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 id="2147483662" r:id="rId2"/>
  </p:sldMasterIdLst>
  <p:notesMasterIdLst>
    <p:notesMasterId r:id="rId11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Lst>
  <p:sldSz cx="12192000" cy="6858000"/>
  <p:notesSz cx="9940925" cy="680878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71995D6-BFFF-401C-A5C9-D7ED0C9A3FD3}">
  <a:tblStyle styleId="{171995D6-BFFF-401C-A5C9-D7ED0C9A3FD3}"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 /><Relationship Id="rId117" Type="http://schemas.openxmlformats.org/officeDocument/2006/relationships/notesMaster" Target="notesMasters/notesMaster1.xml" /><Relationship Id="rId21" Type="http://schemas.openxmlformats.org/officeDocument/2006/relationships/slide" Target="slides/slide19.xml" /><Relationship Id="rId42" Type="http://schemas.openxmlformats.org/officeDocument/2006/relationships/slide" Target="slides/slide40.xml" /><Relationship Id="rId47" Type="http://schemas.openxmlformats.org/officeDocument/2006/relationships/slide" Target="slides/slide45.xml" /><Relationship Id="rId63" Type="http://schemas.openxmlformats.org/officeDocument/2006/relationships/slide" Target="slides/slide61.xml" /><Relationship Id="rId68" Type="http://schemas.openxmlformats.org/officeDocument/2006/relationships/slide" Target="slides/slide66.xml" /><Relationship Id="rId84" Type="http://schemas.openxmlformats.org/officeDocument/2006/relationships/slide" Target="slides/slide82.xml" /><Relationship Id="rId89" Type="http://schemas.openxmlformats.org/officeDocument/2006/relationships/slide" Target="slides/slide87.xml" /><Relationship Id="rId112" Type="http://schemas.openxmlformats.org/officeDocument/2006/relationships/slide" Target="slides/slide110.xml" /><Relationship Id="rId16" Type="http://schemas.openxmlformats.org/officeDocument/2006/relationships/slide" Target="slides/slide14.xml" /><Relationship Id="rId107" Type="http://schemas.openxmlformats.org/officeDocument/2006/relationships/slide" Target="slides/slide105.xml" /><Relationship Id="rId11" Type="http://schemas.openxmlformats.org/officeDocument/2006/relationships/slide" Target="slides/slide9.xml" /><Relationship Id="rId32" Type="http://schemas.openxmlformats.org/officeDocument/2006/relationships/slide" Target="slides/slide30.xml" /><Relationship Id="rId37" Type="http://schemas.openxmlformats.org/officeDocument/2006/relationships/slide" Target="slides/slide35.xml" /><Relationship Id="rId53" Type="http://schemas.openxmlformats.org/officeDocument/2006/relationships/slide" Target="slides/slide51.xml" /><Relationship Id="rId58" Type="http://schemas.openxmlformats.org/officeDocument/2006/relationships/slide" Target="slides/slide56.xml" /><Relationship Id="rId74" Type="http://schemas.openxmlformats.org/officeDocument/2006/relationships/slide" Target="slides/slide72.xml" /><Relationship Id="rId79" Type="http://schemas.openxmlformats.org/officeDocument/2006/relationships/slide" Target="slides/slide77.xml" /><Relationship Id="rId102" Type="http://schemas.openxmlformats.org/officeDocument/2006/relationships/slide" Target="slides/slide100.xml" /><Relationship Id="rId5" Type="http://schemas.openxmlformats.org/officeDocument/2006/relationships/slide" Target="slides/slide3.xml" /><Relationship Id="rId61" Type="http://schemas.openxmlformats.org/officeDocument/2006/relationships/slide" Target="slides/slide59.xml" /><Relationship Id="rId82" Type="http://schemas.openxmlformats.org/officeDocument/2006/relationships/slide" Target="slides/slide80.xml" /><Relationship Id="rId90" Type="http://schemas.openxmlformats.org/officeDocument/2006/relationships/slide" Target="slides/slide88.xml" /><Relationship Id="rId95" Type="http://schemas.openxmlformats.org/officeDocument/2006/relationships/slide" Target="slides/slide93.xml" /><Relationship Id="rId19" Type="http://schemas.openxmlformats.org/officeDocument/2006/relationships/slide" Target="slides/slide17.xml" /><Relationship Id="rId14" Type="http://schemas.openxmlformats.org/officeDocument/2006/relationships/slide" Target="slides/slide12.xml" /><Relationship Id="rId22" Type="http://schemas.openxmlformats.org/officeDocument/2006/relationships/slide" Target="slides/slide20.xml" /><Relationship Id="rId27" Type="http://schemas.openxmlformats.org/officeDocument/2006/relationships/slide" Target="slides/slide25.xml" /><Relationship Id="rId30" Type="http://schemas.openxmlformats.org/officeDocument/2006/relationships/slide" Target="slides/slide28.xml" /><Relationship Id="rId35" Type="http://schemas.openxmlformats.org/officeDocument/2006/relationships/slide" Target="slides/slide33.xml" /><Relationship Id="rId43" Type="http://schemas.openxmlformats.org/officeDocument/2006/relationships/slide" Target="slides/slide41.xml" /><Relationship Id="rId48" Type="http://schemas.openxmlformats.org/officeDocument/2006/relationships/slide" Target="slides/slide46.xml" /><Relationship Id="rId56" Type="http://schemas.openxmlformats.org/officeDocument/2006/relationships/slide" Target="slides/slide54.xml" /><Relationship Id="rId64" Type="http://schemas.openxmlformats.org/officeDocument/2006/relationships/slide" Target="slides/slide62.xml" /><Relationship Id="rId69" Type="http://schemas.openxmlformats.org/officeDocument/2006/relationships/slide" Target="slides/slide67.xml" /><Relationship Id="rId77" Type="http://schemas.openxmlformats.org/officeDocument/2006/relationships/slide" Target="slides/slide75.xml" /><Relationship Id="rId100" Type="http://schemas.openxmlformats.org/officeDocument/2006/relationships/slide" Target="slides/slide98.xml" /><Relationship Id="rId105" Type="http://schemas.openxmlformats.org/officeDocument/2006/relationships/slide" Target="slides/slide103.xml" /><Relationship Id="rId113" Type="http://schemas.openxmlformats.org/officeDocument/2006/relationships/slide" Target="slides/slide111.xml" /><Relationship Id="rId118" Type="http://schemas.openxmlformats.org/officeDocument/2006/relationships/presProps" Target="presProps.xml" /><Relationship Id="rId8" Type="http://schemas.openxmlformats.org/officeDocument/2006/relationships/slide" Target="slides/slide6.xml" /><Relationship Id="rId51" Type="http://schemas.openxmlformats.org/officeDocument/2006/relationships/slide" Target="slides/slide49.xml" /><Relationship Id="rId72" Type="http://schemas.openxmlformats.org/officeDocument/2006/relationships/slide" Target="slides/slide70.xml" /><Relationship Id="rId80" Type="http://schemas.openxmlformats.org/officeDocument/2006/relationships/slide" Target="slides/slide78.xml" /><Relationship Id="rId85" Type="http://schemas.openxmlformats.org/officeDocument/2006/relationships/slide" Target="slides/slide83.xml" /><Relationship Id="rId93" Type="http://schemas.openxmlformats.org/officeDocument/2006/relationships/slide" Target="slides/slide91.xml" /><Relationship Id="rId98" Type="http://schemas.openxmlformats.org/officeDocument/2006/relationships/slide" Target="slides/slide96.xml" /><Relationship Id="rId121" Type="http://schemas.openxmlformats.org/officeDocument/2006/relationships/tableStyles" Target="tableStyles.xml" /><Relationship Id="rId3" Type="http://schemas.openxmlformats.org/officeDocument/2006/relationships/slide" Target="slides/slide1.xml" /><Relationship Id="rId12" Type="http://schemas.openxmlformats.org/officeDocument/2006/relationships/slide" Target="slides/slide10.xml" /><Relationship Id="rId17" Type="http://schemas.openxmlformats.org/officeDocument/2006/relationships/slide" Target="slides/slide15.xml" /><Relationship Id="rId25" Type="http://schemas.openxmlformats.org/officeDocument/2006/relationships/slide" Target="slides/slide23.xml" /><Relationship Id="rId33" Type="http://schemas.openxmlformats.org/officeDocument/2006/relationships/slide" Target="slides/slide31.xml" /><Relationship Id="rId38" Type="http://schemas.openxmlformats.org/officeDocument/2006/relationships/slide" Target="slides/slide36.xml" /><Relationship Id="rId46" Type="http://schemas.openxmlformats.org/officeDocument/2006/relationships/slide" Target="slides/slide44.xml" /><Relationship Id="rId59" Type="http://schemas.openxmlformats.org/officeDocument/2006/relationships/slide" Target="slides/slide57.xml" /><Relationship Id="rId67" Type="http://schemas.openxmlformats.org/officeDocument/2006/relationships/slide" Target="slides/slide65.xml" /><Relationship Id="rId103" Type="http://schemas.openxmlformats.org/officeDocument/2006/relationships/slide" Target="slides/slide101.xml" /><Relationship Id="rId108" Type="http://schemas.openxmlformats.org/officeDocument/2006/relationships/slide" Target="slides/slide106.xml" /><Relationship Id="rId116" Type="http://schemas.openxmlformats.org/officeDocument/2006/relationships/slide" Target="slides/slide114.xml" /><Relationship Id="rId20" Type="http://schemas.openxmlformats.org/officeDocument/2006/relationships/slide" Target="slides/slide18.xml" /><Relationship Id="rId41" Type="http://schemas.openxmlformats.org/officeDocument/2006/relationships/slide" Target="slides/slide39.xml" /><Relationship Id="rId54" Type="http://schemas.openxmlformats.org/officeDocument/2006/relationships/slide" Target="slides/slide52.xml" /><Relationship Id="rId62" Type="http://schemas.openxmlformats.org/officeDocument/2006/relationships/slide" Target="slides/slide60.xml" /><Relationship Id="rId70" Type="http://schemas.openxmlformats.org/officeDocument/2006/relationships/slide" Target="slides/slide68.xml" /><Relationship Id="rId75" Type="http://schemas.openxmlformats.org/officeDocument/2006/relationships/slide" Target="slides/slide73.xml" /><Relationship Id="rId83" Type="http://schemas.openxmlformats.org/officeDocument/2006/relationships/slide" Target="slides/slide81.xml" /><Relationship Id="rId88" Type="http://schemas.openxmlformats.org/officeDocument/2006/relationships/slide" Target="slides/slide86.xml" /><Relationship Id="rId91" Type="http://schemas.openxmlformats.org/officeDocument/2006/relationships/slide" Target="slides/slide89.xml" /><Relationship Id="rId96" Type="http://schemas.openxmlformats.org/officeDocument/2006/relationships/slide" Target="slides/slide94.xml" /><Relationship Id="rId111" Type="http://schemas.openxmlformats.org/officeDocument/2006/relationships/slide" Target="slides/slide109.xml" /><Relationship Id="rId1" Type="http://schemas.openxmlformats.org/officeDocument/2006/relationships/slideMaster" Target="slideMasters/slideMaster1.xml" /><Relationship Id="rId6" Type="http://schemas.openxmlformats.org/officeDocument/2006/relationships/slide" Target="slides/slide4.xml" /><Relationship Id="rId15" Type="http://schemas.openxmlformats.org/officeDocument/2006/relationships/slide" Target="slides/slide13.xml" /><Relationship Id="rId23" Type="http://schemas.openxmlformats.org/officeDocument/2006/relationships/slide" Target="slides/slide21.xml" /><Relationship Id="rId28" Type="http://schemas.openxmlformats.org/officeDocument/2006/relationships/slide" Target="slides/slide26.xml" /><Relationship Id="rId36" Type="http://schemas.openxmlformats.org/officeDocument/2006/relationships/slide" Target="slides/slide34.xml" /><Relationship Id="rId49" Type="http://schemas.openxmlformats.org/officeDocument/2006/relationships/slide" Target="slides/slide47.xml" /><Relationship Id="rId57" Type="http://schemas.openxmlformats.org/officeDocument/2006/relationships/slide" Target="slides/slide55.xml" /><Relationship Id="rId106" Type="http://schemas.openxmlformats.org/officeDocument/2006/relationships/slide" Target="slides/slide104.xml" /><Relationship Id="rId114" Type="http://schemas.openxmlformats.org/officeDocument/2006/relationships/slide" Target="slides/slide112.xml" /><Relationship Id="rId119" Type="http://schemas.openxmlformats.org/officeDocument/2006/relationships/viewProps" Target="viewProps.xml" /><Relationship Id="rId10" Type="http://schemas.openxmlformats.org/officeDocument/2006/relationships/slide" Target="slides/slide8.xml" /><Relationship Id="rId31" Type="http://schemas.openxmlformats.org/officeDocument/2006/relationships/slide" Target="slides/slide29.xml" /><Relationship Id="rId44" Type="http://schemas.openxmlformats.org/officeDocument/2006/relationships/slide" Target="slides/slide42.xml" /><Relationship Id="rId52" Type="http://schemas.openxmlformats.org/officeDocument/2006/relationships/slide" Target="slides/slide50.xml" /><Relationship Id="rId60" Type="http://schemas.openxmlformats.org/officeDocument/2006/relationships/slide" Target="slides/slide58.xml" /><Relationship Id="rId65" Type="http://schemas.openxmlformats.org/officeDocument/2006/relationships/slide" Target="slides/slide63.xml" /><Relationship Id="rId73" Type="http://schemas.openxmlformats.org/officeDocument/2006/relationships/slide" Target="slides/slide71.xml" /><Relationship Id="rId78" Type="http://schemas.openxmlformats.org/officeDocument/2006/relationships/slide" Target="slides/slide76.xml" /><Relationship Id="rId81" Type="http://schemas.openxmlformats.org/officeDocument/2006/relationships/slide" Target="slides/slide79.xml" /><Relationship Id="rId86" Type="http://schemas.openxmlformats.org/officeDocument/2006/relationships/slide" Target="slides/slide84.xml" /><Relationship Id="rId94" Type="http://schemas.openxmlformats.org/officeDocument/2006/relationships/slide" Target="slides/slide92.xml" /><Relationship Id="rId99" Type="http://schemas.openxmlformats.org/officeDocument/2006/relationships/slide" Target="slides/slide97.xml" /><Relationship Id="rId101" Type="http://schemas.openxmlformats.org/officeDocument/2006/relationships/slide" Target="slides/slide99.xml" /><Relationship Id="rId4" Type="http://schemas.openxmlformats.org/officeDocument/2006/relationships/slide" Target="slides/slide2.xml" /><Relationship Id="rId9" Type="http://schemas.openxmlformats.org/officeDocument/2006/relationships/slide" Target="slides/slide7.xml" /><Relationship Id="rId13" Type="http://schemas.openxmlformats.org/officeDocument/2006/relationships/slide" Target="slides/slide11.xml" /><Relationship Id="rId18" Type="http://schemas.openxmlformats.org/officeDocument/2006/relationships/slide" Target="slides/slide16.xml" /><Relationship Id="rId39" Type="http://schemas.openxmlformats.org/officeDocument/2006/relationships/slide" Target="slides/slide37.xml" /><Relationship Id="rId109" Type="http://schemas.openxmlformats.org/officeDocument/2006/relationships/slide" Target="slides/slide107.xml" /><Relationship Id="rId34" Type="http://schemas.openxmlformats.org/officeDocument/2006/relationships/slide" Target="slides/slide32.xml" /><Relationship Id="rId50" Type="http://schemas.openxmlformats.org/officeDocument/2006/relationships/slide" Target="slides/slide48.xml" /><Relationship Id="rId55" Type="http://schemas.openxmlformats.org/officeDocument/2006/relationships/slide" Target="slides/slide53.xml" /><Relationship Id="rId76" Type="http://schemas.openxmlformats.org/officeDocument/2006/relationships/slide" Target="slides/slide74.xml" /><Relationship Id="rId97" Type="http://schemas.openxmlformats.org/officeDocument/2006/relationships/slide" Target="slides/slide95.xml" /><Relationship Id="rId104" Type="http://schemas.openxmlformats.org/officeDocument/2006/relationships/slide" Target="slides/slide102.xml" /><Relationship Id="rId120" Type="http://schemas.openxmlformats.org/officeDocument/2006/relationships/theme" Target="theme/theme1.xml" /><Relationship Id="rId7" Type="http://schemas.openxmlformats.org/officeDocument/2006/relationships/slide" Target="slides/slide5.xml" /><Relationship Id="rId71" Type="http://schemas.openxmlformats.org/officeDocument/2006/relationships/slide" Target="slides/slide69.xml" /><Relationship Id="rId92" Type="http://schemas.openxmlformats.org/officeDocument/2006/relationships/slide" Target="slides/slide90.xml" /><Relationship Id="rId2" Type="http://schemas.openxmlformats.org/officeDocument/2006/relationships/slideMaster" Target="slideMasters/slideMaster2.xml" /><Relationship Id="rId29" Type="http://schemas.openxmlformats.org/officeDocument/2006/relationships/slide" Target="slides/slide27.xml" /><Relationship Id="rId24" Type="http://schemas.openxmlformats.org/officeDocument/2006/relationships/slide" Target="slides/slide22.xml" /><Relationship Id="rId40" Type="http://schemas.openxmlformats.org/officeDocument/2006/relationships/slide" Target="slides/slide38.xml" /><Relationship Id="rId45" Type="http://schemas.openxmlformats.org/officeDocument/2006/relationships/slide" Target="slides/slide43.xml" /><Relationship Id="rId66" Type="http://schemas.openxmlformats.org/officeDocument/2006/relationships/slide" Target="slides/slide64.xml" /><Relationship Id="rId87" Type="http://schemas.openxmlformats.org/officeDocument/2006/relationships/slide" Target="slides/slide85.xml" /><Relationship Id="rId110" Type="http://schemas.openxmlformats.org/officeDocument/2006/relationships/slide" Target="slides/slide108.xml" /><Relationship Id="rId115" Type="http://schemas.openxmlformats.org/officeDocument/2006/relationships/slide" Target="slides/slide113.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9457"/>
        <p:cNvGrpSpPr/>
        <p:nvPr/>
      </p:nvGrpSpPr>
      <p:grpSpPr>
        <a:xfrm>
          <a:off x="0" y="0"/>
          <a:ext cx="0" cy="0"/>
          <a:chOff x="0" y="0"/>
          <a:chExt cx="0" cy="0"/>
        </a:xfrm>
      </p:grpSpPr>
      <p:sp>
        <p:nvSpPr>
          <p:cNvPr id="269458" name="Google Shape;269458;n"/>
          <p:cNvSpPr txBox="1">
            <a:spLocks noGrp="1"/>
          </p:cNvSpPr>
          <p:nvPr>
            <p:ph type="hdr" idx="2"/>
          </p:nvPr>
        </p:nvSpPr>
        <p:spPr>
          <a:xfrm>
            <a:off x="0" y="0"/>
            <a:ext cx="4307700" cy="3417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69459" name="Google Shape;269459;n"/>
          <p:cNvSpPr txBox="1">
            <a:spLocks noGrp="1"/>
          </p:cNvSpPr>
          <p:nvPr>
            <p:ph type="dt" idx="10"/>
          </p:nvPr>
        </p:nvSpPr>
        <p:spPr>
          <a:xfrm>
            <a:off x="5630891" y="0"/>
            <a:ext cx="4307700" cy="3417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69460" name="Google Shape;269460;n"/>
          <p:cNvSpPr>
            <a:spLocks noGrp="1" noRot="1" noChangeAspect="1"/>
          </p:cNvSpPr>
          <p:nvPr>
            <p:ph type="sldImg" idx="3"/>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461" name="Google Shape;269461;n"/>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269462" name="Google Shape;269462;n"/>
          <p:cNvSpPr txBox="1">
            <a:spLocks noGrp="1"/>
          </p:cNvSpPr>
          <p:nvPr>
            <p:ph type="ftr" idx="11"/>
          </p:nvPr>
        </p:nvSpPr>
        <p:spPr>
          <a:xfrm>
            <a:off x="0" y="6467167"/>
            <a:ext cx="4307700" cy="3417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69463" name="Google Shape;269463;n"/>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 /><Relationship Id="rId1" Type="http://schemas.openxmlformats.org/officeDocument/2006/relationships/notesMaster" Target="../notesMasters/notesMaster1.xml" /></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 /><Relationship Id="rId1" Type="http://schemas.openxmlformats.org/officeDocument/2006/relationships/notesMaster" Target="../notesMasters/notesMaster1.xml" /></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 /><Relationship Id="rId1" Type="http://schemas.openxmlformats.org/officeDocument/2006/relationships/notesMaster" Target="../notesMasters/notesMaster1.xml" /></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 /><Relationship Id="rId1" Type="http://schemas.openxmlformats.org/officeDocument/2006/relationships/notesMaster" Target="../notesMasters/notesMaster1.xml" /></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 /><Relationship Id="rId1" Type="http://schemas.openxmlformats.org/officeDocument/2006/relationships/notesMaster" Target="../notesMasters/notesMaster1.xml" /></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 /><Relationship Id="rId1" Type="http://schemas.openxmlformats.org/officeDocument/2006/relationships/notesMaster" Target="../notesMasters/notesMaster1.xml" /></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 /><Relationship Id="rId1" Type="http://schemas.openxmlformats.org/officeDocument/2006/relationships/notesMaster" Target="../notesMasters/notesMaster1.xml" /></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 /><Relationship Id="rId1" Type="http://schemas.openxmlformats.org/officeDocument/2006/relationships/notesMaster" Target="../notesMasters/notesMaster1.xml" /></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 /><Relationship Id="rId1" Type="http://schemas.openxmlformats.org/officeDocument/2006/relationships/notesMaster" Target="../notesMasters/notesMaster1.xml" /></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 /><Relationship Id="rId1" Type="http://schemas.openxmlformats.org/officeDocument/2006/relationships/notesMaster" Target="../notesMasters/notesMaster1.xml" /></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 /><Relationship Id="rId1" Type="http://schemas.openxmlformats.org/officeDocument/2006/relationships/notesMaster" Target="../notesMasters/notesMaster1.xml" /></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 /><Relationship Id="rId1" Type="http://schemas.openxmlformats.org/officeDocument/2006/relationships/notesMaster" Target="../notesMasters/notesMaster1.xml" /></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 /><Relationship Id="rId1" Type="http://schemas.openxmlformats.org/officeDocument/2006/relationships/notesMaster" Target="../notesMasters/notesMaster1.xml" /></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 /><Relationship Id="rId1" Type="http://schemas.openxmlformats.org/officeDocument/2006/relationships/notesMaster" Target="../notesMasters/notesMaster1.xml" /></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 /><Relationship Id="rId1" Type="http://schemas.openxmlformats.org/officeDocument/2006/relationships/notesMaster" Target="../notesMasters/notesMaster1.xml" /></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 /><Relationship Id="rId1" Type="http://schemas.openxmlformats.org/officeDocument/2006/relationships/notesMaster" Target="../notesMasters/notesMaster1.xml" /></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 /><Relationship Id="rId1" Type="http://schemas.openxmlformats.org/officeDocument/2006/relationships/notesMaster" Target="../notesMasters/notesMaster1.xml" /></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 /><Relationship Id="rId1" Type="http://schemas.openxmlformats.org/officeDocument/2006/relationships/notesMaster" Target="../notesMasters/notesMaster1.xml" /></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 /><Relationship Id="rId1" Type="http://schemas.openxmlformats.org/officeDocument/2006/relationships/notesMaster" Target="../notesMasters/notesMaster1.xml" /></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 /><Relationship Id="rId1" Type="http://schemas.openxmlformats.org/officeDocument/2006/relationships/notesMaster" Target="../notesMasters/notesMaster1.xml" /></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 /><Relationship Id="rId1" Type="http://schemas.openxmlformats.org/officeDocument/2006/relationships/notesMaster" Target="../notesMasters/notesMaster1.xml" /></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 /><Relationship Id="rId1" Type="http://schemas.openxmlformats.org/officeDocument/2006/relationships/notesMaster" Target="../notesMasters/notesMaster1.xml" /></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 /><Relationship Id="rId1" Type="http://schemas.openxmlformats.org/officeDocument/2006/relationships/notesMaster" Target="../notesMasters/notesMaster1.xml" /></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 /><Relationship Id="rId1" Type="http://schemas.openxmlformats.org/officeDocument/2006/relationships/notesMaster" Target="../notesMasters/notesMaster1.xml" /></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 /><Relationship Id="rId1" Type="http://schemas.openxmlformats.org/officeDocument/2006/relationships/notesMaster" Target="../notesMasters/notesMaster1.xml" /></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 /><Relationship Id="rId1" Type="http://schemas.openxmlformats.org/officeDocument/2006/relationships/notesMaster" Target="../notesMasters/notesMaster1.xml" /></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 /><Relationship Id="rId1" Type="http://schemas.openxmlformats.org/officeDocument/2006/relationships/notesMaster" Target="../notesMasters/notesMaster1.xml" /></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 /><Relationship Id="rId1" Type="http://schemas.openxmlformats.org/officeDocument/2006/relationships/notesMaster" Target="../notesMasters/notesMaster1.xml" /></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 /><Relationship Id="rId1" Type="http://schemas.openxmlformats.org/officeDocument/2006/relationships/notesMaster" Target="../notesMasters/notesMaster1.xml" /></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 /><Relationship Id="rId1" Type="http://schemas.openxmlformats.org/officeDocument/2006/relationships/notesMaster" Target="../notesMasters/notesMaster1.xml" /></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 /><Relationship Id="rId1" Type="http://schemas.openxmlformats.org/officeDocument/2006/relationships/notesMaster" Target="../notesMasters/notesMaster1.xml" /></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 /><Relationship Id="rId1" Type="http://schemas.openxmlformats.org/officeDocument/2006/relationships/notesMaster" Target="../notesMasters/notesMaster1.xml" /></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 /><Relationship Id="rId1" Type="http://schemas.openxmlformats.org/officeDocument/2006/relationships/notesMaster" Target="../notesMasters/notesMaster1.xml" /></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 /><Relationship Id="rId1" Type="http://schemas.openxmlformats.org/officeDocument/2006/relationships/notesMaster" Target="../notesMasters/notesMaster1.xml" /></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 /><Relationship Id="rId1" Type="http://schemas.openxmlformats.org/officeDocument/2006/relationships/notesMaster" Target="../notesMasters/notesMaster1.xml" /></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 /><Relationship Id="rId1" Type="http://schemas.openxmlformats.org/officeDocument/2006/relationships/notesMaster" Target="../notesMasters/notesMaster1.xml" /></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 /><Relationship Id="rId1" Type="http://schemas.openxmlformats.org/officeDocument/2006/relationships/notesMaster" Target="../notesMasters/notesMaster1.xml" /></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 /><Relationship Id="rId1" Type="http://schemas.openxmlformats.org/officeDocument/2006/relationships/notesMaster" Target="../notesMasters/notesMaster1.xml" /></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 /><Relationship Id="rId1" Type="http://schemas.openxmlformats.org/officeDocument/2006/relationships/notesMaster" Target="../notesMasters/notesMaster1.xml" /></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 /><Relationship Id="rId1" Type="http://schemas.openxmlformats.org/officeDocument/2006/relationships/notesMaster" Target="../notesMasters/notesMaster1.xml" /></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 /><Relationship Id="rId1" Type="http://schemas.openxmlformats.org/officeDocument/2006/relationships/notesMaster" Target="../notesMasters/notesMaster1.xml" /></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 /><Relationship Id="rId1" Type="http://schemas.openxmlformats.org/officeDocument/2006/relationships/notesMaster" Target="../notesMasters/notesMaster1.xml" /></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 /><Relationship Id="rId1" Type="http://schemas.openxmlformats.org/officeDocument/2006/relationships/notesMaster" Target="../notesMasters/notesMaster1.xml" /></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 /><Relationship Id="rId1" Type="http://schemas.openxmlformats.org/officeDocument/2006/relationships/notesMaster" Target="../notesMasters/notesMaster1.xml" /></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 /><Relationship Id="rId1" Type="http://schemas.openxmlformats.org/officeDocument/2006/relationships/notesMaster" Target="../notesMasters/notesMaster1.xml" /></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 /><Relationship Id="rId1" Type="http://schemas.openxmlformats.org/officeDocument/2006/relationships/notesMaster" Target="../notesMasters/notesMaster1.xml" /></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 /><Relationship Id="rId1" Type="http://schemas.openxmlformats.org/officeDocument/2006/relationships/notesMaster" Target="../notesMasters/notesMaster1.xml" /></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 /><Relationship Id="rId1" Type="http://schemas.openxmlformats.org/officeDocument/2006/relationships/notesMaster" Target="../notesMasters/notesMaster1.xml" /></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 /><Relationship Id="rId1" Type="http://schemas.openxmlformats.org/officeDocument/2006/relationships/notesMaster" Target="../notesMasters/notesMaster1.xml" /></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 /><Relationship Id="rId1" Type="http://schemas.openxmlformats.org/officeDocument/2006/relationships/notesMaster" Target="../notesMasters/notesMaster1.xml" /></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 /><Relationship Id="rId1" Type="http://schemas.openxmlformats.org/officeDocument/2006/relationships/notesMaster" Target="../notesMasters/notesMaster1.xml" /></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 /><Relationship Id="rId1" Type="http://schemas.openxmlformats.org/officeDocument/2006/relationships/notesMaster" Target="../notesMasters/notesMaster1.xml" /></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 /><Relationship Id="rId1" Type="http://schemas.openxmlformats.org/officeDocument/2006/relationships/notesMaster" Target="../notesMasters/notesMaster1.xml" /></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 /><Relationship Id="rId1" Type="http://schemas.openxmlformats.org/officeDocument/2006/relationships/notesMaster" Target="../notesMasters/notesMaster1.xml" /></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 /><Relationship Id="rId1" Type="http://schemas.openxmlformats.org/officeDocument/2006/relationships/notesMaster" Target="../notesMasters/notesMaster1.xml" /></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 /><Relationship Id="rId1" Type="http://schemas.openxmlformats.org/officeDocument/2006/relationships/notesMaster" Target="../notesMasters/notesMaster1.xml" /></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 /><Relationship Id="rId1" Type="http://schemas.openxmlformats.org/officeDocument/2006/relationships/notesMaster" Target="../notesMasters/notesMaster1.xml" /></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 /><Relationship Id="rId1" Type="http://schemas.openxmlformats.org/officeDocument/2006/relationships/notesMaster" Target="../notesMasters/notesMaster1.xml" /></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 /><Relationship Id="rId1" Type="http://schemas.openxmlformats.org/officeDocument/2006/relationships/notesMaster" Target="../notesMasters/notesMaster1.xml" /></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 /><Relationship Id="rId1" Type="http://schemas.openxmlformats.org/officeDocument/2006/relationships/notesMaster" Target="../notesMasters/notesMaster1.xml" /></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 /><Relationship Id="rId1" Type="http://schemas.openxmlformats.org/officeDocument/2006/relationships/notesMaster" Target="../notesMasters/notesMaster1.xml" /></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 /><Relationship Id="rId1" Type="http://schemas.openxmlformats.org/officeDocument/2006/relationships/notesMaster" Target="../notesMasters/notesMaster1.xml" /></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 /><Relationship Id="rId1" Type="http://schemas.openxmlformats.org/officeDocument/2006/relationships/notesMaster" Target="../notesMasters/notesMaster1.xml" /></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 /><Relationship Id="rId1" Type="http://schemas.openxmlformats.org/officeDocument/2006/relationships/notesMaster" Target="../notesMasters/notesMaster1.xml" /></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 /><Relationship Id="rId1" Type="http://schemas.openxmlformats.org/officeDocument/2006/relationships/notesMaster" Target="../notesMasters/notesMaster1.xml" /></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 /><Relationship Id="rId1" Type="http://schemas.openxmlformats.org/officeDocument/2006/relationships/notesMaster" Target="../notesMasters/notesMaster1.xml" /></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 /><Relationship Id="rId1" Type="http://schemas.openxmlformats.org/officeDocument/2006/relationships/notesMaster" Target="../notesMasters/notesMaster1.xml" /></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 /><Relationship Id="rId1" Type="http://schemas.openxmlformats.org/officeDocument/2006/relationships/notesMaster" Target="../notesMasters/notesMaster1.xml" /></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 /><Relationship Id="rId1" Type="http://schemas.openxmlformats.org/officeDocument/2006/relationships/notesMaster" Target="../notesMasters/notesMaster1.xml" /></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 /><Relationship Id="rId1" Type="http://schemas.openxmlformats.org/officeDocument/2006/relationships/notesMaster" Target="../notesMasters/notesMaster1.xml" /></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 /><Relationship Id="rId1" Type="http://schemas.openxmlformats.org/officeDocument/2006/relationships/notesMaster" Target="../notesMasters/notesMaster1.xml" /></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 /><Relationship Id="rId1" Type="http://schemas.openxmlformats.org/officeDocument/2006/relationships/notesMaster" Target="../notesMasters/notesMaster1.xml" /></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 /><Relationship Id="rId1" Type="http://schemas.openxmlformats.org/officeDocument/2006/relationships/notesMaster" Target="../notesMasters/notesMaster1.xml" /></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 /><Relationship Id="rId1" Type="http://schemas.openxmlformats.org/officeDocument/2006/relationships/notesMaster" Target="../notesMasters/notesMaster1.xml" /></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 /><Relationship Id="rId1" Type="http://schemas.openxmlformats.org/officeDocument/2006/relationships/notesMaster" Target="../notesMasters/notesMaster1.xml" /></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 /><Relationship Id="rId1" Type="http://schemas.openxmlformats.org/officeDocument/2006/relationships/notesMaster" Target="../notesMasters/notesMaster1.xml" /></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 /><Relationship Id="rId1" Type="http://schemas.openxmlformats.org/officeDocument/2006/relationships/notesMaster" Target="../notesMasters/notesMaster1.xml" /></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 /><Relationship Id="rId1" Type="http://schemas.openxmlformats.org/officeDocument/2006/relationships/notesMaster" Target="../notesMasters/notesMaster1.xml" /></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 /><Relationship Id="rId1" Type="http://schemas.openxmlformats.org/officeDocument/2006/relationships/notesMaster" Target="../notesMasters/notesMaster1.xml" /></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519"/>
        <p:cNvGrpSpPr/>
        <p:nvPr/>
      </p:nvGrpSpPr>
      <p:grpSpPr>
        <a:xfrm>
          <a:off x="0" y="0"/>
          <a:ext cx="0" cy="0"/>
          <a:chOff x="0" y="0"/>
          <a:chExt cx="0" cy="0"/>
        </a:xfrm>
      </p:grpSpPr>
      <p:sp>
        <p:nvSpPr>
          <p:cNvPr id="269520" name="Google Shape;269520;p1: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521" name="Google Shape;269521;p1: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526"/>
        <p:cNvGrpSpPr/>
        <p:nvPr/>
      </p:nvGrpSpPr>
      <p:grpSpPr>
        <a:xfrm>
          <a:off x="0" y="0"/>
          <a:ext cx="0" cy="0"/>
          <a:chOff x="0" y="0"/>
          <a:chExt cx="0" cy="0"/>
        </a:xfrm>
      </p:grpSpPr>
      <p:sp>
        <p:nvSpPr>
          <p:cNvPr id="269527" name="Google Shape;269527;p2: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528" name="Google Shape;269528;p2: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533"/>
        <p:cNvGrpSpPr/>
        <p:nvPr/>
      </p:nvGrpSpPr>
      <p:grpSpPr>
        <a:xfrm>
          <a:off x="0" y="0"/>
          <a:ext cx="0" cy="0"/>
          <a:chOff x="0" y="0"/>
          <a:chExt cx="0" cy="0"/>
        </a:xfrm>
      </p:grpSpPr>
      <p:sp>
        <p:nvSpPr>
          <p:cNvPr id="269534" name="Google Shape;269534;p3: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535" name="Google Shape;269535;p3: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539"/>
        <p:cNvGrpSpPr/>
        <p:nvPr/>
      </p:nvGrpSpPr>
      <p:grpSpPr>
        <a:xfrm>
          <a:off x="0" y="0"/>
          <a:ext cx="0" cy="0"/>
          <a:chOff x="0" y="0"/>
          <a:chExt cx="0" cy="0"/>
        </a:xfrm>
      </p:grpSpPr>
      <p:sp>
        <p:nvSpPr>
          <p:cNvPr id="269540" name="Google Shape;269540;p4: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541" name="Google Shape;269541;p4: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547"/>
        <p:cNvGrpSpPr/>
        <p:nvPr/>
      </p:nvGrpSpPr>
      <p:grpSpPr>
        <a:xfrm>
          <a:off x="0" y="0"/>
          <a:ext cx="0" cy="0"/>
          <a:chOff x="0" y="0"/>
          <a:chExt cx="0" cy="0"/>
        </a:xfrm>
      </p:grpSpPr>
      <p:sp>
        <p:nvSpPr>
          <p:cNvPr id="269548" name="Google Shape;269548;p5: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549" name="Google Shape;269549;p5: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576"/>
        <p:cNvGrpSpPr/>
        <p:nvPr/>
      </p:nvGrpSpPr>
      <p:grpSpPr>
        <a:xfrm>
          <a:off x="0" y="0"/>
          <a:ext cx="0" cy="0"/>
          <a:chOff x="0" y="0"/>
          <a:chExt cx="0" cy="0"/>
        </a:xfrm>
      </p:grpSpPr>
      <p:sp>
        <p:nvSpPr>
          <p:cNvPr id="269577" name="Google Shape;269577;p6: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578" name="Google Shape;269578;p6: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589"/>
        <p:cNvGrpSpPr/>
        <p:nvPr/>
      </p:nvGrpSpPr>
      <p:grpSpPr>
        <a:xfrm>
          <a:off x="0" y="0"/>
          <a:ext cx="0" cy="0"/>
          <a:chOff x="0" y="0"/>
          <a:chExt cx="0" cy="0"/>
        </a:xfrm>
      </p:grpSpPr>
      <p:sp>
        <p:nvSpPr>
          <p:cNvPr id="269590" name="Google Shape;269590;p7: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591" name="Google Shape;269591;p7: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600"/>
        <p:cNvGrpSpPr/>
        <p:nvPr/>
      </p:nvGrpSpPr>
      <p:grpSpPr>
        <a:xfrm>
          <a:off x="0" y="0"/>
          <a:ext cx="0" cy="0"/>
          <a:chOff x="0" y="0"/>
          <a:chExt cx="0" cy="0"/>
        </a:xfrm>
      </p:grpSpPr>
      <p:sp>
        <p:nvSpPr>
          <p:cNvPr id="269601" name="Google Shape;269601;p8: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602" name="Google Shape;269602;p8: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607"/>
        <p:cNvGrpSpPr/>
        <p:nvPr/>
      </p:nvGrpSpPr>
      <p:grpSpPr>
        <a:xfrm>
          <a:off x="0" y="0"/>
          <a:ext cx="0" cy="0"/>
          <a:chOff x="0" y="0"/>
          <a:chExt cx="0" cy="0"/>
        </a:xfrm>
      </p:grpSpPr>
      <p:sp>
        <p:nvSpPr>
          <p:cNvPr id="269608" name="Google Shape;269608;p9: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609" name="Google Shape;269609;p9:notes"/>
          <p:cNvSpPr>
            <a:spLocks noGrp="1" noRot="1" noChangeAspect="1"/>
          </p:cNvSpPr>
          <p:nvPr>
            <p:ph type="sldImg" idx="2"/>
          </p:nvPr>
        </p:nvSpPr>
        <p:spPr>
          <a:xfrm>
            <a:off x="2927350" y="850900"/>
            <a:ext cx="4086225" cy="22987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616"/>
        <p:cNvGrpSpPr/>
        <p:nvPr/>
      </p:nvGrpSpPr>
      <p:grpSpPr>
        <a:xfrm>
          <a:off x="0" y="0"/>
          <a:ext cx="0" cy="0"/>
          <a:chOff x="0" y="0"/>
          <a:chExt cx="0" cy="0"/>
        </a:xfrm>
      </p:grpSpPr>
      <p:sp>
        <p:nvSpPr>
          <p:cNvPr id="269617" name="Google Shape;269617;p10: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618" name="Google Shape;269618;p10: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623"/>
        <p:cNvGrpSpPr/>
        <p:nvPr/>
      </p:nvGrpSpPr>
      <p:grpSpPr>
        <a:xfrm>
          <a:off x="0" y="0"/>
          <a:ext cx="0" cy="0"/>
          <a:chOff x="0" y="0"/>
          <a:chExt cx="0" cy="0"/>
        </a:xfrm>
      </p:grpSpPr>
      <p:sp>
        <p:nvSpPr>
          <p:cNvPr id="269624" name="Google Shape;269624;p11: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625" name="Google Shape;269625;p11: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629"/>
        <p:cNvGrpSpPr/>
        <p:nvPr/>
      </p:nvGrpSpPr>
      <p:grpSpPr>
        <a:xfrm>
          <a:off x="0" y="0"/>
          <a:ext cx="0" cy="0"/>
          <a:chOff x="0" y="0"/>
          <a:chExt cx="0" cy="0"/>
        </a:xfrm>
      </p:grpSpPr>
      <p:sp>
        <p:nvSpPr>
          <p:cNvPr id="269630" name="Google Shape;269630;p12: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631" name="Google Shape;269631;p12: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635"/>
        <p:cNvGrpSpPr/>
        <p:nvPr/>
      </p:nvGrpSpPr>
      <p:grpSpPr>
        <a:xfrm>
          <a:off x="0" y="0"/>
          <a:ext cx="0" cy="0"/>
          <a:chOff x="0" y="0"/>
          <a:chExt cx="0" cy="0"/>
        </a:xfrm>
      </p:grpSpPr>
      <p:sp>
        <p:nvSpPr>
          <p:cNvPr id="269636" name="Google Shape;269636;p13: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637" name="Google Shape;269637;p13: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643"/>
        <p:cNvGrpSpPr/>
        <p:nvPr/>
      </p:nvGrpSpPr>
      <p:grpSpPr>
        <a:xfrm>
          <a:off x="0" y="0"/>
          <a:ext cx="0" cy="0"/>
          <a:chOff x="0" y="0"/>
          <a:chExt cx="0" cy="0"/>
        </a:xfrm>
      </p:grpSpPr>
      <p:sp>
        <p:nvSpPr>
          <p:cNvPr id="269644" name="Google Shape;269644;p14: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645" name="Google Shape;269645;p14: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Good afternoon. My name is CDR Billy Collins and I work as a Health Scientist for the National Institutes of Health. Dr. Rossing and I will discuss the rationale, importance and context of glucose lowering treatment. </a:t>
            </a:r>
            <a:endParaRPr/>
          </a:p>
          <a:p>
            <a:pPr marL="0" lvl="0" indent="0" algn="l" rtl="0">
              <a:spcBef>
                <a:spcPts val="0"/>
              </a:spcBef>
              <a:spcAft>
                <a:spcPts val="0"/>
              </a:spcAft>
              <a:buNone/>
            </a:pPr>
            <a:endParaRPr/>
          </a:p>
        </p:txBody>
      </p:sp>
      <p:sp>
        <p:nvSpPr>
          <p:cNvPr id="269646" name="Google Shape;269646;p14: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651"/>
        <p:cNvGrpSpPr/>
        <p:nvPr/>
      </p:nvGrpSpPr>
      <p:grpSpPr>
        <a:xfrm>
          <a:off x="0" y="0"/>
          <a:ext cx="0" cy="0"/>
          <a:chOff x="0" y="0"/>
          <a:chExt cx="0" cy="0"/>
        </a:xfrm>
      </p:grpSpPr>
      <p:sp>
        <p:nvSpPr>
          <p:cNvPr id="269652" name="Google Shape;269652;p15: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653" name="Google Shape;269653;p15: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654" name="Google Shape;269654;p15: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660"/>
        <p:cNvGrpSpPr/>
        <p:nvPr/>
      </p:nvGrpSpPr>
      <p:grpSpPr>
        <a:xfrm>
          <a:off x="0" y="0"/>
          <a:ext cx="0" cy="0"/>
          <a:chOff x="0" y="0"/>
          <a:chExt cx="0" cy="0"/>
        </a:xfrm>
      </p:grpSpPr>
      <p:sp>
        <p:nvSpPr>
          <p:cNvPr id="269661" name="Google Shape;269661;p16:notes"/>
          <p:cNvSpPr>
            <a:spLocks noGrp="1" noRot="1" noChangeAspect="1"/>
          </p:cNvSpPr>
          <p:nvPr>
            <p:ph type="sldImg" idx="2"/>
          </p:nvPr>
        </p:nvSpPr>
        <p:spPr>
          <a:xfrm>
            <a:off x="77788" y="739775"/>
            <a:ext cx="6580200" cy="3702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69662" name="Google Shape;269662;p16: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663" name="Google Shape;269663;p16: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000"/>
              <a:buFont typeface="Verdana"/>
              <a:buNone/>
            </a:pPr>
            <a:fld id="{00000000-1234-1234-1234-123412341234}" type="slidenum">
              <a:rPr lang="en-US" sz="1000" b="0" i="0" u="none" strike="noStrike" cap="none">
                <a:solidFill>
                  <a:srgbClr val="000000"/>
                </a:solidFill>
                <a:latin typeface="Verdana"/>
                <a:ea typeface="Verdana"/>
                <a:cs typeface="Verdana"/>
                <a:sym typeface="Verdana"/>
              </a:rPr>
              <a:t>16</a:t>
            </a:fld>
            <a:endParaRPr sz="1000" b="0" i="0" u="none" strike="noStrike" cap="none">
              <a:solidFill>
                <a:srgbClr val="000000"/>
              </a:solidFill>
              <a:latin typeface="Verdana"/>
              <a:ea typeface="Verdana"/>
              <a:cs typeface="Verdana"/>
              <a:sym typeface="Verdana"/>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668"/>
        <p:cNvGrpSpPr/>
        <p:nvPr/>
      </p:nvGrpSpPr>
      <p:grpSpPr>
        <a:xfrm>
          <a:off x="0" y="0"/>
          <a:ext cx="0" cy="0"/>
          <a:chOff x="0" y="0"/>
          <a:chExt cx="0" cy="0"/>
        </a:xfrm>
      </p:grpSpPr>
      <p:sp>
        <p:nvSpPr>
          <p:cNvPr id="269669" name="Google Shape;269669;p17: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670" name="Google Shape;269670;p17: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The primary goal of diabetes care is to prevent complications through effective management and treatment. We do this in the spirit of hoping to improve overall health and quality of life in the presence of disease. </a:t>
            </a:r>
            <a:endParaRPr/>
          </a:p>
          <a:p>
            <a:pPr marL="0" lvl="0" indent="0" algn="l" rtl="0">
              <a:spcBef>
                <a:spcPts val="0"/>
              </a:spcBef>
              <a:spcAft>
                <a:spcPts val="0"/>
              </a:spcAft>
              <a:buNone/>
            </a:pPr>
            <a:endParaRPr/>
          </a:p>
        </p:txBody>
      </p:sp>
      <p:sp>
        <p:nvSpPr>
          <p:cNvPr id="269671" name="Google Shape;269671;p17: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677"/>
        <p:cNvGrpSpPr/>
        <p:nvPr/>
      </p:nvGrpSpPr>
      <p:grpSpPr>
        <a:xfrm>
          <a:off x="0" y="0"/>
          <a:ext cx="0" cy="0"/>
          <a:chOff x="0" y="0"/>
          <a:chExt cx="0" cy="0"/>
        </a:xfrm>
      </p:grpSpPr>
      <p:sp>
        <p:nvSpPr>
          <p:cNvPr id="269678" name="Google Shape;269678;p18: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679" name="Google Shape;269679;p18: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Preventing complications require glucose control.</a:t>
            </a:r>
            <a:endParaRPr/>
          </a:p>
          <a:p>
            <a:pPr marL="0" lvl="0" indent="0" algn="l" rtl="0">
              <a:spcBef>
                <a:spcPts val="0"/>
              </a:spcBef>
              <a:spcAft>
                <a:spcPts val="0"/>
              </a:spcAft>
              <a:buNone/>
            </a:pPr>
            <a:r>
              <a:rPr lang="en-US"/>
              <a:t>Effective glucose control oftentimes require prescribing glucose lowering agents that can in turn provide cardio-renal protection. </a:t>
            </a:r>
            <a:endParaRPr/>
          </a:p>
          <a:p>
            <a:pPr marL="0" lvl="0" indent="0" algn="l" rtl="0">
              <a:spcBef>
                <a:spcPts val="0"/>
              </a:spcBef>
              <a:spcAft>
                <a:spcPts val="0"/>
              </a:spcAft>
              <a:buNone/>
            </a:pPr>
            <a:r>
              <a:rPr lang="en-US"/>
              <a:t>Weight management is a critically important aspect of disease management, which in turn, helps to mediate cardiovascular risk and related complications. </a:t>
            </a:r>
            <a:endParaRPr/>
          </a:p>
          <a:p>
            <a:pPr marL="0" lvl="0" indent="0" algn="l" rtl="0">
              <a:spcBef>
                <a:spcPts val="0"/>
              </a:spcBef>
              <a:spcAft>
                <a:spcPts val="0"/>
              </a:spcAft>
              <a:buNone/>
            </a:pPr>
            <a:endParaRPr/>
          </a:p>
        </p:txBody>
      </p:sp>
      <p:sp>
        <p:nvSpPr>
          <p:cNvPr id="269680" name="Google Shape;269680;p18: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699"/>
        <p:cNvGrpSpPr/>
        <p:nvPr/>
      </p:nvGrpSpPr>
      <p:grpSpPr>
        <a:xfrm>
          <a:off x="0" y="0"/>
          <a:ext cx="0" cy="0"/>
          <a:chOff x="0" y="0"/>
          <a:chExt cx="0" cy="0"/>
        </a:xfrm>
      </p:grpSpPr>
      <p:sp>
        <p:nvSpPr>
          <p:cNvPr id="269700" name="Google Shape;269700;p19: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701" name="Google Shape;269701;p19: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Language matters when communicating with people living with T2D. It is a core element of integrated core. </a:t>
            </a:r>
            <a:endParaRPr/>
          </a:p>
          <a:p>
            <a:pPr marL="0" lvl="0" indent="0" algn="l" rtl="0">
              <a:spcBef>
                <a:spcPts val="0"/>
              </a:spcBef>
              <a:spcAft>
                <a:spcPts val="0"/>
              </a:spcAft>
              <a:buNone/>
            </a:pPr>
            <a:r>
              <a:rPr lang="en-US"/>
              <a:t>Providers must acknowledge it and work to communicate in a respectful way, that is both factual and free of stigma.</a:t>
            </a:r>
            <a:endParaRPr/>
          </a:p>
          <a:p>
            <a:pPr marL="0" lvl="0" indent="0" algn="l" rtl="0">
              <a:spcBef>
                <a:spcPts val="0"/>
              </a:spcBef>
              <a:spcAft>
                <a:spcPts val="0"/>
              </a:spcAft>
              <a:buNone/>
            </a:pPr>
            <a:r>
              <a:rPr lang="en-US"/>
              <a:t>We must avoid using terms that are perceived as offensive, filled with stigma, considered derogatory, or alludes to the notion of casting blame on the person with diabetes.</a:t>
            </a:r>
            <a:endParaRPr/>
          </a:p>
          <a:p>
            <a:pPr marL="0" lvl="0" indent="0" algn="l" rtl="0">
              <a:spcBef>
                <a:spcPts val="0"/>
              </a:spcBef>
              <a:spcAft>
                <a:spcPts val="0"/>
              </a:spcAft>
              <a:buNone/>
            </a:pPr>
            <a:r>
              <a:rPr lang="en-US"/>
              <a:t>The health care team is in place to help and encourage, and that message must be clearly communicated by using effective language.</a:t>
            </a:r>
            <a:endParaRPr/>
          </a:p>
          <a:p>
            <a:pPr marL="0" lvl="0" indent="0" algn="l" rtl="0">
              <a:spcBef>
                <a:spcPts val="0"/>
              </a:spcBef>
              <a:spcAft>
                <a:spcPts val="0"/>
              </a:spcAft>
              <a:buNone/>
            </a:pPr>
            <a:endParaRPr/>
          </a:p>
        </p:txBody>
      </p:sp>
      <p:sp>
        <p:nvSpPr>
          <p:cNvPr id="269702" name="Google Shape;269702;p19: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708"/>
        <p:cNvGrpSpPr/>
        <p:nvPr/>
      </p:nvGrpSpPr>
      <p:grpSpPr>
        <a:xfrm>
          <a:off x="0" y="0"/>
          <a:ext cx="0" cy="0"/>
          <a:chOff x="0" y="0"/>
          <a:chExt cx="0" cy="0"/>
        </a:xfrm>
      </p:grpSpPr>
      <p:sp>
        <p:nvSpPr>
          <p:cNvPr id="269709" name="Google Shape;269709;p20: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710" name="Google Shape;269710;p20: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This is often a challenging conversation because of the co-morbidities and polypharmacy that people with diabetes often live with day-to-day.</a:t>
            </a:r>
            <a:endParaRPr/>
          </a:p>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As a way to help improve health outcomes, the SDoH must be addressed.</a:t>
            </a:r>
            <a:endParaRPr/>
          </a:p>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Management decisions require that clinicians consider multiple socially important factors that have proven to influence a person’s health.</a:t>
            </a:r>
            <a:endParaRPr/>
          </a:p>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The 5 areas listed here should be addressed and taken into consideration when developing individualized plans of care. </a:t>
            </a:r>
            <a:endParaRPr/>
          </a:p>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Diversification in living and working conditions, cultural and personal values, and psychosocial/behavioural concerns must be identified and adequately addressed when working to improve the health of people with diabetes.</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p:txBody>
      </p:sp>
      <p:sp>
        <p:nvSpPr>
          <p:cNvPr id="269711" name="Google Shape;269711;p20: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717"/>
        <p:cNvGrpSpPr/>
        <p:nvPr/>
      </p:nvGrpSpPr>
      <p:grpSpPr>
        <a:xfrm>
          <a:off x="0" y="0"/>
          <a:ext cx="0" cy="0"/>
          <a:chOff x="0" y="0"/>
          <a:chExt cx="0" cy="0"/>
        </a:xfrm>
      </p:grpSpPr>
      <p:sp>
        <p:nvSpPr>
          <p:cNvPr id="269718" name="Google Shape;269718;p21: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719" name="Google Shape;269719;p21: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Glycemic control yields immediate benefits in reducing symptoms such as thirst, polyuria, blurred vision and fatigue. These symptoms are commonly associated with poor control. But beyond immediate symptom relief, substantial microvascular benefits emerge and increase over time. </a:t>
            </a:r>
            <a:endParaRPr/>
          </a:p>
          <a:p>
            <a:pPr marL="0" lvl="0" indent="0" algn="l" rtl="0">
              <a:spcBef>
                <a:spcPts val="0"/>
              </a:spcBef>
              <a:spcAft>
                <a:spcPts val="0"/>
              </a:spcAft>
              <a:buNone/>
            </a:pPr>
            <a:endParaRPr/>
          </a:p>
          <a:p>
            <a:pPr marL="0" lvl="0" indent="0" algn="l" rtl="0">
              <a:spcBef>
                <a:spcPts val="0"/>
              </a:spcBef>
              <a:spcAft>
                <a:spcPts val="0"/>
              </a:spcAft>
              <a:buNone/>
            </a:pPr>
            <a:r>
              <a:rPr lang="en-US"/>
              <a:t>The evidence that the burden of microvascular complications of diabetes can be significantly reduced by early, rigorous, therapeutic intervention is unequivocal. Risk reductions of 50-76% were seen in people with T1D  studied in DCCT.  UKPDS confirmed the importance of glycemic control for microvascular risk reduction in T2D. Epidemiologic analysis of the UKPDS data showed that for every 1% reduction in A1C, the relative risk for microvascular complications decreased by 37%.  The greatest benefit comes from improving control in those with the  highest A1C and are at the highest risk of complications. </a:t>
            </a:r>
            <a:endParaRPr/>
          </a:p>
          <a:p>
            <a:pPr marL="0" lvl="0" indent="0" algn="l" rtl="0">
              <a:spcBef>
                <a:spcPts val="0"/>
              </a:spcBef>
              <a:spcAft>
                <a:spcPts val="0"/>
              </a:spcAft>
              <a:buNone/>
            </a:pPr>
            <a:endParaRPr/>
          </a:p>
          <a:p>
            <a:pPr marL="0" lvl="0" indent="0" algn="l" rtl="0">
              <a:spcBef>
                <a:spcPts val="0"/>
              </a:spcBef>
              <a:spcAft>
                <a:spcPts val="0"/>
              </a:spcAft>
              <a:buNone/>
            </a:pPr>
            <a:r>
              <a:rPr lang="en-US"/>
              <a:t>Because macrovascular benefits emerged after the randomized intervention period, there is uncertainty regarding macrovascular benefit of BG control in T2D.  </a:t>
            </a:r>
            <a:endParaRPr/>
          </a:p>
          <a:p>
            <a:pPr marL="0" lvl="0" indent="0" algn="l" rtl="0">
              <a:spcBef>
                <a:spcPts val="0"/>
              </a:spcBef>
              <a:spcAft>
                <a:spcPts val="0"/>
              </a:spcAft>
              <a:buNone/>
            </a:pPr>
            <a:endParaRPr/>
          </a:p>
        </p:txBody>
      </p:sp>
      <p:sp>
        <p:nvSpPr>
          <p:cNvPr id="269720" name="Google Shape;269720;p21: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726"/>
        <p:cNvGrpSpPr/>
        <p:nvPr/>
      </p:nvGrpSpPr>
      <p:grpSpPr>
        <a:xfrm>
          <a:off x="0" y="0"/>
          <a:ext cx="0" cy="0"/>
          <a:chOff x="0" y="0"/>
          <a:chExt cx="0" cy="0"/>
        </a:xfrm>
      </p:grpSpPr>
      <p:sp>
        <p:nvSpPr>
          <p:cNvPr id="269727" name="Google Shape;269727;p22: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728" name="Google Shape;269728;p22: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Glycemic control is primarily assessed with the A1C test, which was the measure studied in trials demonstrating the outcomes benefit of glucose lowering.  The performance of the test is generally excellent for “certified” assays and laboratories.  As with any laboratory test, A1C has limitations, particularly in people with conditions that alter RBC turnover such as anemia or late-stage CKD. Or if an assay with interference from a variant hemoglobin  is used in a carrier of that variant.  When there is a discrepancy between measured A1C and glucose levels, consideration should be given to the reliability of the A1C assay in that person.  Self-monitoring blood glucose can help people on insulin with self-management and medication adjustment. Self-monitoring plans should be individualized, and the data used by the person and the health care team in an effective and timely manner.  Routine clinical monitoring is of limited clinical benefit in those not on insulin and adds burden and cost.  The role of newer technologies such as CGM in T2D management remains to be established.   </a:t>
            </a:r>
            <a:endParaRPr/>
          </a:p>
          <a:p>
            <a:pPr marL="0" lvl="0" indent="0" algn="l" rtl="0">
              <a:spcBef>
                <a:spcPts val="0"/>
              </a:spcBef>
              <a:spcAft>
                <a:spcPts val="0"/>
              </a:spcAft>
              <a:buNone/>
            </a:pPr>
            <a:endParaRPr/>
          </a:p>
        </p:txBody>
      </p:sp>
      <p:sp>
        <p:nvSpPr>
          <p:cNvPr id="269729" name="Google Shape;269729;p22: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735"/>
        <p:cNvGrpSpPr/>
        <p:nvPr/>
      </p:nvGrpSpPr>
      <p:grpSpPr>
        <a:xfrm>
          <a:off x="0" y="0"/>
          <a:ext cx="0" cy="0"/>
          <a:chOff x="0" y="0"/>
          <a:chExt cx="0" cy="0"/>
        </a:xfrm>
      </p:grpSpPr>
      <p:sp>
        <p:nvSpPr>
          <p:cNvPr id="269736" name="Google Shape;269736;p23: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737" name="Google Shape;269737;p23: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Large proportions of the population with T2D are not at glycemic goal.  Thus, it is imperative that we develop improved approaches to therapies and that we empower people and providers to effectively use the increasing number and variety of tools available to achieve glycemic control. Lifestyle remains the foundation of therapy both for BG control and CV risk reduction.  We know from LookAHEAD and other studies that behavioral therapy targeting weight loss can reduce the need for medication to control BG, BP and lipids and yield numerous other benefits, such as improved QOL.  Yet this essential component of diabetes care remains challenging to implement. </a:t>
            </a:r>
            <a:endParaRPr/>
          </a:p>
          <a:p>
            <a:pPr marL="0" lvl="0" indent="0" algn="l" rtl="0">
              <a:spcBef>
                <a:spcPts val="0"/>
              </a:spcBef>
              <a:spcAft>
                <a:spcPts val="0"/>
              </a:spcAft>
              <a:buNone/>
            </a:pPr>
            <a:endParaRPr/>
          </a:p>
          <a:p>
            <a:pPr marL="0" lvl="0" indent="0" algn="l" rtl="0">
              <a:spcBef>
                <a:spcPts val="0"/>
              </a:spcBef>
              <a:spcAft>
                <a:spcPts val="0"/>
              </a:spcAft>
              <a:buNone/>
            </a:pPr>
            <a:r>
              <a:rPr lang="en-US"/>
              <a:t>BG lowering agents differ in their benefits and risks, cost, and ease of administration. Tailoring their use based on person factors and preferences is a major focus of this report. Metabolic surgery also improves BG control with reduced need for anti-hyperglycemic therapy.</a:t>
            </a:r>
            <a:endParaRPr/>
          </a:p>
          <a:p>
            <a:pPr marL="0" lvl="0" indent="0" algn="l" rtl="0">
              <a:spcBef>
                <a:spcPts val="0"/>
              </a:spcBef>
              <a:spcAft>
                <a:spcPts val="0"/>
              </a:spcAft>
              <a:buNone/>
            </a:pPr>
            <a:r>
              <a:rPr lang="en-US"/>
              <a:t>The ever-expanding array of therapeutic options and new information on benefits and risk of therapeutic modalities, increase the complexity of person- centered therapeutic decision making. This report provides up to date information on benefits and risks of therapies and guidance on when and how to deploy them. </a:t>
            </a:r>
            <a:endParaRPr/>
          </a:p>
          <a:p>
            <a:pPr marL="0" lvl="0" indent="0" algn="l" rtl="0">
              <a:spcBef>
                <a:spcPts val="0"/>
              </a:spcBef>
              <a:spcAft>
                <a:spcPts val="0"/>
              </a:spcAft>
              <a:buNone/>
            </a:pPr>
            <a:endParaRPr/>
          </a:p>
        </p:txBody>
      </p:sp>
      <p:sp>
        <p:nvSpPr>
          <p:cNvPr id="269738" name="Google Shape;269738;p23: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744"/>
        <p:cNvGrpSpPr/>
        <p:nvPr/>
      </p:nvGrpSpPr>
      <p:grpSpPr>
        <a:xfrm>
          <a:off x="0" y="0"/>
          <a:ext cx="0" cy="0"/>
          <a:chOff x="0" y="0"/>
          <a:chExt cx="0" cy="0"/>
        </a:xfrm>
      </p:grpSpPr>
      <p:sp>
        <p:nvSpPr>
          <p:cNvPr id="269745" name="Google Shape;269745;p24: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746" name="Google Shape;269746;p24: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Weight reduction, as a targeted intervention, has largely been viewed as a strategy to improve glycemic control, and minimize weight-related complications. 5-15% weight loss reduction is considered by some to be a viable target for those living with T2D. While more weight loss can improve outcomes and have a disease modifying effect, weight loss in general has benefits that extend well beyond glycemic control and has been associated with an improved overall quality of life. </a:t>
            </a:r>
            <a:endParaRPr/>
          </a:p>
          <a:p>
            <a:pPr marL="0" lvl="0" indent="0" algn="l" rtl="0">
              <a:spcBef>
                <a:spcPts val="0"/>
              </a:spcBef>
              <a:spcAft>
                <a:spcPts val="0"/>
              </a:spcAft>
              <a:buNone/>
            </a:pPr>
            <a:endParaRPr/>
          </a:p>
          <a:p>
            <a:pPr marL="0" lvl="0" indent="0" algn="l" rtl="0">
              <a:spcBef>
                <a:spcPts val="0"/>
              </a:spcBef>
              <a:spcAft>
                <a:spcPts val="0"/>
              </a:spcAft>
              <a:buNone/>
            </a:pPr>
            <a:r>
              <a:rPr lang="en-US"/>
              <a:t>I will now hand it off to Dr. Rossing…..</a:t>
            </a:r>
            <a:endParaRPr/>
          </a:p>
          <a:p>
            <a:pPr marL="0" lvl="0" indent="0" algn="l" rtl="0">
              <a:spcBef>
                <a:spcPts val="0"/>
              </a:spcBef>
              <a:spcAft>
                <a:spcPts val="0"/>
              </a:spcAft>
              <a:buNone/>
            </a:pPr>
            <a:endParaRPr/>
          </a:p>
        </p:txBody>
      </p:sp>
      <p:sp>
        <p:nvSpPr>
          <p:cNvPr id="269747" name="Google Shape;269747;p24: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753"/>
        <p:cNvGrpSpPr/>
        <p:nvPr/>
      </p:nvGrpSpPr>
      <p:grpSpPr>
        <a:xfrm>
          <a:off x="0" y="0"/>
          <a:ext cx="0" cy="0"/>
          <a:chOff x="0" y="0"/>
          <a:chExt cx="0" cy="0"/>
        </a:xfrm>
      </p:grpSpPr>
      <p:sp>
        <p:nvSpPr>
          <p:cNvPr id="269754" name="Google Shape;269754;p25: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755" name="Google Shape;269755;p25: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756" name="Google Shape;269756;p25: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763"/>
        <p:cNvGrpSpPr/>
        <p:nvPr/>
      </p:nvGrpSpPr>
      <p:grpSpPr>
        <a:xfrm>
          <a:off x="0" y="0"/>
          <a:ext cx="0" cy="0"/>
          <a:chOff x="0" y="0"/>
          <a:chExt cx="0" cy="0"/>
        </a:xfrm>
      </p:grpSpPr>
      <p:sp>
        <p:nvSpPr>
          <p:cNvPr id="269764" name="Google Shape;269764;p26: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765" name="Google Shape;269765;p26: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776"/>
        <p:cNvGrpSpPr/>
        <p:nvPr/>
      </p:nvGrpSpPr>
      <p:grpSpPr>
        <a:xfrm>
          <a:off x="0" y="0"/>
          <a:ext cx="0" cy="0"/>
          <a:chOff x="0" y="0"/>
          <a:chExt cx="0" cy="0"/>
        </a:xfrm>
      </p:grpSpPr>
      <p:sp>
        <p:nvSpPr>
          <p:cNvPr id="269777" name="Google Shape;269777;p27: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778" name="Google Shape;269778;p27: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785"/>
        <p:cNvGrpSpPr/>
        <p:nvPr/>
      </p:nvGrpSpPr>
      <p:grpSpPr>
        <a:xfrm>
          <a:off x="0" y="0"/>
          <a:ext cx="0" cy="0"/>
          <a:chOff x="0" y="0"/>
          <a:chExt cx="0" cy="0"/>
        </a:xfrm>
      </p:grpSpPr>
      <p:sp>
        <p:nvSpPr>
          <p:cNvPr id="269786" name="Google Shape;269786;p28: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787" name="Google Shape;269787;p28: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This can be facilitated by means of decision or conversational aids which have been shown to improve patient’s knowledge, satisfaction, risk awareness, decisional conflict and involvement. And although there is still little evidence supporting routine implementation of SDM at healthcare system scale, there is an ethical imperative for clinicians to support the autonomy of persons with diabetes and support them while making decisions together. </a:t>
            </a:r>
            <a:endParaRPr sz="1200">
              <a:solidFill>
                <a:schemeClr val="dk1"/>
              </a:solidFill>
              <a:latin typeface="Calibri"/>
              <a:ea typeface="Calibri"/>
              <a:cs typeface="Calibri"/>
              <a:sym typeface="Calibri"/>
            </a:endParaRPr>
          </a:p>
        </p:txBody>
      </p:sp>
      <p:sp>
        <p:nvSpPr>
          <p:cNvPr id="269788" name="Google Shape;269788;p28: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794"/>
        <p:cNvGrpSpPr/>
        <p:nvPr/>
      </p:nvGrpSpPr>
      <p:grpSpPr>
        <a:xfrm>
          <a:off x="0" y="0"/>
          <a:ext cx="0" cy="0"/>
          <a:chOff x="0" y="0"/>
          <a:chExt cx="0" cy="0"/>
        </a:xfrm>
      </p:grpSpPr>
      <p:sp>
        <p:nvSpPr>
          <p:cNvPr id="269795" name="Google Shape;269795;p29: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796" name="Google Shape;269796;p29: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797" name="Google Shape;269797;p29: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803"/>
        <p:cNvGrpSpPr/>
        <p:nvPr/>
      </p:nvGrpSpPr>
      <p:grpSpPr>
        <a:xfrm>
          <a:off x="0" y="0"/>
          <a:ext cx="0" cy="0"/>
          <a:chOff x="0" y="0"/>
          <a:chExt cx="0" cy="0"/>
        </a:xfrm>
      </p:grpSpPr>
      <p:sp>
        <p:nvSpPr>
          <p:cNvPr id="269804" name="Google Shape;269804;p30: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805" name="Google Shape;269805;p30: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814"/>
        <p:cNvGrpSpPr/>
        <p:nvPr/>
      </p:nvGrpSpPr>
      <p:grpSpPr>
        <a:xfrm>
          <a:off x="0" y="0"/>
          <a:ext cx="0" cy="0"/>
          <a:chOff x="0" y="0"/>
          <a:chExt cx="0" cy="0"/>
        </a:xfrm>
      </p:grpSpPr>
      <p:sp>
        <p:nvSpPr>
          <p:cNvPr id="269815" name="Google Shape;269815;p31: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816" name="Google Shape;269816;p31: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Moreover, it is important to be vigilant not to delay initiating or intensifying therapy when indicated, a phenomenon known as clinical inertia. Inertia may be considered in three areas. The first is over-estimation of care provided: healthcare professionals are over-estimating their adherence to guidelines and the care they provide. Healthcare professionals are often also providing “soft” reasons, to avoid intensification of treatment, including a perception that overall care of their patients is improving, and that there is non-adherence among patients and concerns about results from cardiovascular outcome trials. Finally, lack of training is a further reason for inertia, and many physicians lack the appropriate education and training needed to attain therapeutic goals.</a:t>
            </a:r>
            <a:endParaRPr sz="1200">
              <a:solidFill>
                <a:schemeClr val="dk1"/>
              </a:solidFill>
              <a:latin typeface="Calibri"/>
              <a:ea typeface="Calibri"/>
              <a:cs typeface="Calibri"/>
              <a:sym typeface="Calibri"/>
            </a:endParaRPr>
          </a:p>
        </p:txBody>
      </p:sp>
      <p:sp>
        <p:nvSpPr>
          <p:cNvPr id="269817" name="Google Shape;269817;p31: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823"/>
        <p:cNvGrpSpPr/>
        <p:nvPr/>
      </p:nvGrpSpPr>
      <p:grpSpPr>
        <a:xfrm>
          <a:off x="0" y="0"/>
          <a:ext cx="0" cy="0"/>
          <a:chOff x="0" y="0"/>
          <a:chExt cx="0" cy="0"/>
        </a:xfrm>
      </p:grpSpPr>
      <p:sp>
        <p:nvSpPr>
          <p:cNvPr id="269824" name="Google Shape;269824;p32: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825" name="Google Shape;269825;p32: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836"/>
        <p:cNvGrpSpPr/>
        <p:nvPr/>
      </p:nvGrpSpPr>
      <p:grpSpPr>
        <a:xfrm>
          <a:off x="0" y="0"/>
          <a:ext cx="0" cy="0"/>
          <a:chOff x="0" y="0"/>
          <a:chExt cx="0" cy="0"/>
        </a:xfrm>
      </p:grpSpPr>
      <p:sp>
        <p:nvSpPr>
          <p:cNvPr id="269837" name="Google Shape;269837;p33: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838" name="Google Shape;269838;p33: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Geltrude: It is my pleasure to introduce this session on “….”. We enjoyed working internationally, collaboratively, and intensely on the evidence update for this section. </a:t>
            </a:r>
            <a:endParaRPr/>
          </a:p>
        </p:txBody>
      </p:sp>
      <p:sp>
        <p:nvSpPr>
          <p:cNvPr id="269839" name="Google Shape;269839;p33: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844"/>
        <p:cNvGrpSpPr/>
        <p:nvPr/>
      </p:nvGrpSpPr>
      <p:grpSpPr>
        <a:xfrm>
          <a:off x="0" y="0"/>
          <a:ext cx="0" cy="0"/>
          <a:chOff x="0" y="0"/>
          <a:chExt cx="0" cy="0"/>
        </a:xfrm>
      </p:grpSpPr>
      <p:sp>
        <p:nvSpPr>
          <p:cNvPr id="269845" name="Google Shape;269845;p34:notes"/>
          <p:cNvSpPr>
            <a:spLocks noGrp="1" noRot="1" noChangeAspect="1"/>
          </p:cNvSpPr>
          <p:nvPr>
            <p:ph type="sldImg" idx="2"/>
          </p:nvPr>
        </p:nvSpPr>
        <p:spPr>
          <a:xfrm>
            <a:off x="77788" y="739775"/>
            <a:ext cx="6580200" cy="3702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69846" name="Google Shape;269846;p34: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847" name="Google Shape;269847;p34: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000" b="0" i="0" u="none" strike="noStrike" cap="none">
                <a:solidFill>
                  <a:srgbClr val="000000"/>
                </a:solidFill>
                <a:latin typeface="Verdana"/>
                <a:ea typeface="Verdana"/>
                <a:cs typeface="Verdana"/>
                <a:sym typeface="Verdana"/>
              </a:rPr>
              <a:t>34</a:t>
            </a:fld>
            <a:endParaRPr sz="1000" b="0" i="0" u="none" strike="noStrike" cap="none">
              <a:solidFill>
                <a:srgbClr val="000000"/>
              </a:solidFill>
              <a:latin typeface="Verdana"/>
              <a:ea typeface="Verdana"/>
              <a:cs typeface="Verdana"/>
              <a:sym typeface="Verdana"/>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851"/>
        <p:cNvGrpSpPr/>
        <p:nvPr/>
      </p:nvGrpSpPr>
      <p:grpSpPr>
        <a:xfrm>
          <a:off x="0" y="0"/>
          <a:ext cx="0" cy="0"/>
          <a:chOff x="0" y="0"/>
          <a:chExt cx="0" cy="0"/>
        </a:xfrm>
      </p:grpSpPr>
      <p:sp>
        <p:nvSpPr>
          <p:cNvPr id="269852" name="Google Shape;269852;p35: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853" name="Google Shape;269853;p35: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Geltrude: Here’s another option to have both US and global information </a:t>
            </a:r>
            <a:endParaRPr/>
          </a:p>
        </p:txBody>
      </p:sp>
      <p:sp>
        <p:nvSpPr>
          <p:cNvPr id="269854" name="Google Shape;269854;p35: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861"/>
        <p:cNvGrpSpPr/>
        <p:nvPr/>
      </p:nvGrpSpPr>
      <p:grpSpPr>
        <a:xfrm>
          <a:off x="0" y="0"/>
          <a:ext cx="0" cy="0"/>
          <a:chOff x="0" y="0"/>
          <a:chExt cx="0" cy="0"/>
        </a:xfrm>
      </p:grpSpPr>
      <p:sp>
        <p:nvSpPr>
          <p:cNvPr id="269862" name="Google Shape;269862;p36: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863" name="Google Shape;269863;p36: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869"/>
        <p:cNvGrpSpPr/>
        <p:nvPr/>
      </p:nvGrpSpPr>
      <p:grpSpPr>
        <a:xfrm>
          <a:off x="0" y="0"/>
          <a:ext cx="0" cy="0"/>
          <a:chOff x="0" y="0"/>
          <a:chExt cx="0" cy="0"/>
        </a:xfrm>
      </p:grpSpPr>
      <p:sp>
        <p:nvSpPr>
          <p:cNvPr id="269870" name="Google Shape;269870;p37: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871" name="Google Shape;269871;p37: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882"/>
        <p:cNvGrpSpPr/>
        <p:nvPr/>
      </p:nvGrpSpPr>
      <p:grpSpPr>
        <a:xfrm>
          <a:off x="0" y="0"/>
          <a:ext cx="0" cy="0"/>
          <a:chOff x="0" y="0"/>
          <a:chExt cx="0" cy="0"/>
        </a:xfrm>
      </p:grpSpPr>
      <p:sp>
        <p:nvSpPr>
          <p:cNvPr id="269883" name="Google Shape;269883;p38: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884" name="Google Shape;269884;p38: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891"/>
        <p:cNvGrpSpPr/>
        <p:nvPr/>
      </p:nvGrpSpPr>
      <p:grpSpPr>
        <a:xfrm>
          <a:off x="0" y="0"/>
          <a:ext cx="0" cy="0"/>
          <a:chOff x="0" y="0"/>
          <a:chExt cx="0" cy="0"/>
        </a:xfrm>
      </p:grpSpPr>
      <p:sp>
        <p:nvSpPr>
          <p:cNvPr id="269892" name="Google Shape;269892;p39: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893" name="Google Shape;269893;p39: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897"/>
        <p:cNvGrpSpPr/>
        <p:nvPr/>
      </p:nvGrpSpPr>
      <p:grpSpPr>
        <a:xfrm>
          <a:off x="0" y="0"/>
          <a:ext cx="0" cy="0"/>
          <a:chOff x="0" y="0"/>
          <a:chExt cx="0" cy="0"/>
        </a:xfrm>
      </p:grpSpPr>
      <p:sp>
        <p:nvSpPr>
          <p:cNvPr id="269898" name="Google Shape;269898;p40: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899" name="Google Shape;269899;p40: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904"/>
        <p:cNvGrpSpPr/>
        <p:nvPr/>
      </p:nvGrpSpPr>
      <p:grpSpPr>
        <a:xfrm>
          <a:off x="0" y="0"/>
          <a:ext cx="0" cy="0"/>
          <a:chOff x="0" y="0"/>
          <a:chExt cx="0" cy="0"/>
        </a:xfrm>
      </p:grpSpPr>
      <p:sp>
        <p:nvSpPr>
          <p:cNvPr id="269905" name="Google Shape;269905;p41: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906" name="Google Shape;269906;p41: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912"/>
        <p:cNvGrpSpPr/>
        <p:nvPr/>
      </p:nvGrpSpPr>
      <p:grpSpPr>
        <a:xfrm>
          <a:off x="0" y="0"/>
          <a:ext cx="0" cy="0"/>
          <a:chOff x="0" y="0"/>
          <a:chExt cx="0" cy="0"/>
        </a:xfrm>
      </p:grpSpPr>
      <p:sp>
        <p:nvSpPr>
          <p:cNvPr id="269913" name="Google Shape;269913;p42: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914" name="Google Shape;269914;p42: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920"/>
        <p:cNvGrpSpPr/>
        <p:nvPr/>
      </p:nvGrpSpPr>
      <p:grpSpPr>
        <a:xfrm>
          <a:off x="0" y="0"/>
          <a:ext cx="0" cy="0"/>
          <a:chOff x="0" y="0"/>
          <a:chExt cx="0" cy="0"/>
        </a:xfrm>
      </p:grpSpPr>
      <p:sp>
        <p:nvSpPr>
          <p:cNvPr id="269921" name="Google Shape;269921;p43: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922" name="Google Shape;269922;p43: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928"/>
        <p:cNvGrpSpPr/>
        <p:nvPr/>
      </p:nvGrpSpPr>
      <p:grpSpPr>
        <a:xfrm>
          <a:off x="0" y="0"/>
          <a:ext cx="0" cy="0"/>
          <a:chOff x="0" y="0"/>
          <a:chExt cx="0" cy="0"/>
        </a:xfrm>
      </p:grpSpPr>
      <p:sp>
        <p:nvSpPr>
          <p:cNvPr id="269929" name="Google Shape;269929;p44: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930" name="Google Shape;269930;p44: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936"/>
        <p:cNvGrpSpPr/>
        <p:nvPr/>
      </p:nvGrpSpPr>
      <p:grpSpPr>
        <a:xfrm>
          <a:off x="0" y="0"/>
          <a:ext cx="0" cy="0"/>
          <a:chOff x="0" y="0"/>
          <a:chExt cx="0" cy="0"/>
        </a:xfrm>
      </p:grpSpPr>
      <p:sp>
        <p:nvSpPr>
          <p:cNvPr id="269937" name="Google Shape;269937;p45: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938" name="Google Shape;269938;p45: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944"/>
        <p:cNvGrpSpPr/>
        <p:nvPr/>
      </p:nvGrpSpPr>
      <p:grpSpPr>
        <a:xfrm>
          <a:off x="0" y="0"/>
          <a:ext cx="0" cy="0"/>
          <a:chOff x="0" y="0"/>
          <a:chExt cx="0" cy="0"/>
        </a:xfrm>
      </p:grpSpPr>
      <p:sp>
        <p:nvSpPr>
          <p:cNvPr id="269945" name="Google Shape;269945;p46: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946" name="Google Shape;269946;p46: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947" name="Google Shape;269947;p46: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955"/>
        <p:cNvGrpSpPr/>
        <p:nvPr/>
      </p:nvGrpSpPr>
      <p:grpSpPr>
        <a:xfrm>
          <a:off x="0" y="0"/>
          <a:ext cx="0" cy="0"/>
          <a:chOff x="0" y="0"/>
          <a:chExt cx="0" cy="0"/>
        </a:xfrm>
      </p:grpSpPr>
      <p:sp>
        <p:nvSpPr>
          <p:cNvPr id="269956" name="Google Shape;269956;p47: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957" name="Google Shape;269957;p47: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958" name="Google Shape;269958;p47: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967"/>
        <p:cNvGrpSpPr/>
        <p:nvPr/>
      </p:nvGrpSpPr>
      <p:grpSpPr>
        <a:xfrm>
          <a:off x="0" y="0"/>
          <a:ext cx="0" cy="0"/>
          <a:chOff x="0" y="0"/>
          <a:chExt cx="0" cy="0"/>
        </a:xfrm>
      </p:grpSpPr>
      <p:sp>
        <p:nvSpPr>
          <p:cNvPr id="269968" name="Google Shape;269968;p48: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969" name="Google Shape;269969;p48: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970" name="Google Shape;269970;p48: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979"/>
        <p:cNvGrpSpPr/>
        <p:nvPr/>
      </p:nvGrpSpPr>
      <p:grpSpPr>
        <a:xfrm>
          <a:off x="0" y="0"/>
          <a:ext cx="0" cy="0"/>
          <a:chOff x="0" y="0"/>
          <a:chExt cx="0" cy="0"/>
        </a:xfrm>
      </p:grpSpPr>
      <p:sp>
        <p:nvSpPr>
          <p:cNvPr id="269980" name="Google Shape;269980;p49: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981" name="Google Shape;269981;p49: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982" name="Google Shape;269982;p49: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990"/>
        <p:cNvGrpSpPr/>
        <p:nvPr/>
      </p:nvGrpSpPr>
      <p:grpSpPr>
        <a:xfrm>
          <a:off x="0" y="0"/>
          <a:ext cx="0" cy="0"/>
          <a:chOff x="0" y="0"/>
          <a:chExt cx="0" cy="0"/>
        </a:xfrm>
      </p:grpSpPr>
      <p:sp>
        <p:nvSpPr>
          <p:cNvPr id="269991" name="Google Shape;269991;p50: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992" name="Google Shape;269992;p50: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000"/>
        <p:cNvGrpSpPr/>
        <p:nvPr/>
      </p:nvGrpSpPr>
      <p:grpSpPr>
        <a:xfrm>
          <a:off x="0" y="0"/>
          <a:ext cx="0" cy="0"/>
          <a:chOff x="0" y="0"/>
          <a:chExt cx="0" cy="0"/>
        </a:xfrm>
      </p:grpSpPr>
      <p:sp>
        <p:nvSpPr>
          <p:cNvPr id="270001" name="Google Shape;270001;p51: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002" name="Google Shape;270002;p51: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003" name="Google Shape;270003;p51: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012"/>
        <p:cNvGrpSpPr/>
        <p:nvPr/>
      </p:nvGrpSpPr>
      <p:grpSpPr>
        <a:xfrm>
          <a:off x="0" y="0"/>
          <a:ext cx="0" cy="0"/>
          <a:chOff x="0" y="0"/>
          <a:chExt cx="0" cy="0"/>
        </a:xfrm>
      </p:grpSpPr>
      <p:sp>
        <p:nvSpPr>
          <p:cNvPr id="270013" name="Google Shape;270013;p52: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014" name="Google Shape;270014;p52: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020"/>
        <p:cNvGrpSpPr/>
        <p:nvPr/>
      </p:nvGrpSpPr>
      <p:grpSpPr>
        <a:xfrm>
          <a:off x="0" y="0"/>
          <a:ext cx="0" cy="0"/>
          <a:chOff x="0" y="0"/>
          <a:chExt cx="0" cy="0"/>
        </a:xfrm>
      </p:grpSpPr>
      <p:sp>
        <p:nvSpPr>
          <p:cNvPr id="270021" name="Google Shape;270021;p53: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022" name="Google Shape;270022;p53: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041"/>
        <p:cNvGrpSpPr/>
        <p:nvPr/>
      </p:nvGrpSpPr>
      <p:grpSpPr>
        <a:xfrm>
          <a:off x="0" y="0"/>
          <a:ext cx="0" cy="0"/>
          <a:chOff x="0" y="0"/>
          <a:chExt cx="0" cy="0"/>
        </a:xfrm>
      </p:grpSpPr>
      <p:sp>
        <p:nvSpPr>
          <p:cNvPr id="270042" name="Google Shape;270042;p54: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043" name="Google Shape;270043;p54: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 can’t fit surpass 3 and 4 on here without making these too small. </a:t>
            </a:r>
            <a:endParaRPr/>
          </a:p>
        </p:txBody>
      </p:sp>
      <p:sp>
        <p:nvSpPr>
          <p:cNvPr id="270044" name="Google Shape;270044;p54: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060"/>
        <p:cNvGrpSpPr/>
        <p:nvPr/>
      </p:nvGrpSpPr>
      <p:grpSpPr>
        <a:xfrm>
          <a:off x="0" y="0"/>
          <a:ext cx="0" cy="0"/>
          <a:chOff x="0" y="0"/>
          <a:chExt cx="0" cy="0"/>
        </a:xfrm>
      </p:grpSpPr>
      <p:sp>
        <p:nvSpPr>
          <p:cNvPr id="270061" name="Google Shape;270061;p55: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062" name="Google Shape;270062;p55: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063" name="Google Shape;270063;p55: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070"/>
        <p:cNvGrpSpPr/>
        <p:nvPr/>
      </p:nvGrpSpPr>
      <p:grpSpPr>
        <a:xfrm>
          <a:off x="0" y="0"/>
          <a:ext cx="0" cy="0"/>
          <a:chOff x="0" y="0"/>
          <a:chExt cx="0" cy="0"/>
        </a:xfrm>
      </p:grpSpPr>
      <p:sp>
        <p:nvSpPr>
          <p:cNvPr id="270071" name="Google Shape;270071;p56: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072" name="Google Shape;270072;p56: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Figure X. Onset of action, peak action, and duration of action for various insulin formulations</a:t>
            </a:r>
            <a:endParaRPr/>
          </a:p>
          <a:p>
            <a:pPr marL="0" lvl="0" indent="0" algn="l" rtl="0">
              <a:spcBef>
                <a:spcPts val="0"/>
              </a:spcBef>
              <a:spcAft>
                <a:spcPts val="0"/>
              </a:spcAft>
              <a:buNone/>
            </a:pPr>
            <a:r>
              <a:rPr lang="en-US"/>
              <a:t>Adapted from Hirsc IB et al; Endocrine Reviews 2020 41:733-755 (permission needed?) </a:t>
            </a:r>
            <a:endParaRPr/>
          </a:p>
          <a:p>
            <a:pPr marL="0" lvl="0" indent="0" algn="l" rtl="0">
              <a:spcBef>
                <a:spcPts val="0"/>
              </a:spcBef>
              <a:spcAft>
                <a:spcPts val="0"/>
              </a:spcAft>
              <a:buNone/>
            </a:pPr>
            <a:endParaRPr/>
          </a:p>
        </p:txBody>
      </p:sp>
      <p:sp>
        <p:nvSpPr>
          <p:cNvPr id="270073" name="Google Shape;270073;p56: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081"/>
        <p:cNvGrpSpPr/>
        <p:nvPr/>
      </p:nvGrpSpPr>
      <p:grpSpPr>
        <a:xfrm>
          <a:off x="0" y="0"/>
          <a:ext cx="0" cy="0"/>
          <a:chOff x="0" y="0"/>
          <a:chExt cx="0" cy="0"/>
        </a:xfrm>
      </p:grpSpPr>
      <p:sp>
        <p:nvSpPr>
          <p:cNvPr id="270082" name="Google Shape;270082;p57: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083" name="Google Shape;270083;p57: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088"/>
        <p:cNvGrpSpPr/>
        <p:nvPr/>
      </p:nvGrpSpPr>
      <p:grpSpPr>
        <a:xfrm>
          <a:off x="0" y="0"/>
          <a:ext cx="0" cy="0"/>
          <a:chOff x="0" y="0"/>
          <a:chExt cx="0" cy="0"/>
        </a:xfrm>
      </p:grpSpPr>
      <p:sp>
        <p:nvSpPr>
          <p:cNvPr id="270089" name="Google Shape;270089;p58: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090" name="Google Shape;270090;p58: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For revision suggestion: Metformin OR Agent with adequate EFFICACY to achieve and maintain glycemic goals OR Combination therapy</a:t>
            </a:r>
            <a:endParaRPr/>
          </a:p>
          <a:p>
            <a:pPr marL="0" lvl="0" indent="0" algn="l" rtl="0">
              <a:spcBef>
                <a:spcPts val="0"/>
              </a:spcBef>
              <a:spcAft>
                <a:spcPts val="0"/>
              </a:spcAft>
              <a:buNone/>
            </a:pPr>
            <a:r>
              <a:rPr lang="en-US"/>
              <a:t>DPP4-I </a:t>
            </a:r>
            <a:endParaRPr/>
          </a:p>
        </p:txBody>
      </p:sp>
      <p:sp>
        <p:nvSpPr>
          <p:cNvPr id="270091" name="Google Shape;270091;p58: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095"/>
        <p:cNvGrpSpPr/>
        <p:nvPr/>
      </p:nvGrpSpPr>
      <p:grpSpPr>
        <a:xfrm>
          <a:off x="0" y="0"/>
          <a:ext cx="0" cy="0"/>
          <a:chOff x="0" y="0"/>
          <a:chExt cx="0" cy="0"/>
        </a:xfrm>
      </p:grpSpPr>
      <p:sp>
        <p:nvSpPr>
          <p:cNvPr id="270096" name="Google Shape;270096;p59: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097" name="Google Shape;270097;p59: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Good evening ladies and gentlemen. In our section Dr Green and myself will focus on the personalized approach based on individual characteristics and comorbidities.</a:t>
            </a:r>
            <a:endParaRPr sz="1200">
              <a:solidFill>
                <a:schemeClr val="dk1"/>
              </a:solidFill>
              <a:latin typeface="Calibri"/>
              <a:ea typeface="Calibri"/>
              <a:cs typeface="Calibri"/>
              <a:sym typeface="Calibri"/>
            </a:endParaRPr>
          </a:p>
        </p:txBody>
      </p:sp>
      <p:sp>
        <p:nvSpPr>
          <p:cNvPr id="270098" name="Google Shape;270098;p59: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103"/>
        <p:cNvGrpSpPr/>
        <p:nvPr/>
      </p:nvGrpSpPr>
      <p:grpSpPr>
        <a:xfrm>
          <a:off x="0" y="0"/>
          <a:ext cx="0" cy="0"/>
          <a:chOff x="0" y="0"/>
          <a:chExt cx="0" cy="0"/>
        </a:xfrm>
      </p:grpSpPr>
      <p:sp>
        <p:nvSpPr>
          <p:cNvPr id="270104" name="Google Shape;270104;p60:notes"/>
          <p:cNvSpPr>
            <a:spLocks noGrp="1" noRot="1" noChangeAspect="1"/>
          </p:cNvSpPr>
          <p:nvPr>
            <p:ph type="sldImg" idx="2"/>
          </p:nvPr>
        </p:nvSpPr>
        <p:spPr>
          <a:xfrm>
            <a:off x="77788" y="739775"/>
            <a:ext cx="6580200" cy="3702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70105" name="Google Shape;270105;p60: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b="0">
                <a:solidFill>
                  <a:schemeClr val="dk1"/>
                </a:solidFill>
                <a:latin typeface="Calibri"/>
                <a:ea typeface="Calibri"/>
                <a:cs typeface="Calibri"/>
                <a:sym typeface="Calibri"/>
              </a:rPr>
              <a:t>These are our conflicts of interest.</a:t>
            </a:r>
            <a:endParaRPr sz="1200" b="0">
              <a:solidFill>
                <a:schemeClr val="dk1"/>
              </a:solidFill>
              <a:latin typeface="Calibri"/>
              <a:ea typeface="Calibri"/>
              <a:cs typeface="Calibri"/>
              <a:sym typeface="Calibri"/>
            </a:endParaRPr>
          </a:p>
        </p:txBody>
      </p:sp>
      <p:sp>
        <p:nvSpPr>
          <p:cNvPr id="270106" name="Google Shape;270106;p60: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000"/>
              <a:buFont typeface="Verdana"/>
              <a:buNone/>
            </a:pPr>
            <a:fld id="{00000000-1234-1234-1234-123412341234}" type="slidenum">
              <a:rPr lang="en-US" sz="1000" b="0" i="0" u="none" strike="noStrike" cap="none">
                <a:solidFill>
                  <a:srgbClr val="000000"/>
                </a:solidFill>
                <a:latin typeface="Verdana"/>
                <a:ea typeface="Verdana"/>
                <a:cs typeface="Verdana"/>
                <a:sym typeface="Verdana"/>
              </a:rPr>
              <a:t>60</a:t>
            </a:fld>
            <a:endParaRPr sz="1000" b="0" i="0" u="none" strike="noStrike" cap="none">
              <a:solidFill>
                <a:srgbClr val="000000"/>
              </a:solidFill>
              <a:latin typeface="Verdana"/>
              <a:ea typeface="Verdana"/>
              <a:cs typeface="Verdana"/>
              <a:sym typeface="Verdana"/>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111"/>
        <p:cNvGrpSpPr/>
        <p:nvPr/>
      </p:nvGrpSpPr>
      <p:grpSpPr>
        <a:xfrm>
          <a:off x="0" y="0"/>
          <a:ext cx="0" cy="0"/>
          <a:chOff x="0" y="0"/>
          <a:chExt cx="0" cy="0"/>
        </a:xfrm>
      </p:grpSpPr>
      <p:sp>
        <p:nvSpPr>
          <p:cNvPr id="270112" name="Google Shape;270112;p61: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113" name="Google Shape;270113;p61: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As already presented, the decision for person-centered glycemic management in type 2 diabetes should be guided by key person characteristics, including clinical characteristics and comorbidities.</a:t>
            </a:r>
            <a:endParaRPr sz="1200">
              <a:solidFill>
                <a:schemeClr val="dk1"/>
              </a:solidFill>
              <a:latin typeface="Calibri"/>
              <a:ea typeface="Calibri"/>
              <a:cs typeface="Calibri"/>
              <a:sym typeface="Calibri"/>
            </a:endParaRPr>
          </a:p>
        </p:txBody>
      </p:sp>
      <p:sp>
        <p:nvSpPr>
          <p:cNvPr id="270114" name="Google Shape;270114;p61: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61</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120"/>
        <p:cNvGrpSpPr/>
        <p:nvPr/>
      </p:nvGrpSpPr>
      <p:grpSpPr>
        <a:xfrm>
          <a:off x="0" y="0"/>
          <a:ext cx="0" cy="0"/>
          <a:chOff x="0" y="0"/>
          <a:chExt cx="0" cy="0"/>
        </a:xfrm>
      </p:grpSpPr>
      <p:sp>
        <p:nvSpPr>
          <p:cNvPr id="270121" name="Google Shape;270121;p62: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122" name="Google Shape;270122;p62: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b="0">
                <a:solidFill>
                  <a:schemeClr val="dk1"/>
                </a:solidFill>
                <a:latin typeface="Calibri"/>
                <a:ea typeface="Calibri"/>
                <a:cs typeface="Calibri"/>
                <a:sym typeface="Calibri"/>
              </a:rPr>
              <a:t>Recommendations presented are based on evidence utilised for the previous consensus papers but also new evidence that has systematically been accrued and appraised, including a series of cardiovascular, heart failure and renal trials, pairwise and comparative effectiveness network meta-analyses and finally syntheses of subgroup analyses.</a:t>
            </a:r>
            <a:endParaRPr sz="1200" b="0">
              <a:solidFill>
                <a:schemeClr val="dk1"/>
              </a:solidFill>
              <a:latin typeface="Calibri"/>
              <a:ea typeface="Calibri"/>
              <a:cs typeface="Calibri"/>
              <a:sym typeface="Calibri"/>
            </a:endParaRPr>
          </a:p>
        </p:txBody>
      </p:sp>
      <p:sp>
        <p:nvSpPr>
          <p:cNvPr id="270123" name="Google Shape;270123;p62: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128"/>
        <p:cNvGrpSpPr/>
        <p:nvPr/>
      </p:nvGrpSpPr>
      <p:grpSpPr>
        <a:xfrm>
          <a:off x="0" y="0"/>
          <a:ext cx="0" cy="0"/>
          <a:chOff x="0" y="0"/>
          <a:chExt cx="0" cy="0"/>
        </a:xfrm>
      </p:grpSpPr>
      <p:sp>
        <p:nvSpPr>
          <p:cNvPr id="270129" name="Google Shape;270129;p63: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130" name="Google Shape;270130;p63: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Credibility of the latter was assessed </a:t>
            </a:r>
            <a:r>
              <a:rPr lang="en-US" sz="1200" u="sng">
                <a:solidFill>
                  <a:schemeClr val="dk1"/>
                </a:solidFill>
                <a:latin typeface="Calibri"/>
                <a:ea typeface="Calibri"/>
                <a:cs typeface="Calibri"/>
                <a:sym typeface="Calibri"/>
              </a:rPr>
              <a:t>systematically and in duplicate</a:t>
            </a:r>
            <a:r>
              <a:rPr lang="en-US" sz="1200">
                <a:solidFill>
                  <a:schemeClr val="dk1"/>
                </a:solidFill>
                <a:latin typeface="Calibri"/>
                <a:ea typeface="Calibri"/>
                <a:cs typeface="Calibri"/>
                <a:sym typeface="Calibri"/>
              </a:rPr>
              <a:t>, according to relevant guidance, to support formulation of recommendations which was informed by GRADE guidelines.</a:t>
            </a:r>
            <a:endParaRPr sz="1200">
              <a:solidFill>
                <a:schemeClr val="dk1"/>
              </a:solidFill>
              <a:latin typeface="Calibri"/>
              <a:ea typeface="Calibri"/>
              <a:cs typeface="Calibri"/>
              <a:sym typeface="Calibri"/>
            </a:endParaRPr>
          </a:p>
        </p:txBody>
      </p:sp>
      <p:sp>
        <p:nvSpPr>
          <p:cNvPr id="270131" name="Google Shape;270131;p63: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139"/>
        <p:cNvGrpSpPr/>
        <p:nvPr/>
      </p:nvGrpSpPr>
      <p:grpSpPr>
        <a:xfrm>
          <a:off x="0" y="0"/>
          <a:ext cx="0" cy="0"/>
          <a:chOff x="0" y="0"/>
          <a:chExt cx="0" cy="0"/>
        </a:xfrm>
      </p:grpSpPr>
      <p:sp>
        <p:nvSpPr>
          <p:cNvPr id="270140" name="Google Shape;270140;p64: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141" name="Google Shape;270141;p64: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b="0">
                <a:solidFill>
                  <a:schemeClr val="dk1"/>
                </a:solidFill>
                <a:latin typeface="Calibri"/>
                <a:ea typeface="Calibri"/>
                <a:cs typeface="Calibri"/>
                <a:sym typeface="Calibri"/>
              </a:rPr>
              <a:t>Based on existing evidence, we believe that choice of glucose lowering therapies that confer cardiorenal protection should be a component of care offered to certain high risk people with type 2 diabetes.</a:t>
            </a:r>
            <a:endParaRPr sz="1200" b="0">
              <a:solidFill>
                <a:schemeClr val="dk1"/>
              </a:solidFill>
              <a:latin typeface="Calibri"/>
              <a:ea typeface="Calibri"/>
              <a:cs typeface="Calibri"/>
              <a:sym typeface="Calibri"/>
            </a:endParaRPr>
          </a:p>
        </p:txBody>
      </p:sp>
      <p:sp>
        <p:nvSpPr>
          <p:cNvPr id="270142" name="Google Shape;270142;p64: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64</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149"/>
        <p:cNvGrpSpPr/>
        <p:nvPr/>
      </p:nvGrpSpPr>
      <p:grpSpPr>
        <a:xfrm>
          <a:off x="0" y="0"/>
          <a:ext cx="0" cy="0"/>
          <a:chOff x="0" y="0"/>
          <a:chExt cx="0" cy="0"/>
        </a:xfrm>
      </p:grpSpPr>
      <p:sp>
        <p:nvSpPr>
          <p:cNvPr id="270150" name="Google Shape;270150;p65: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151" name="Google Shape;270151;p65: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For people with established atherosclerotic cardiovascular disease or indicators of high risk our recommendation is to choose a GLP-1 receptor agonist or an SGLT-2 inhibitor with proven cardiovascular benefit. In case HbA1c remains above target one should add an agent from the other category or pioglitazone as deemed necessary. Our recommendation is based on the favourable results of cardiovascular outcomes trials that established the favourable effect of GLP-1 receptor agonists and SGLT-2 inhibitors on a series of hard clinical outcomes including major adverse cardiovascular events and all-cause mortality.</a:t>
            </a:r>
            <a:endParaRPr sz="1200">
              <a:solidFill>
                <a:schemeClr val="dk1"/>
              </a:solidFill>
              <a:latin typeface="Calibri"/>
              <a:ea typeface="Calibri"/>
              <a:cs typeface="Calibri"/>
              <a:sym typeface="Calibri"/>
            </a:endParaRPr>
          </a:p>
        </p:txBody>
      </p:sp>
      <p:sp>
        <p:nvSpPr>
          <p:cNvPr id="270152" name="Google Shape;270152;p65: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158"/>
        <p:cNvGrpSpPr/>
        <p:nvPr/>
      </p:nvGrpSpPr>
      <p:grpSpPr>
        <a:xfrm>
          <a:off x="0" y="0"/>
          <a:ext cx="0" cy="0"/>
          <a:chOff x="0" y="0"/>
          <a:chExt cx="0" cy="0"/>
        </a:xfrm>
      </p:grpSpPr>
      <p:sp>
        <p:nvSpPr>
          <p:cNvPr id="270159" name="Google Shape;270159;p66: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160" name="Google Shape;270160;p66: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 particular, for people with established ASCVD, our recommendation is that a GLP-1RA with proven benefit should be used to reduce MACE, or an SGLT2i with proven benefit should be used to reduce MACE, HF and improve kidney outcomes.</a:t>
            </a:r>
            <a:endParaRPr/>
          </a:p>
        </p:txBody>
      </p:sp>
      <p:sp>
        <p:nvSpPr>
          <p:cNvPr id="270161" name="Google Shape;270161;p66: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167"/>
        <p:cNvGrpSpPr/>
        <p:nvPr/>
      </p:nvGrpSpPr>
      <p:grpSpPr>
        <a:xfrm>
          <a:off x="0" y="0"/>
          <a:ext cx="0" cy="0"/>
          <a:chOff x="0" y="0"/>
          <a:chExt cx="0" cy="0"/>
        </a:xfrm>
      </p:grpSpPr>
      <p:sp>
        <p:nvSpPr>
          <p:cNvPr id="270168" name="Google Shape;270168;p67: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169" name="Google Shape;270169;p67: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For people with multiple CV risk factors (such as age≥55, obesity, hypertension, smoking, dyslipidemia, or albuminuria) rather than established ASCVD our recommendation is that a GLP-1RA with proven benefit could be used to reduce MACE, or an SGLT2i with proven benefit could be used to reduce MACE, heart failure and improve kidney outcomes.</a:t>
            </a:r>
            <a:endParaRPr sz="1200">
              <a:solidFill>
                <a:schemeClr val="dk1"/>
              </a:solidFill>
              <a:latin typeface="Calibri"/>
              <a:ea typeface="Calibri"/>
              <a:cs typeface="Calibri"/>
              <a:sym typeface="Calibri"/>
            </a:endParaRPr>
          </a:p>
        </p:txBody>
      </p:sp>
      <p:sp>
        <p:nvSpPr>
          <p:cNvPr id="270170" name="Google Shape;270170;p67: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175"/>
        <p:cNvGrpSpPr/>
        <p:nvPr/>
      </p:nvGrpSpPr>
      <p:grpSpPr>
        <a:xfrm>
          <a:off x="0" y="0"/>
          <a:ext cx="0" cy="0"/>
          <a:chOff x="0" y="0"/>
          <a:chExt cx="0" cy="0"/>
        </a:xfrm>
      </p:grpSpPr>
      <p:sp>
        <p:nvSpPr>
          <p:cNvPr id="270176" name="Google Shape;270176;p68: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177" name="Google Shape;270177;p68: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This recommendation is weaker compared to the one for patients with established cardiovascular disease as it was based only on subgroup analyses and linked to significantly lower absolute risk reductions, hence higher numbers needed to treat, due to lower baseline risk, and this point should be factored into the shared decision-making process.</a:t>
            </a:r>
            <a:endParaRPr/>
          </a:p>
        </p:txBody>
      </p:sp>
      <p:sp>
        <p:nvSpPr>
          <p:cNvPr id="270178" name="Google Shape;270178;p68: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186"/>
        <p:cNvGrpSpPr/>
        <p:nvPr/>
      </p:nvGrpSpPr>
      <p:grpSpPr>
        <a:xfrm>
          <a:off x="0" y="0"/>
          <a:ext cx="0" cy="0"/>
          <a:chOff x="0" y="0"/>
          <a:chExt cx="0" cy="0"/>
        </a:xfrm>
      </p:grpSpPr>
      <p:sp>
        <p:nvSpPr>
          <p:cNvPr id="270187" name="Google Shape;270187;p69: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188" name="Google Shape;270188;p69: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To explore the role of background use of metformin or baseline HbA1c as potential effect modifiers of cardiovascular benefit we used data from relevant recently published subgroup analyses. Effect on MACE or other cardiovascular outcomes did not appear to differ between people using vs. not using metformin or people with lower HbA1c and people with higher HbA1c at baseline, both with SGLT2i and with GLP-1RA.</a:t>
            </a:r>
            <a:endParaRPr sz="1200">
              <a:solidFill>
                <a:schemeClr val="dk1"/>
              </a:solidFill>
              <a:latin typeface="Calibri"/>
              <a:ea typeface="Calibri"/>
              <a:cs typeface="Calibri"/>
              <a:sym typeface="Calibri"/>
            </a:endParaRPr>
          </a:p>
        </p:txBody>
      </p:sp>
      <p:sp>
        <p:nvSpPr>
          <p:cNvPr id="270189" name="Google Shape;270189;p69: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200"/>
        <p:cNvGrpSpPr/>
        <p:nvPr/>
      </p:nvGrpSpPr>
      <p:grpSpPr>
        <a:xfrm>
          <a:off x="0" y="0"/>
          <a:ext cx="0" cy="0"/>
          <a:chOff x="0" y="0"/>
          <a:chExt cx="0" cy="0"/>
        </a:xfrm>
      </p:grpSpPr>
      <p:sp>
        <p:nvSpPr>
          <p:cNvPr id="270201" name="Google Shape;270201;p70: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202" name="Google Shape;270202;p70: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Based on these data we concluded that in people with heart failure, CKD, established CVD or multiple risk factors for CVD, the decision to use a GLP-1RA or an SGLT2i with proven benefit should be independent of background use of metformin or baseline HbA1c. </a:t>
            </a:r>
            <a:endParaRPr/>
          </a:p>
          <a:p>
            <a:pPr marL="0" lvl="0" indent="0" algn="l" rtl="0">
              <a:spcBef>
                <a:spcPts val="0"/>
              </a:spcBef>
              <a:spcAft>
                <a:spcPts val="0"/>
              </a:spcAft>
              <a:buNone/>
            </a:pPr>
            <a:endParaRPr/>
          </a:p>
        </p:txBody>
      </p:sp>
      <p:sp>
        <p:nvSpPr>
          <p:cNvPr id="270203" name="Google Shape;270203;p70: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70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209"/>
        <p:cNvGrpSpPr/>
        <p:nvPr/>
      </p:nvGrpSpPr>
      <p:grpSpPr>
        <a:xfrm>
          <a:off x="0" y="0"/>
          <a:ext cx="0" cy="0"/>
          <a:chOff x="0" y="0"/>
          <a:chExt cx="0" cy="0"/>
        </a:xfrm>
      </p:grpSpPr>
      <p:sp>
        <p:nvSpPr>
          <p:cNvPr id="270210" name="Google Shape;270210;p71: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211" name="Google Shape;270211;p71: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For individuals with heart failure our recommendation is that SGLT2i with proven benefit should be used because they improve heart failure and kidney outcomes. </a:t>
            </a:r>
            <a:endParaRPr sz="1200">
              <a:solidFill>
                <a:schemeClr val="dk1"/>
              </a:solidFill>
              <a:latin typeface="Calibri"/>
              <a:ea typeface="Calibri"/>
              <a:cs typeface="Calibri"/>
              <a:sym typeface="Calibri"/>
            </a:endParaRPr>
          </a:p>
        </p:txBody>
      </p:sp>
      <p:sp>
        <p:nvSpPr>
          <p:cNvPr id="270212" name="Google Shape;270212;p71: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71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218"/>
        <p:cNvGrpSpPr/>
        <p:nvPr/>
      </p:nvGrpSpPr>
      <p:grpSpPr>
        <a:xfrm>
          <a:off x="0" y="0"/>
          <a:ext cx="0" cy="0"/>
          <a:chOff x="0" y="0"/>
          <a:chExt cx="0" cy="0"/>
        </a:xfrm>
      </p:grpSpPr>
      <p:sp>
        <p:nvSpPr>
          <p:cNvPr id="270219" name="Google Shape;270219;p72: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220" name="Google Shape;270220;p72: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This is based on the effect that has been demonstrated on a series of heart failure outcomes both in people with reduced ejection fraction (like in DAPA-HF or Emperor reduced), as well as in people with preserved ejection fraction (like in Emperor preserved),</a:t>
            </a:r>
            <a:endParaRPr/>
          </a:p>
        </p:txBody>
      </p:sp>
      <p:sp>
        <p:nvSpPr>
          <p:cNvPr id="270221" name="Google Shape;270221;p72: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72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234"/>
        <p:cNvGrpSpPr/>
        <p:nvPr/>
      </p:nvGrpSpPr>
      <p:grpSpPr>
        <a:xfrm>
          <a:off x="0" y="0"/>
          <a:ext cx="0" cy="0"/>
          <a:chOff x="0" y="0"/>
          <a:chExt cx="0" cy="0"/>
        </a:xfrm>
      </p:grpSpPr>
      <p:sp>
        <p:nvSpPr>
          <p:cNvPr id="270235" name="Google Shape;270235;p73: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236" name="Google Shape;270236;p73: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…as well as on the favourable effect on renal outcomes.</a:t>
            </a:r>
            <a:endParaRPr/>
          </a:p>
          <a:p>
            <a:pPr marL="0" marR="0" lvl="0" indent="0" algn="l" rtl="0">
              <a:lnSpc>
                <a:spcPct val="100000"/>
              </a:lnSpc>
              <a:spcBef>
                <a:spcPts val="0"/>
              </a:spcBef>
              <a:spcAft>
                <a:spcPts val="0"/>
              </a:spcAft>
              <a:buClr>
                <a:schemeClr val="dk1"/>
              </a:buClr>
              <a:buSzPts val="1200"/>
              <a:buFont typeface="Calibri"/>
              <a:buNone/>
            </a:pPr>
            <a:r>
              <a:rPr lang="en-US"/>
              <a:t>Now let me pass to my colleague Dr Green who will present our recommendations for people with CKD.</a:t>
            </a:r>
            <a:endParaRPr/>
          </a:p>
          <a:p>
            <a:pPr marL="0" lvl="0" indent="0" algn="l" rtl="0">
              <a:spcBef>
                <a:spcPts val="0"/>
              </a:spcBef>
              <a:spcAft>
                <a:spcPts val="0"/>
              </a:spcAft>
              <a:buNone/>
            </a:pPr>
            <a:endParaRPr/>
          </a:p>
        </p:txBody>
      </p:sp>
      <p:sp>
        <p:nvSpPr>
          <p:cNvPr id="270237" name="Google Shape;270237;p73: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73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244"/>
        <p:cNvGrpSpPr/>
        <p:nvPr/>
      </p:nvGrpSpPr>
      <p:grpSpPr>
        <a:xfrm>
          <a:off x="0" y="0"/>
          <a:ext cx="0" cy="0"/>
          <a:chOff x="0" y="0"/>
          <a:chExt cx="0" cy="0"/>
        </a:xfrm>
      </p:grpSpPr>
      <p:sp>
        <p:nvSpPr>
          <p:cNvPr id="270245" name="Google Shape;270245;p74: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246" name="Google Shape;270246;p74: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251"/>
        <p:cNvGrpSpPr/>
        <p:nvPr/>
      </p:nvGrpSpPr>
      <p:grpSpPr>
        <a:xfrm>
          <a:off x="0" y="0"/>
          <a:ext cx="0" cy="0"/>
          <a:chOff x="0" y="0"/>
          <a:chExt cx="0" cy="0"/>
        </a:xfrm>
      </p:grpSpPr>
      <p:sp>
        <p:nvSpPr>
          <p:cNvPr id="270252" name="Google Shape;270252;p75: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253" name="Google Shape;270253;p75: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254" name="Google Shape;270254;p75: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75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261"/>
        <p:cNvGrpSpPr/>
        <p:nvPr/>
      </p:nvGrpSpPr>
      <p:grpSpPr>
        <a:xfrm>
          <a:off x="0" y="0"/>
          <a:ext cx="0" cy="0"/>
          <a:chOff x="0" y="0"/>
          <a:chExt cx="0" cy="0"/>
        </a:xfrm>
      </p:grpSpPr>
      <p:sp>
        <p:nvSpPr>
          <p:cNvPr id="270262" name="Google Shape;270262;p76: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263" name="Google Shape;270263;p76: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268"/>
        <p:cNvGrpSpPr/>
        <p:nvPr/>
      </p:nvGrpSpPr>
      <p:grpSpPr>
        <a:xfrm>
          <a:off x="0" y="0"/>
          <a:ext cx="0" cy="0"/>
          <a:chOff x="0" y="0"/>
          <a:chExt cx="0" cy="0"/>
        </a:xfrm>
      </p:grpSpPr>
      <p:sp>
        <p:nvSpPr>
          <p:cNvPr id="270269" name="Google Shape;270269;p77: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270" name="Google Shape;270270;p77: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277"/>
        <p:cNvGrpSpPr/>
        <p:nvPr/>
      </p:nvGrpSpPr>
      <p:grpSpPr>
        <a:xfrm>
          <a:off x="0" y="0"/>
          <a:ext cx="0" cy="0"/>
          <a:chOff x="0" y="0"/>
          <a:chExt cx="0" cy="0"/>
        </a:xfrm>
      </p:grpSpPr>
      <p:sp>
        <p:nvSpPr>
          <p:cNvPr id="270278" name="Google Shape;270278;p78: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279" name="Google Shape;270279;p78: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288"/>
        <p:cNvGrpSpPr/>
        <p:nvPr/>
      </p:nvGrpSpPr>
      <p:grpSpPr>
        <a:xfrm>
          <a:off x="0" y="0"/>
          <a:ext cx="0" cy="0"/>
          <a:chOff x="0" y="0"/>
          <a:chExt cx="0" cy="0"/>
        </a:xfrm>
      </p:grpSpPr>
      <p:sp>
        <p:nvSpPr>
          <p:cNvPr id="270289" name="Google Shape;270289;p79: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290" name="Google Shape;270290;p79: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295"/>
        <p:cNvGrpSpPr/>
        <p:nvPr/>
      </p:nvGrpSpPr>
      <p:grpSpPr>
        <a:xfrm>
          <a:off x="0" y="0"/>
          <a:ext cx="0" cy="0"/>
          <a:chOff x="0" y="0"/>
          <a:chExt cx="0" cy="0"/>
        </a:xfrm>
      </p:grpSpPr>
      <p:sp>
        <p:nvSpPr>
          <p:cNvPr id="270296" name="Google Shape;270296;p80: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297" name="Google Shape;270297;p80: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303"/>
        <p:cNvGrpSpPr/>
        <p:nvPr/>
      </p:nvGrpSpPr>
      <p:grpSpPr>
        <a:xfrm>
          <a:off x="0" y="0"/>
          <a:ext cx="0" cy="0"/>
          <a:chOff x="0" y="0"/>
          <a:chExt cx="0" cy="0"/>
        </a:xfrm>
      </p:grpSpPr>
      <p:sp>
        <p:nvSpPr>
          <p:cNvPr id="270304" name="Google Shape;270304;p81: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305" name="Google Shape;270305;p81: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Primary treatment failure among patients with young- and late-onset type 2 diabetes, randomized to early combination therapy ofvildagliptin and metformin versus initial metformin monotherapy followed by addition of vildagliptin with glycaemic worsening. CI, confidenceinterval; HR, hazard ratio. Primary treatment failure is defined as HbA1c≥7.0% at two consecutive scheduled visits, starting from 13 weeks afterrandomization. The time to initial treatment failure is the time from randomization to the second consecutive scheduled visits with HbA1c≥7.0%</a:t>
            </a:r>
            <a:endParaRPr/>
          </a:p>
        </p:txBody>
      </p:sp>
      <p:sp>
        <p:nvSpPr>
          <p:cNvPr id="270306" name="Google Shape;270306;p81: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81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313"/>
        <p:cNvGrpSpPr/>
        <p:nvPr/>
      </p:nvGrpSpPr>
      <p:grpSpPr>
        <a:xfrm>
          <a:off x="0" y="0"/>
          <a:ext cx="0" cy="0"/>
          <a:chOff x="0" y="0"/>
          <a:chExt cx="0" cy="0"/>
        </a:xfrm>
      </p:grpSpPr>
      <p:sp>
        <p:nvSpPr>
          <p:cNvPr id="270314" name="Google Shape;270314;p82: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315" name="Google Shape;270315;p82: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320"/>
        <p:cNvGrpSpPr/>
        <p:nvPr/>
      </p:nvGrpSpPr>
      <p:grpSpPr>
        <a:xfrm>
          <a:off x="0" y="0"/>
          <a:ext cx="0" cy="0"/>
          <a:chOff x="0" y="0"/>
          <a:chExt cx="0" cy="0"/>
        </a:xfrm>
      </p:grpSpPr>
      <p:sp>
        <p:nvSpPr>
          <p:cNvPr id="270321" name="Google Shape;270321;p83: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322" name="Google Shape;270322;p83: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328"/>
        <p:cNvGrpSpPr/>
        <p:nvPr/>
      </p:nvGrpSpPr>
      <p:grpSpPr>
        <a:xfrm>
          <a:off x="0" y="0"/>
          <a:ext cx="0" cy="0"/>
          <a:chOff x="0" y="0"/>
          <a:chExt cx="0" cy="0"/>
        </a:xfrm>
      </p:grpSpPr>
      <p:sp>
        <p:nvSpPr>
          <p:cNvPr id="270329" name="Google Shape;270329;p84: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330" name="Google Shape;270330;p84: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335"/>
        <p:cNvGrpSpPr/>
        <p:nvPr/>
      </p:nvGrpSpPr>
      <p:grpSpPr>
        <a:xfrm>
          <a:off x="0" y="0"/>
          <a:ext cx="0" cy="0"/>
          <a:chOff x="0" y="0"/>
          <a:chExt cx="0" cy="0"/>
        </a:xfrm>
      </p:grpSpPr>
      <p:sp>
        <p:nvSpPr>
          <p:cNvPr id="270336" name="Google Shape;270336;p85: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337" name="Google Shape;270337;p85: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349"/>
        <p:cNvGrpSpPr/>
        <p:nvPr/>
      </p:nvGrpSpPr>
      <p:grpSpPr>
        <a:xfrm>
          <a:off x="0" y="0"/>
          <a:ext cx="0" cy="0"/>
          <a:chOff x="0" y="0"/>
          <a:chExt cx="0" cy="0"/>
        </a:xfrm>
      </p:grpSpPr>
      <p:sp>
        <p:nvSpPr>
          <p:cNvPr id="270350" name="Google Shape;270350;p86: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351" name="Google Shape;270351;p86: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358"/>
        <p:cNvGrpSpPr/>
        <p:nvPr/>
      </p:nvGrpSpPr>
      <p:grpSpPr>
        <a:xfrm>
          <a:off x="0" y="0"/>
          <a:ext cx="0" cy="0"/>
          <a:chOff x="0" y="0"/>
          <a:chExt cx="0" cy="0"/>
        </a:xfrm>
      </p:grpSpPr>
      <p:sp>
        <p:nvSpPr>
          <p:cNvPr id="270359" name="Google Shape;270359;p87: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360" name="Google Shape;270360;p87: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366"/>
        <p:cNvGrpSpPr/>
        <p:nvPr/>
      </p:nvGrpSpPr>
      <p:grpSpPr>
        <a:xfrm>
          <a:off x="0" y="0"/>
          <a:ext cx="0" cy="0"/>
          <a:chOff x="0" y="0"/>
          <a:chExt cx="0" cy="0"/>
        </a:xfrm>
      </p:grpSpPr>
      <p:sp>
        <p:nvSpPr>
          <p:cNvPr id="270367" name="Google Shape;270367;p88: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368" name="Google Shape;270368;p88: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374"/>
        <p:cNvGrpSpPr/>
        <p:nvPr/>
      </p:nvGrpSpPr>
      <p:grpSpPr>
        <a:xfrm>
          <a:off x="0" y="0"/>
          <a:ext cx="0" cy="0"/>
          <a:chOff x="0" y="0"/>
          <a:chExt cx="0" cy="0"/>
        </a:xfrm>
      </p:grpSpPr>
      <p:sp>
        <p:nvSpPr>
          <p:cNvPr id="270375" name="Google Shape;270375;p89: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376" name="Google Shape;270376;p89: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382"/>
        <p:cNvGrpSpPr/>
        <p:nvPr/>
      </p:nvGrpSpPr>
      <p:grpSpPr>
        <a:xfrm>
          <a:off x="0" y="0"/>
          <a:ext cx="0" cy="0"/>
          <a:chOff x="0" y="0"/>
          <a:chExt cx="0" cy="0"/>
        </a:xfrm>
      </p:grpSpPr>
      <p:sp>
        <p:nvSpPr>
          <p:cNvPr id="270383" name="Google Shape;270383;p90: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384" name="Google Shape;270384;p90: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390"/>
        <p:cNvGrpSpPr/>
        <p:nvPr/>
      </p:nvGrpSpPr>
      <p:grpSpPr>
        <a:xfrm>
          <a:off x="0" y="0"/>
          <a:ext cx="0" cy="0"/>
          <a:chOff x="0" y="0"/>
          <a:chExt cx="0" cy="0"/>
        </a:xfrm>
      </p:grpSpPr>
      <p:sp>
        <p:nvSpPr>
          <p:cNvPr id="270391" name="Google Shape;270391;p91: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392" name="Google Shape;270392;p91: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400"/>
        <p:cNvGrpSpPr/>
        <p:nvPr/>
      </p:nvGrpSpPr>
      <p:grpSpPr>
        <a:xfrm>
          <a:off x="0" y="0"/>
          <a:ext cx="0" cy="0"/>
          <a:chOff x="0" y="0"/>
          <a:chExt cx="0" cy="0"/>
        </a:xfrm>
      </p:grpSpPr>
      <p:sp>
        <p:nvSpPr>
          <p:cNvPr id="270401" name="Google Shape;270401;p92: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402" name="Google Shape;270402;p92: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411"/>
        <p:cNvGrpSpPr/>
        <p:nvPr/>
      </p:nvGrpSpPr>
      <p:grpSpPr>
        <a:xfrm>
          <a:off x="0" y="0"/>
          <a:ext cx="0" cy="0"/>
          <a:chOff x="0" y="0"/>
          <a:chExt cx="0" cy="0"/>
        </a:xfrm>
      </p:grpSpPr>
      <p:sp>
        <p:nvSpPr>
          <p:cNvPr id="270412" name="Google Shape;270412;p93: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413" name="Google Shape;270413;p93: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421"/>
        <p:cNvGrpSpPr/>
        <p:nvPr/>
      </p:nvGrpSpPr>
      <p:grpSpPr>
        <a:xfrm>
          <a:off x="0" y="0"/>
          <a:ext cx="0" cy="0"/>
          <a:chOff x="0" y="0"/>
          <a:chExt cx="0" cy="0"/>
        </a:xfrm>
      </p:grpSpPr>
      <p:sp>
        <p:nvSpPr>
          <p:cNvPr id="270422" name="Google Shape;270422;p94: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423" name="Google Shape;270423;p94: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431"/>
        <p:cNvGrpSpPr/>
        <p:nvPr/>
      </p:nvGrpSpPr>
      <p:grpSpPr>
        <a:xfrm>
          <a:off x="0" y="0"/>
          <a:ext cx="0" cy="0"/>
          <a:chOff x="0" y="0"/>
          <a:chExt cx="0" cy="0"/>
        </a:xfrm>
      </p:grpSpPr>
      <p:sp>
        <p:nvSpPr>
          <p:cNvPr id="270432" name="Google Shape;270432;p95: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433" name="Google Shape;270433;p95: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441"/>
        <p:cNvGrpSpPr/>
        <p:nvPr/>
      </p:nvGrpSpPr>
      <p:grpSpPr>
        <a:xfrm>
          <a:off x="0" y="0"/>
          <a:ext cx="0" cy="0"/>
          <a:chOff x="0" y="0"/>
          <a:chExt cx="0" cy="0"/>
        </a:xfrm>
      </p:grpSpPr>
      <p:sp>
        <p:nvSpPr>
          <p:cNvPr id="270442" name="Google Shape;270442;p96: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443" name="Google Shape;270443;p96: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451"/>
        <p:cNvGrpSpPr/>
        <p:nvPr/>
      </p:nvGrpSpPr>
      <p:grpSpPr>
        <a:xfrm>
          <a:off x="0" y="0"/>
          <a:ext cx="0" cy="0"/>
          <a:chOff x="0" y="0"/>
          <a:chExt cx="0" cy="0"/>
        </a:xfrm>
      </p:grpSpPr>
      <p:sp>
        <p:nvSpPr>
          <p:cNvPr id="270452" name="Google Shape;270452;p97: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453" name="Google Shape;270453;p97: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462"/>
        <p:cNvGrpSpPr/>
        <p:nvPr/>
      </p:nvGrpSpPr>
      <p:grpSpPr>
        <a:xfrm>
          <a:off x="0" y="0"/>
          <a:ext cx="0" cy="0"/>
          <a:chOff x="0" y="0"/>
          <a:chExt cx="0" cy="0"/>
        </a:xfrm>
      </p:grpSpPr>
      <p:sp>
        <p:nvSpPr>
          <p:cNvPr id="270463" name="Google Shape;270463;p98: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464" name="Google Shape;270464;p98: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472"/>
        <p:cNvGrpSpPr/>
        <p:nvPr/>
      </p:nvGrpSpPr>
      <p:grpSpPr>
        <a:xfrm>
          <a:off x="0" y="0"/>
          <a:ext cx="0" cy="0"/>
          <a:chOff x="0" y="0"/>
          <a:chExt cx="0" cy="0"/>
        </a:xfrm>
      </p:grpSpPr>
      <p:sp>
        <p:nvSpPr>
          <p:cNvPr id="270473" name="Google Shape;270473;p99: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474" name="Google Shape;270474;p99: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479"/>
        <p:cNvGrpSpPr/>
        <p:nvPr/>
      </p:nvGrpSpPr>
      <p:grpSpPr>
        <a:xfrm>
          <a:off x="0" y="0"/>
          <a:ext cx="0" cy="0"/>
          <a:chOff x="0" y="0"/>
          <a:chExt cx="0" cy="0"/>
        </a:xfrm>
      </p:grpSpPr>
      <p:sp>
        <p:nvSpPr>
          <p:cNvPr id="270480" name="Google Shape;270480;p100: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481" name="Google Shape;270481;p100: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488"/>
        <p:cNvGrpSpPr/>
        <p:nvPr/>
      </p:nvGrpSpPr>
      <p:grpSpPr>
        <a:xfrm>
          <a:off x="0" y="0"/>
          <a:ext cx="0" cy="0"/>
          <a:chOff x="0" y="0"/>
          <a:chExt cx="0" cy="0"/>
        </a:xfrm>
      </p:grpSpPr>
      <p:sp>
        <p:nvSpPr>
          <p:cNvPr id="270489" name="Google Shape;270489;p101: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490" name="Google Shape;270490;p101: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497"/>
        <p:cNvGrpSpPr/>
        <p:nvPr/>
      </p:nvGrpSpPr>
      <p:grpSpPr>
        <a:xfrm>
          <a:off x="0" y="0"/>
          <a:ext cx="0" cy="0"/>
          <a:chOff x="0" y="0"/>
          <a:chExt cx="0" cy="0"/>
        </a:xfrm>
      </p:grpSpPr>
      <p:sp>
        <p:nvSpPr>
          <p:cNvPr id="270498" name="Google Shape;270498;p102: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499" name="Google Shape;270499;p102: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507"/>
        <p:cNvGrpSpPr/>
        <p:nvPr/>
      </p:nvGrpSpPr>
      <p:grpSpPr>
        <a:xfrm>
          <a:off x="0" y="0"/>
          <a:ext cx="0" cy="0"/>
          <a:chOff x="0" y="0"/>
          <a:chExt cx="0" cy="0"/>
        </a:xfrm>
      </p:grpSpPr>
      <p:sp>
        <p:nvSpPr>
          <p:cNvPr id="270508" name="Google Shape;270508;p103: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509" name="Google Shape;270509;p103: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513"/>
        <p:cNvGrpSpPr/>
        <p:nvPr/>
      </p:nvGrpSpPr>
      <p:grpSpPr>
        <a:xfrm>
          <a:off x="0" y="0"/>
          <a:ext cx="0" cy="0"/>
          <a:chOff x="0" y="0"/>
          <a:chExt cx="0" cy="0"/>
        </a:xfrm>
      </p:grpSpPr>
      <p:sp>
        <p:nvSpPr>
          <p:cNvPr id="270514" name="Google Shape;270514;p104: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515" name="Google Shape;270515;p104: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520"/>
        <p:cNvGrpSpPr/>
        <p:nvPr/>
      </p:nvGrpSpPr>
      <p:grpSpPr>
        <a:xfrm>
          <a:off x="0" y="0"/>
          <a:ext cx="0" cy="0"/>
          <a:chOff x="0" y="0"/>
          <a:chExt cx="0" cy="0"/>
        </a:xfrm>
      </p:grpSpPr>
      <p:sp>
        <p:nvSpPr>
          <p:cNvPr id="270521" name="Google Shape;270521;p105: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522" name="Google Shape;270522;p105: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527"/>
        <p:cNvGrpSpPr/>
        <p:nvPr/>
      </p:nvGrpSpPr>
      <p:grpSpPr>
        <a:xfrm>
          <a:off x="0" y="0"/>
          <a:ext cx="0" cy="0"/>
          <a:chOff x="0" y="0"/>
          <a:chExt cx="0" cy="0"/>
        </a:xfrm>
      </p:grpSpPr>
      <p:sp>
        <p:nvSpPr>
          <p:cNvPr id="270528" name="Google Shape;270528;p106: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529" name="Google Shape;270529;p106: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530" name="Google Shape;270530;p106: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106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535"/>
        <p:cNvGrpSpPr/>
        <p:nvPr/>
      </p:nvGrpSpPr>
      <p:grpSpPr>
        <a:xfrm>
          <a:off x="0" y="0"/>
          <a:ext cx="0" cy="0"/>
          <a:chOff x="0" y="0"/>
          <a:chExt cx="0" cy="0"/>
        </a:xfrm>
      </p:grpSpPr>
      <p:sp>
        <p:nvSpPr>
          <p:cNvPr id="270536" name="Google Shape;270536;p107: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537" name="Google Shape;270537;p107: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174296" lvl="0" indent="-174296" algn="l" rtl="0">
              <a:spcBef>
                <a:spcPts val="0"/>
              </a:spcBef>
              <a:spcAft>
                <a:spcPts val="0"/>
              </a:spcAft>
              <a:buClr>
                <a:schemeClr val="dk1"/>
              </a:buClr>
              <a:buSzPts val="1200"/>
              <a:buFont typeface="Arial"/>
              <a:buChar char="•"/>
            </a:pPr>
            <a:r>
              <a:rPr lang="en-US"/>
              <a:t>The tools available to prevent and treat diabetes are vastly improved However, implementation of effective innovation has lagged behind and requires fundamental changes in health care policy and societal approaches to wellness</a:t>
            </a:r>
            <a:endParaRPr/>
          </a:p>
          <a:p>
            <a:pPr marL="174296" lvl="0" indent="-174296" algn="l" rtl="0">
              <a:spcBef>
                <a:spcPts val="0"/>
              </a:spcBef>
              <a:spcAft>
                <a:spcPts val="0"/>
              </a:spcAft>
              <a:buClr>
                <a:schemeClr val="dk1"/>
              </a:buClr>
              <a:buSzPts val="1200"/>
              <a:buFont typeface="Arial"/>
              <a:buChar char="•"/>
            </a:pPr>
            <a:r>
              <a:rPr lang="en-US"/>
              <a:t>Our understanding of the basic mechanisms of diabetes, the development of complications, and the treatment of both, though continuously advancing, has highlighted how much we do not know </a:t>
            </a:r>
            <a:endParaRPr/>
          </a:p>
          <a:p>
            <a:pPr marL="174296" lvl="0" indent="-174296" algn="l" rtl="0">
              <a:spcBef>
                <a:spcPts val="0"/>
              </a:spcBef>
              <a:spcAft>
                <a:spcPts val="0"/>
              </a:spcAft>
              <a:buClr>
                <a:schemeClr val="dk1"/>
              </a:buClr>
              <a:buSzPts val="1200"/>
              <a:buFont typeface="Arial"/>
              <a:buChar char="•"/>
            </a:pPr>
            <a:r>
              <a:rPr lang="en-US"/>
              <a:t>Current therapy of overweight/obesity is clearly inadequate </a:t>
            </a:r>
            <a:endParaRPr/>
          </a:p>
          <a:p>
            <a:pPr marL="174296" lvl="0" indent="-174296" algn="l" rtl="0">
              <a:spcBef>
                <a:spcPts val="0"/>
              </a:spcBef>
              <a:spcAft>
                <a:spcPts val="0"/>
              </a:spcAft>
              <a:buClr>
                <a:schemeClr val="dk1"/>
              </a:buClr>
              <a:buSzPts val="1200"/>
              <a:buFont typeface="Arial"/>
              <a:buChar char="•"/>
            </a:pPr>
            <a:r>
              <a:rPr lang="en-US"/>
              <a:t>Lifestyle management and diabetes self-management education and support is of clear benefit, yet current paradigms on how to apply the broad approaches need to be better targeted and individualized </a:t>
            </a:r>
            <a:endParaRPr/>
          </a:p>
          <a:p>
            <a:pPr marL="174296" lvl="0" indent="-174296" algn="l" rtl="0">
              <a:spcBef>
                <a:spcPts val="0"/>
              </a:spcBef>
              <a:spcAft>
                <a:spcPts val="0"/>
              </a:spcAft>
              <a:buClr>
                <a:schemeClr val="dk1"/>
              </a:buClr>
              <a:buSzPts val="1200"/>
              <a:buFont typeface="Arial"/>
              <a:buChar char="•"/>
            </a:pPr>
            <a:r>
              <a:rPr lang="en-US"/>
              <a:t>Preserving and enhancing beta-cell function is perceived as the holy grail of diabetes and yet effective techniques are inadequately developed </a:t>
            </a:r>
            <a:endParaRPr/>
          </a:p>
          <a:p>
            <a:pPr marL="174296" lvl="0" indent="-174296" algn="l" rtl="0">
              <a:spcBef>
                <a:spcPts val="0"/>
              </a:spcBef>
              <a:spcAft>
                <a:spcPts val="0"/>
              </a:spcAft>
              <a:buClr>
                <a:schemeClr val="dk1"/>
              </a:buClr>
              <a:buSzPts val="1200"/>
              <a:buFont typeface="Arial"/>
              <a:buChar char="•"/>
            </a:pPr>
            <a:r>
              <a:rPr lang="en-US"/>
              <a:t>The promise of personalized medicine and –omics approaches addressing both personal and environmental factors and their interaction is largely unrealized in diabetes care and will require large investments and coordination to reach application in the form of enhanced biomarkers and tailored treatments </a:t>
            </a:r>
            <a:endParaRPr/>
          </a:p>
          <a:p>
            <a:pPr marL="174296" lvl="0" indent="-174296" algn="l" rtl="0">
              <a:spcBef>
                <a:spcPts val="0"/>
              </a:spcBef>
              <a:spcAft>
                <a:spcPts val="0"/>
              </a:spcAft>
              <a:buClr>
                <a:schemeClr val="dk1"/>
              </a:buClr>
              <a:buSzPts val="1200"/>
              <a:buFont typeface="Arial"/>
              <a:buChar char="•"/>
            </a:pPr>
            <a:r>
              <a:rPr lang="en-US"/>
              <a:t>There is a gap between what we know from trial data and what happens in clinical practice  We need better devised trials which include measures of patient preference and patient-recorded outcome measures Better application of “real-world evidence” to complement traditional RCT evidence is needed to impact patient outcomes</a:t>
            </a:r>
            <a:endParaRPr/>
          </a:p>
        </p:txBody>
      </p:sp>
      <p:sp>
        <p:nvSpPr>
          <p:cNvPr id="270538" name="Google Shape;270538;p107: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107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544"/>
        <p:cNvGrpSpPr/>
        <p:nvPr/>
      </p:nvGrpSpPr>
      <p:grpSpPr>
        <a:xfrm>
          <a:off x="0" y="0"/>
          <a:ext cx="0" cy="0"/>
          <a:chOff x="0" y="0"/>
          <a:chExt cx="0" cy="0"/>
        </a:xfrm>
      </p:grpSpPr>
      <p:sp>
        <p:nvSpPr>
          <p:cNvPr id="270545" name="Google Shape;270545;p108: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546" name="Google Shape;270546;p108: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174296" lvl="0" indent="-174296" algn="l" rtl="0">
              <a:spcBef>
                <a:spcPts val="0"/>
              </a:spcBef>
              <a:spcAft>
                <a:spcPts val="0"/>
              </a:spcAft>
              <a:buClr>
                <a:schemeClr val="dk1"/>
              </a:buClr>
              <a:buSzPts val="1200"/>
              <a:buFont typeface="Arial"/>
              <a:buChar char="•"/>
            </a:pPr>
            <a:r>
              <a:rPr lang="en-US"/>
              <a:t>The tools available to prevent and treat diabetes are vastly improved However, implementation of effective innovation has lagged behind and requires fundamental changes in health care policy and societal approaches to wellness</a:t>
            </a:r>
            <a:endParaRPr/>
          </a:p>
          <a:p>
            <a:pPr marL="174296" lvl="0" indent="-174296" algn="l" rtl="0">
              <a:spcBef>
                <a:spcPts val="0"/>
              </a:spcBef>
              <a:spcAft>
                <a:spcPts val="0"/>
              </a:spcAft>
              <a:buClr>
                <a:schemeClr val="dk1"/>
              </a:buClr>
              <a:buSzPts val="1200"/>
              <a:buFont typeface="Arial"/>
              <a:buChar char="•"/>
            </a:pPr>
            <a:r>
              <a:rPr lang="en-US"/>
              <a:t>Our understanding of the basic mechanisms of diabetes, the development of complications, and the treatment of both, though continuously advancing, has highlighted how much we do not know </a:t>
            </a:r>
            <a:endParaRPr/>
          </a:p>
          <a:p>
            <a:pPr marL="174296" lvl="0" indent="-174296" algn="l" rtl="0">
              <a:spcBef>
                <a:spcPts val="0"/>
              </a:spcBef>
              <a:spcAft>
                <a:spcPts val="0"/>
              </a:spcAft>
              <a:buClr>
                <a:schemeClr val="dk1"/>
              </a:buClr>
              <a:buSzPts val="1200"/>
              <a:buFont typeface="Arial"/>
              <a:buChar char="•"/>
            </a:pPr>
            <a:r>
              <a:rPr lang="en-US"/>
              <a:t>Current therapy of overweight/obesity is clearly inadequate </a:t>
            </a:r>
            <a:endParaRPr/>
          </a:p>
          <a:p>
            <a:pPr marL="174296" lvl="0" indent="-174296" algn="l" rtl="0">
              <a:spcBef>
                <a:spcPts val="0"/>
              </a:spcBef>
              <a:spcAft>
                <a:spcPts val="0"/>
              </a:spcAft>
              <a:buClr>
                <a:schemeClr val="dk1"/>
              </a:buClr>
              <a:buSzPts val="1200"/>
              <a:buFont typeface="Arial"/>
              <a:buChar char="•"/>
            </a:pPr>
            <a:r>
              <a:rPr lang="en-US"/>
              <a:t>Lifestyle management and diabetes self-management education and support is of clear benefit, yet current paradigms on how to apply the broad approaches need to be better targeted and individualized </a:t>
            </a:r>
            <a:endParaRPr/>
          </a:p>
          <a:p>
            <a:pPr marL="174296" lvl="0" indent="-174296" algn="l" rtl="0">
              <a:spcBef>
                <a:spcPts val="0"/>
              </a:spcBef>
              <a:spcAft>
                <a:spcPts val="0"/>
              </a:spcAft>
              <a:buClr>
                <a:schemeClr val="dk1"/>
              </a:buClr>
              <a:buSzPts val="1200"/>
              <a:buFont typeface="Arial"/>
              <a:buChar char="•"/>
            </a:pPr>
            <a:r>
              <a:rPr lang="en-US"/>
              <a:t>Preserving and enhancing beta-cell function is perceived as the holy grail of diabetes and yet effective techniques are inadequately developed </a:t>
            </a:r>
            <a:endParaRPr/>
          </a:p>
          <a:p>
            <a:pPr marL="174296" lvl="0" indent="-174296" algn="l" rtl="0">
              <a:spcBef>
                <a:spcPts val="0"/>
              </a:spcBef>
              <a:spcAft>
                <a:spcPts val="0"/>
              </a:spcAft>
              <a:buClr>
                <a:schemeClr val="dk1"/>
              </a:buClr>
              <a:buSzPts val="1200"/>
              <a:buFont typeface="Arial"/>
              <a:buChar char="•"/>
            </a:pPr>
            <a:r>
              <a:rPr lang="en-US"/>
              <a:t>The promise of personalized medicine and –omics approaches addressing both personal and environmental factors and their interaction is largely unrealized in diabetes care and will require large investments and coordination to reach application in the form of enhanced biomarkers and tailored treatments </a:t>
            </a:r>
            <a:endParaRPr/>
          </a:p>
          <a:p>
            <a:pPr marL="174296" lvl="0" indent="-174296" algn="l" rtl="0">
              <a:spcBef>
                <a:spcPts val="0"/>
              </a:spcBef>
              <a:spcAft>
                <a:spcPts val="0"/>
              </a:spcAft>
              <a:buClr>
                <a:schemeClr val="dk1"/>
              </a:buClr>
              <a:buSzPts val="1200"/>
              <a:buFont typeface="Arial"/>
              <a:buChar char="•"/>
            </a:pPr>
            <a:r>
              <a:rPr lang="en-US"/>
              <a:t>There is a gap between what we know from trial data and what happens in clinical practice  We need better devised trials which include measures of patient preference and patient-recorded outcome measures Better application of “real-world evidence” to complement traditional RCT evidence is needed to impact patient outcomes</a:t>
            </a:r>
            <a:endParaRPr/>
          </a:p>
        </p:txBody>
      </p:sp>
      <p:sp>
        <p:nvSpPr>
          <p:cNvPr id="270547" name="Google Shape;270547;p108: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108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553"/>
        <p:cNvGrpSpPr/>
        <p:nvPr/>
      </p:nvGrpSpPr>
      <p:grpSpPr>
        <a:xfrm>
          <a:off x="0" y="0"/>
          <a:ext cx="0" cy="0"/>
          <a:chOff x="0" y="0"/>
          <a:chExt cx="0" cy="0"/>
        </a:xfrm>
      </p:grpSpPr>
      <p:sp>
        <p:nvSpPr>
          <p:cNvPr id="270554" name="Google Shape;270554;p109: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555" name="Google Shape;270555;p109: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174296" lvl="0" indent="-174296" algn="l" rtl="0">
              <a:spcBef>
                <a:spcPts val="0"/>
              </a:spcBef>
              <a:spcAft>
                <a:spcPts val="0"/>
              </a:spcAft>
              <a:buClr>
                <a:schemeClr val="dk1"/>
              </a:buClr>
              <a:buSzPts val="1200"/>
              <a:buFont typeface="Arial"/>
              <a:buChar char="•"/>
            </a:pPr>
            <a:r>
              <a:rPr lang="en-US"/>
              <a:t>The tools available to prevent and treat diabetes are vastly improved However, implementation of effective innovation has lagged behind and requires fundamental changes in health care policy and societal approaches to wellness</a:t>
            </a:r>
            <a:endParaRPr/>
          </a:p>
          <a:p>
            <a:pPr marL="174296" lvl="0" indent="-174296" algn="l" rtl="0">
              <a:spcBef>
                <a:spcPts val="0"/>
              </a:spcBef>
              <a:spcAft>
                <a:spcPts val="0"/>
              </a:spcAft>
              <a:buClr>
                <a:schemeClr val="dk1"/>
              </a:buClr>
              <a:buSzPts val="1200"/>
              <a:buFont typeface="Arial"/>
              <a:buChar char="•"/>
            </a:pPr>
            <a:r>
              <a:rPr lang="en-US"/>
              <a:t>Our understanding of the basic mechanisms of diabetes, the development of complications, and the treatment of both, though continuously advancing, has highlighted how much we do not know </a:t>
            </a:r>
            <a:endParaRPr/>
          </a:p>
          <a:p>
            <a:pPr marL="174296" lvl="0" indent="-174296" algn="l" rtl="0">
              <a:spcBef>
                <a:spcPts val="0"/>
              </a:spcBef>
              <a:spcAft>
                <a:spcPts val="0"/>
              </a:spcAft>
              <a:buClr>
                <a:schemeClr val="dk1"/>
              </a:buClr>
              <a:buSzPts val="1200"/>
              <a:buFont typeface="Arial"/>
              <a:buChar char="•"/>
            </a:pPr>
            <a:r>
              <a:rPr lang="en-US"/>
              <a:t>Current therapy of overweight/obesity is clearly inadequate </a:t>
            </a:r>
            <a:endParaRPr/>
          </a:p>
          <a:p>
            <a:pPr marL="174296" lvl="0" indent="-174296" algn="l" rtl="0">
              <a:spcBef>
                <a:spcPts val="0"/>
              </a:spcBef>
              <a:spcAft>
                <a:spcPts val="0"/>
              </a:spcAft>
              <a:buClr>
                <a:schemeClr val="dk1"/>
              </a:buClr>
              <a:buSzPts val="1200"/>
              <a:buFont typeface="Arial"/>
              <a:buChar char="•"/>
            </a:pPr>
            <a:r>
              <a:rPr lang="en-US"/>
              <a:t>Lifestyle management and diabetes self-management education and support is of clear benefit, yet current paradigms on how to apply the broad approaches need to be better targeted and individualized </a:t>
            </a:r>
            <a:endParaRPr/>
          </a:p>
          <a:p>
            <a:pPr marL="174296" lvl="0" indent="-174296" algn="l" rtl="0">
              <a:spcBef>
                <a:spcPts val="0"/>
              </a:spcBef>
              <a:spcAft>
                <a:spcPts val="0"/>
              </a:spcAft>
              <a:buClr>
                <a:schemeClr val="dk1"/>
              </a:buClr>
              <a:buSzPts val="1200"/>
              <a:buFont typeface="Arial"/>
              <a:buChar char="•"/>
            </a:pPr>
            <a:r>
              <a:rPr lang="en-US"/>
              <a:t>Preserving and enhancing beta-cell function is perceived as the holy grail of diabetes and yet effective techniques are inadequately developed </a:t>
            </a:r>
            <a:endParaRPr/>
          </a:p>
          <a:p>
            <a:pPr marL="174296" lvl="0" indent="-174296" algn="l" rtl="0">
              <a:spcBef>
                <a:spcPts val="0"/>
              </a:spcBef>
              <a:spcAft>
                <a:spcPts val="0"/>
              </a:spcAft>
              <a:buClr>
                <a:schemeClr val="dk1"/>
              </a:buClr>
              <a:buSzPts val="1200"/>
              <a:buFont typeface="Arial"/>
              <a:buChar char="•"/>
            </a:pPr>
            <a:r>
              <a:rPr lang="en-US"/>
              <a:t>The promise of personalized medicine and –omics approaches addressing both personal and environmental factors and their interaction is largely unrealized in diabetes care and will require large investments and coordination to reach application in the form of enhanced biomarkers and tailored treatments </a:t>
            </a:r>
            <a:endParaRPr/>
          </a:p>
          <a:p>
            <a:pPr marL="174296" lvl="0" indent="-174296" algn="l" rtl="0">
              <a:spcBef>
                <a:spcPts val="0"/>
              </a:spcBef>
              <a:spcAft>
                <a:spcPts val="0"/>
              </a:spcAft>
              <a:buClr>
                <a:schemeClr val="dk1"/>
              </a:buClr>
              <a:buSzPts val="1200"/>
              <a:buFont typeface="Arial"/>
              <a:buChar char="•"/>
            </a:pPr>
            <a:r>
              <a:rPr lang="en-US"/>
              <a:t>There is a gap between what we know from trial data and what happens in clinical practice  We need better devised trials which include measures of patient preference and patient-recorded outcome measures Better application of “real-world evidence” to complement traditional RCT evidence is needed to impact patient outcomes</a:t>
            </a:r>
            <a:endParaRPr/>
          </a:p>
        </p:txBody>
      </p:sp>
      <p:sp>
        <p:nvSpPr>
          <p:cNvPr id="270556" name="Google Shape;270556;p109: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109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563"/>
        <p:cNvGrpSpPr/>
        <p:nvPr/>
      </p:nvGrpSpPr>
      <p:grpSpPr>
        <a:xfrm>
          <a:off x="0" y="0"/>
          <a:ext cx="0" cy="0"/>
          <a:chOff x="0" y="0"/>
          <a:chExt cx="0" cy="0"/>
        </a:xfrm>
      </p:grpSpPr>
      <p:sp>
        <p:nvSpPr>
          <p:cNvPr id="270564" name="Google Shape;270564;p110: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565" name="Google Shape;270565;p110:notes"/>
          <p:cNvSpPr txBox="1">
            <a:spLocks noGrp="1"/>
          </p:cNvSpPr>
          <p:nvPr>
            <p:ph type="body" idx="1"/>
          </p:nvPr>
        </p:nvSpPr>
        <p:spPr>
          <a:xfrm>
            <a:off x="994093" y="3276729"/>
            <a:ext cx="7952700" cy="268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566" name="Google Shape;270566;p110:notes"/>
          <p:cNvSpPr txBox="1">
            <a:spLocks noGrp="1"/>
          </p:cNvSpPr>
          <p:nvPr>
            <p:ph type="sldNum" idx="12"/>
          </p:nvPr>
        </p:nvSpPr>
        <p:spPr>
          <a:xfrm>
            <a:off x="5630891" y="6467167"/>
            <a:ext cx="4307700" cy="34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571"/>
        <p:cNvGrpSpPr/>
        <p:nvPr/>
      </p:nvGrpSpPr>
      <p:grpSpPr>
        <a:xfrm>
          <a:off x="0" y="0"/>
          <a:ext cx="0" cy="0"/>
          <a:chOff x="0" y="0"/>
          <a:chExt cx="0" cy="0"/>
        </a:xfrm>
      </p:grpSpPr>
      <p:sp>
        <p:nvSpPr>
          <p:cNvPr id="270572" name="Google Shape;270572;p111: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573" name="Google Shape;270573;p111: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600"/>
        <p:cNvGrpSpPr/>
        <p:nvPr/>
      </p:nvGrpSpPr>
      <p:grpSpPr>
        <a:xfrm>
          <a:off x="0" y="0"/>
          <a:ext cx="0" cy="0"/>
          <a:chOff x="0" y="0"/>
          <a:chExt cx="0" cy="0"/>
        </a:xfrm>
      </p:grpSpPr>
      <p:sp>
        <p:nvSpPr>
          <p:cNvPr id="270601" name="Google Shape;270601;p112: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602" name="Google Shape;270602;p112: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609"/>
        <p:cNvGrpSpPr/>
        <p:nvPr/>
      </p:nvGrpSpPr>
      <p:grpSpPr>
        <a:xfrm>
          <a:off x="0" y="0"/>
          <a:ext cx="0" cy="0"/>
          <a:chOff x="0" y="0"/>
          <a:chExt cx="0" cy="0"/>
        </a:xfrm>
      </p:grpSpPr>
      <p:sp>
        <p:nvSpPr>
          <p:cNvPr id="270610" name="Google Shape;270610;p113: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611" name="Google Shape;270611;p113: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614"/>
        <p:cNvGrpSpPr/>
        <p:nvPr/>
      </p:nvGrpSpPr>
      <p:grpSpPr>
        <a:xfrm>
          <a:off x="0" y="0"/>
          <a:ext cx="0" cy="0"/>
          <a:chOff x="0" y="0"/>
          <a:chExt cx="0" cy="0"/>
        </a:xfrm>
      </p:grpSpPr>
      <p:sp>
        <p:nvSpPr>
          <p:cNvPr id="270615" name="Google Shape;270615;p114:notes"/>
          <p:cNvSpPr txBox="1">
            <a:spLocks noGrp="1"/>
          </p:cNvSpPr>
          <p:nvPr>
            <p:ph type="body" idx="1"/>
          </p:nvPr>
        </p:nvSpPr>
        <p:spPr>
          <a:xfrm>
            <a:off x="994093" y="3276729"/>
            <a:ext cx="7952700" cy="2681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616" name="Google Shape;270616;p114:notes"/>
          <p:cNvSpPr>
            <a:spLocks noGrp="1" noRot="1" noChangeAspect="1"/>
          </p:cNvSpPr>
          <p:nvPr>
            <p:ph type="sldImg" idx="2"/>
          </p:nvPr>
        </p:nvSpPr>
        <p:spPr>
          <a:xfrm>
            <a:off x="2927350" y="850900"/>
            <a:ext cx="4086300" cy="2298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69470"/>
        <p:cNvGrpSpPr/>
        <p:nvPr/>
      </p:nvGrpSpPr>
      <p:grpSpPr>
        <a:xfrm>
          <a:off x="0" y="0"/>
          <a:ext cx="0" cy="0"/>
          <a:chOff x="0" y="0"/>
          <a:chExt cx="0" cy="0"/>
        </a:xfrm>
      </p:grpSpPr>
      <p:sp>
        <p:nvSpPr>
          <p:cNvPr id="269471" name="Google Shape;269471;p2"/>
          <p:cNvSpPr txBox="1">
            <a:spLocks noGrp="1"/>
          </p:cNvSpPr>
          <p:nvPr>
            <p:ph type="title"/>
          </p:nvPr>
        </p:nvSpPr>
        <p:spPr>
          <a:xfrm>
            <a:off x="503767" y="766233"/>
            <a:ext cx="11078700" cy="11430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69472" name="Google Shape;269472;p2"/>
          <p:cNvSpPr txBox="1">
            <a:spLocks noGrp="1"/>
          </p:cNvSpPr>
          <p:nvPr>
            <p:ph type="body" idx="1"/>
          </p:nvPr>
        </p:nvSpPr>
        <p:spPr>
          <a:xfrm>
            <a:off x="509673" y="2024258"/>
            <a:ext cx="11072700" cy="38742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000"/>
              </a:spcBef>
              <a:spcAft>
                <a:spcPts val="0"/>
              </a:spcAft>
              <a:buClr>
                <a:schemeClr val="dk1"/>
              </a:buClr>
              <a:buSzPts val="1900"/>
              <a:buChar char="•"/>
              <a:defRPr sz="1900"/>
            </a:lvl1pPr>
            <a:lvl2pPr marL="914400" lvl="1" indent="-349250" algn="l" rtl="0">
              <a:lnSpc>
                <a:spcPct val="90000"/>
              </a:lnSpc>
              <a:spcBef>
                <a:spcPts val="500"/>
              </a:spcBef>
              <a:spcAft>
                <a:spcPts val="0"/>
              </a:spcAft>
              <a:buClr>
                <a:schemeClr val="dk1"/>
              </a:buClr>
              <a:buSzPts val="1900"/>
              <a:buChar char="•"/>
              <a:defRPr sz="1900"/>
            </a:lvl2pPr>
            <a:lvl3pPr marL="1371600" lvl="2" indent="-349250" algn="l" rtl="0">
              <a:lnSpc>
                <a:spcPct val="90000"/>
              </a:lnSpc>
              <a:spcBef>
                <a:spcPts val="500"/>
              </a:spcBef>
              <a:spcAft>
                <a:spcPts val="0"/>
              </a:spcAft>
              <a:buClr>
                <a:schemeClr val="dk1"/>
              </a:buClr>
              <a:buSzPts val="1900"/>
              <a:buChar char="•"/>
              <a:defRPr sz="1900"/>
            </a:lvl3pPr>
            <a:lvl4pPr marL="1828800" lvl="3" indent="-349250" algn="l" rtl="0">
              <a:lnSpc>
                <a:spcPct val="90000"/>
              </a:lnSpc>
              <a:spcBef>
                <a:spcPts val="500"/>
              </a:spcBef>
              <a:spcAft>
                <a:spcPts val="0"/>
              </a:spcAft>
              <a:buClr>
                <a:schemeClr val="dk1"/>
              </a:buClr>
              <a:buSzPts val="1900"/>
              <a:buChar char="•"/>
              <a:defRPr sz="1900"/>
            </a:lvl4pPr>
            <a:lvl5pPr marL="2286000" lvl="4" indent="-349250" algn="l" rtl="0">
              <a:lnSpc>
                <a:spcPct val="90000"/>
              </a:lnSpc>
              <a:spcBef>
                <a:spcPts val="500"/>
              </a:spcBef>
              <a:spcAft>
                <a:spcPts val="0"/>
              </a:spcAft>
              <a:buClr>
                <a:schemeClr val="dk1"/>
              </a:buClr>
              <a:buSzPts val="1900"/>
              <a:buChar char="•"/>
              <a:defRPr sz="19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69473" name="Google Shape;269473;p2"/>
          <p:cNvSpPr txBox="1">
            <a:spLocks noGrp="1"/>
          </p:cNvSpPr>
          <p:nvPr>
            <p:ph type="body" idx="2"/>
          </p:nvPr>
        </p:nvSpPr>
        <p:spPr>
          <a:xfrm>
            <a:off x="509654" y="483231"/>
            <a:ext cx="11072700" cy="3429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1000"/>
              </a:spcBef>
              <a:spcAft>
                <a:spcPts val="0"/>
              </a:spcAft>
              <a:buClr>
                <a:srgbClr val="A5A5A5"/>
              </a:buClr>
              <a:buSzPts val="1900"/>
              <a:buNone/>
              <a:defRPr sz="1900" b="1">
                <a:solidFill>
                  <a:srgbClr val="A5A5A5"/>
                </a:solidFill>
                <a:latin typeface="Arial"/>
                <a:ea typeface="Arial"/>
                <a:cs typeface="Arial"/>
                <a:sym typeface="Arial"/>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p:cSld name="Title">
    <p:spTree>
      <p:nvGrpSpPr>
        <p:cNvPr id="1" name="Shape 269474"/>
        <p:cNvGrpSpPr/>
        <p:nvPr/>
      </p:nvGrpSpPr>
      <p:grpSpPr>
        <a:xfrm>
          <a:off x="0" y="0"/>
          <a:ext cx="0" cy="0"/>
          <a:chOff x="0" y="0"/>
          <a:chExt cx="0" cy="0"/>
        </a:xfrm>
      </p:grpSpPr>
      <p:sp>
        <p:nvSpPr>
          <p:cNvPr id="269475" name="Google Shape;269475;p3"/>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dk1"/>
              </a:buClr>
              <a:buSzPts val="6000"/>
              <a:buFont typeface="Calibri"/>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69476" name="Google Shape;269476;p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chemeClr val="dk1"/>
              </a:buClr>
              <a:buSzPts val="2400"/>
              <a:buNone/>
              <a:defRPr sz="2400"/>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800"/>
              <a:buNone/>
              <a:defRPr sz="18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BlankNew">
  <p:cSld name="1_BlankNew">
    <p:spTree>
      <p:nvGrpSpPr>
        <p:cNvPr id="1" name="Shape 269477"/>
        <p:cNvGrpSpPr/>
        <p:nvPr/>
      </p:nvGrpSpPr>
      <p:grpSpPr>
        <a:xfrm>
          <a:off x="0" y="0"/>
          <a:ext cx="0" cy="0"/>
          <a:chOff x="0" y="0"/>
          <a:chExt cx="0" cy="0"/>
        </a:xfrm>
      </p:grpSpPr>
      <p:sp>
        <p:nvSpPr>
          <p:cNvPr id="269478" name="Google Shape;269478;p4"/>
          <p:cNvSpPr txBox="1">
            <a:spLocks noGrp="1"/>
          </p:cNvSpPr>
          <p:nvPr>
            <p:ph type="ftr" idx="11"/>
          </p:nvPr>
        </p:nvSpPr>
        <p:spPr>
          <a:xfrm>
            <a:off x="4038600" y="6356354"/>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9479"/>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69480"/>
        <p:cNvGrpSpPr/>
        <p:nvPr/>
      </p:nvGrpSpPr>
      <p:grpSpPr>
        <a:xfrm>
          <a:off x="0" y="0"/>
          <a:ext cx="0" cy="0"/>
          <a:chOff x="0" y="0"/>
          <a:chExt cx="0" cy="0"/>
        </a:xfrm>
      </p:grpSpPr>
      <p:sp>
        <p:nvSpPr>
          <p:cNvPr id="269481" name="Google Shape;269481;p6"/>
          <p:cNvSpPr txBox="1">
            <a:spLocks noGrp="1"/>
          </p:cNvSpPr>
          <p:nvPr>
            <p:ph type="title"/>
          </p:nvPr>
        </p:nvSpPr>
        <p:spPr>
          <a:xfrm>
            <a:off x="838200" y="365129"/>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69482" name="Google Shape;269482;p6"/>
          <p:cNvSpPr txBox="1">
            <a:spLocks noGrp="1"/>
          </p:cNvSpPr>
          <p:nvPr>
            <p:ph type="body" idx="1"/>
          </p:nvPr>
        </p:nvSpPr>
        <p:spPr>
          <a:xfrm>
            <a:off x="838199"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69483"/>
        <p:cNvGrpSpPr/>
        <p:nvPr/>
      </p:nvGrpSpPr>
      <p:grpSpPr>
        <a:xfrm>
          <a:off x="0" y="0"/>
          <a:ext cx="0" cy="0"/>
          <a:chOff x="0" y="0"/>
          <a:chExt cx="0" cy="0"/>
        </a:xfrm>
      </p:grpSpPr>
      <p:sp>
        <p:nvSpPr>
          <p:cNvPr id="269484" name="Google Shape;269484;p7"/>
          <p:cNvSpPr txBox="1">
            <a:spLocks noGrp="1"/>
          </p:cNvSpPr>
          <p:nvPr>
            <p:ph type="title"/>
          </p:nvPr>
        </p:nvSpPr>
        <p:spPr>
          <a:xfrm>
            <a:off x="838200" y="365129"/>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solidFill>
          <a:srgbClr val="9EC41A"/>
        </a:solidFill>
        <a:effectLst/>
      </p:bgPr>
    </p:bg>
    <p:spTree>
      <p:nvGrpSpPr>
        <p:cNvPr id="1" name="Shape 269485"/>
        <p:cNvGrpSpPr/>
        <p:nvPr/>
      </p:nvGrpSpPr>
      <p:grpSpPr>
        <a:xfrm>
          <a:off x="0" y="0"/>
          <a:ext cx="0" cy="0"/>
          <a:chOff x="0" y="0"/>
          <a:chExt cx="0" cy="0"/>
        </a:xfrm>
      </p:grpSpPr>
      <p:sp>
        <p:nvSpPr>
          <p:cNvPr id="269486" name="Google Shape;269486;p8"/>
          <p:cNvSpPr/>
          <p:nvPr/>
        </p:nvSpPr>
        <p:spPr>
          <a:xfrm flipH="1">
            <a:off x="-3" y="4139738"/>
            <a:ext cx="12192000" cy="27183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69487" name="Google Shape;269487;p8"/>
          <p:cNvSpPr/>
          <p:nvPr/>
        </p:nvSpPr>
        <p:spPr>
          <a:xfrm rot="10800000">
            <a:off x="-4" y="4139699"/>
            <a:ext cx="12192000" cy="1098300"/>
          </a:xfrm>
          <a:prstGeom prst="rect">
            <a:avLst/>
          </a:prstGeom>
          <a:solidFill>
            <a:srgbClr val="F2F2F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69488" name="Google Shape;269488;p8"/>
          <p:cNvSpPr txBox="1">
            <a:spLocks noGrp="1"/>
          </p:cNvSpPr>
          <p:nvPr>
            <p:ph type="ctrTitle"/>
          </p:nvPr>
        </p:nvSpPr>
        <p:spPr>
          <a:xfrm>
            <a:off x="901039" y="1524462"/>
            <a:ext cx="10420800" cy="2387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lt1"/>
              </a:buClr>
              <a:buSzPts val="6000"/>
              <a:buFont typeface="Calibri"/>
              <a:buNone/>
              <a:defRPr sz="60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69489" name="Google Shape;269489;p8"/>
          <p:cNvSpPr txBox="1">
            <a:spLocks noGrp="1"/>
          </p:cNvSpPr>
          <p:nvPr>
            <p:ph type="subTitle" idx="1"/>
          </p:nvPr>
        </p:nvSpPr>
        <p:spPr>
          <a:xfrm>
            <a:off x="901039" y="4139738"/>
            <a:ext cx="10420800" cy="10983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1000"/>
              </a:spcBef>
              <a:spcAft>
                <a:spcPts val="0"/>
              </a:spcAft>
              <a:buClr>
                <a:schemeClr val="dk1"/>
              </a:buClr>
              <a:buSzPts val="2400"/>
              <a:buNone/>
              <a:defRPr sz="2400"/>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800"/>
              <a:buNone/>
              <a:defRPr sz="18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pic>
        <p:nvPicPr>
          <p:cNvPr id="269490" name="Google Shape;269490;p8"/>
          <p:cNvPicPr preferRelativeResize="0"/>
          <p:nvPr/>
        </p:nvPicPr>
        <p:blipFill rotWithShape="1">
          <a:blip r:embed="rId2">
            <a:alphaModFix/>
          </a:blip>
          <a:srcRect/>
          <a:stretch/>
        </p:blipFill>
        <p:spPr>
          <a:xfrm>
            <a:off x="7897242" y="5610333"/>
            <a:ext cx="3409196" cy="875334"/>
          </a:xfrm>
          <a:prstGeom prst="rect">
            <a:avLst/>
          </a:prstGeom>
          <a:noFill/>
          <a:ln>
            <a:noFill/>
          </a:ln>
        </p:spPr>
      </p:pic>
      <p:pic>
        <p:nvPicPr>
          <p:cNvPr id="269491" name="Google Shape;269491;p8"/>
          <p:cNvPicPr preferRelativeResize="0"/>
          <p:nvPr/>
        </p:nvPicPr>
        <p:blipFill/>
        <p:spPr>
          <a:xfrm>
            <a:off x="3104274" y="5687367"/>
            <a:ext cx="2544289" cy="577787"/>
          </a:xfrm>
          <a:prstGeom prst="rect">
            <a:avLst/>
          </a:prstGeom>
          <a:noFill/>
          <a:ln>
            <a:noFill/>
          </a:ln>
        </p:spPr>
      </p:pic>
      <p:pic>
        <p:nvPicPr>
          <p:cNvPr id="269492" name="Google Shape;269492;p8"/>
          <p:cNvPicPr preferRelativeResize="0"/>
          <p:nvPr/>
        </p:nvPicPr>
        <p:blipFill rotWithShape="1">
          <a:blip r:embed="rId3">
            <a:alphaModFix/>
          </a:blip>
          <a:srcRect/>
          <a:stretch/>
        </p:blipFill>
        <p:spPr>
          <a:xfrm>
            <a:off x="901039" y="5687367"/>
            <a:ext cx="1878714" cy="586159"/>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p:cSld name="Title">
    <p:spTree>
      <p:nvGrpSpPr>
        <p:cNvPr id="1" name="Shape 269499"/>
        <p:cNvGrpSpPr/>
        <p:nvPr/>
      </p:nvGrpSpPr>
      <p:grpSpPr>
        <a:xfrm>
          <a:off x="0" y="0"/>
          <a:ext cx="0" cy="0"/>
          <a:chOff x="0" y="0"/>
          <a:chExt cx="0" cy="0"/>
        </a:xfrm>
      </p:grpSpPr>
      <p:sp>
        <p:nvSpPr>
          <p:cNvPr id="269500" name="Google Shape;269500;p10"/>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dk1"/>
              </a:buClr>
              <a:buSzPts val="6000"/>
              <a:buFont typeface="Calibri"/>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69501" name="Google Shape;269501;p10"/>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chemeClr val="dk1"/>
              </a:buClr>
              <a:buSzPts val="2400"/>
              <a:buNone/>
              <a:defRPr sz="2400"/>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800"/>
              <a:buNone/>
              <a:defRPr sz="18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69502"/>
        <p:cNvGrpSpPr/>
        <p:nvPr/>
      </p:nvGrpSpPr>
      <p:grpSpPr>
        <a:xfrm>
          <a:off x="0" y="0"/>
          <a:ext cx="0" cy="0"/>
          <a:chOff x="0" y="0"/>
          <a:chExt cx="0" cy="0"/>
        </a:xfrm>
      </p:grpSpPr>
      <p:sp>
        <p:nvSpPr>
          <p:cNvPr id="269503" name="Google Shape;269503;p11"/>
          <p:cNvSpPr txBox="1">
            <a:spLocks noGrp="1"/>
          </p:cNvSpPr>
          <p:nvPr>
            <p:ph type="title"/>
          </p:nvPr>
        </p:nvSpPr>
        <p:spPr>
          <a:xfrm>
            <a:off x="831850" y="1709742"/>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6000"/>
              <a:buFont typeface="Calibri"/>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69504" name="Google Shape;269504;p11"/>
          <p:cNvSpPr txBox="1">
            <a:spLocks noGrp="1"/>
          </p:cNvSpPr>
          <p:nvPr>
            <p:ph type="body" idx="1"/>
          </p:nvPr>
        </p:nvSpPr>
        <p:spPr>
          <a:xfrm>
            <a:off x="831850" y="4589467"/>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888888"/>
              </a:buClr>
              <a:buSzPts val="2400"/>
              <a:buNone/>
              <a:defRPr sz="2400">
                <a:solidFill>
                  <a:srgbClr val="888888"/>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69505"/>
        <p:cNvGrpSpPr/>
        <p:nvPr/>
      </p:nvGrpSpPr>
      <p:grpSpPr>
        <a:xfrm>
          <a:off x="0" y="0"/>
          <a:ext cx="0" cy="0"/>
          <a:chOff x="0" y="0"/>
          <a:chExt cx="0" cy="0"/>
        </a:xfrm>
      </p:grpSpPr>
      <p:sp>
        <p:nvSpPr>
          <p:cNvPr id="269506" name="Google Shape;269506;p12"/>
          <p:cNvSpPr txBox="1">
            <a:spLocks noGrp="1"/>
          </p:cNvSpPr>
          <p:nvPr>
            <p:ph type="title"/>
          </p:nvPr>
        </p:nvSpPr>
        <p:spPr>
          <a:xfrm>
            <a:off x="838200" y="365129"/>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69507" name="Google Shape;269507;p12"/>
          <p:cNvSpPr txBox="1">
            <a:spLocks noGrp="1"/>
          </p:cNvSpPr>
          <p:nvPr>
            <p:ph type="body" idx="1"/>
          </p:nvPr>
        </p:nvSpPr>
        <p:spPr>
          <a:xfrm>
            <a:off x="838199"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9508"/>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9509"/>
        <p:cNvGrpSpPr/>
        <p:nvPr/>
      </p:nvGrpSpPr>
      <p:grpSpPr>
        <a:xfrm>
          <a:off x="0" y="0"/>
          <a:ext cx="0" cy="0"/>
          <a:chOff x="0" y="0"/>
          <a:chExt cx="0" cy="0"/>
        </a:xfrm>
      </p:grpSpPr>
      <p:sp>
        <p:nvSpPr>
          <p:cNvPr id="269510" name="Google Shape;269510;p14"/>
          <p:cNvSpPr txBox="1">
            <a:spLocks noGrp="1"/>
          </p:cNvSpPr>
          <p:nvPr>
            <p:ph type="title"/>
          </p:nvPr>
        </p:nvSpPr>
        <p:spPr>
          <a:xfrm>
            <a:off x="838200" y="365129"/>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69511" name="Google Shape;269511;p14"/>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69512" name="Google Shape;269512;p14"/>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69513"/>
        <p:cNvGrpSpPr/>
        <p:nvPr/>
      </p:nvGrpSpPr>
      <p:grpSpPr>
        <a:xfrm>
          <a:off x="0" y="0"/>
          <a:ext cx="0" cy="0"/>
          <a:chOff x="0" y="0"/>
          <a:chExt cx="0" cy="0"/>
        </a:xfrm>
      </p:grpSpPr>
      <p:sp>
        <p:nvSpPr>
          <p:cNvPr id="269514" name="Google Shape;269514;p15"/>
          <p:cNvSpPr txBox="1">
            <a:spLocks noGrp="1"/>
          </p:cNvSpPr>
          <p:nvPr>
            <p:ph type="title"/>
          </p:nvPr>
        </p:nvSpPr>
        <p:spPr>
          <a:xfrm>
            <a:off x="839788" y="365129"/>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69515" name="Google Shape;269515;p15"/>
          <p:cNvSpPr txBox="1">
            <a:spLocks noGrp="1"/>
          </p:cNvSpPr>
          <p:nvPr>
            <p:ph type="body" idx="1"/>
          </p:nvPr>
        </p:nvSpPr>
        <p:spPr>
          <a:xfrm>
            <a:off x="839791"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dk1"/>
              </a:buClr>
              <a:buSzPts val="2400"/>
              <a:buNone/>
              <a:defRPr sz="2400" b="1"/>
            </a:lvl1pPr>
            <a:lvl2pPr marL="914400" lvl="1" indent="-228600" algn="l" rtl="0">
              <a:lnSpc>
                <a:spcPct val="90000"/>
              </a:lnSpc>
              <a:spcBef>
                <a:spcPts val="500"/>
              </a:spcBef>
              <a:spcAft>
                <a:spcPts val="0"/>
              </a:spcAft>
              <a:buClr>
                <a:schemeClr val="dk1"/>
              </a:buClr>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269516" name="Google Shape;269516;p15"/>
          <p:cNvSpPr txBox="1">
            <a:spLocks noGrp="1"/>
          </p:cNvSpPr>
          <p:nvPr>
            <p:ph type="body" idx="2"/>
          </p:nvPr>
        </p:nvSpPr>
        <p:spPr>
          <a:xfrm>
            <a:off x="839791"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69517" name="Google Shape;269517;p15"/>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dk1"/>
              </a:buClr>
              <a:buSzPts val="2400"/>
              <a:buNone/>
              <a:defRPr sz="2400" b="1"/>
            </a:lvl1pPr>
            <a:lvl2pPr marL="914400" lvl="1" indent="-228600" algn="l" rtl="0">
              <a:lnSpc>
                <a:spcPct val="90000"/>
              </a:lnSpc>
              <a:spcBef>
                <a:spcPts val="500"/>
              </a:spcBef>
              <a:spcAft>
                <a:spcPts val="0"/>
              </a:spcAft>
              <a:buClr>
                <a:schemeClr val="dk1"/>
              </a:buClr>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269518" name="Google Shape;269518;p15"/>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5" Type="http://schemas.openxmlformats.org/officeDocument/2006/relationships/slideLayout" Target="../slideLayouts/slideLayout5.xml" /><Relationship Id="rId10" Type="http://schemas.openxmlformats.org/officeDocument/2006/relationships/image" Target="../media/image2.jpg" /><Relationship Id="rId4" Type="http://schemas.openxmlformats.org/officeDocument/2006/relationships/slideLayout" Target="../slideLayouts/slideLayout4.xml" /><Relationship Id="rId9" Type="http://schemas.openxmlformats.org/officeDocument/2006/relationships/image" Target="../media/image1.png" /></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 /><Relationship Id="rId3" Type="http://schemas.openxmlformats.org/officeDocument/2006/relationships/slideLayout" Target="../slideLayouts/slideLayout10.xml" /><Relationship Id="rId7" Type="http://schemas.openxmlformats.org/officeDocument/2006/relationships/theme" Target="../theme/theme2.xml" /><Relationship Id="rId2" Type="http://schemas.openxmlformats.org/officeDocument/2006/relationships/slideLayout" Target="../slideLayouts/slideLayout9.xml" /><Relationship Id="rId1" Type="http://schemas.openxmlformats.org/officeDocument/2006/relationships/slideLayout" Target="../slideLayouts/slideLayout8.xml" /><Relationship Id="rId6" Type="http://schemas.openxmlformats.org/officeDocument/2006/relationships/slideLayout" Target="../slideLayouts/slideLayout13.xml" /><Relationship Id="rId5" Type="http://schemas.openxmlformats.org/officeDocument/2006/relationships/slideLayout" Target="../slideLayouts/slideLayout12.xml" /><Relationship Id="rId4" Type="http://schemas.openxmlformats.org/officeDocument/2006/relationships/slideLayout" Target="../slideLayouts/slideLayout11.xml" /><Relationship Id="rId9" Type="http://schemas.openxmlformats.org/officeDocument/2006/relationships/image" Target="../media/image5.jpg"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9464"/>
        <p:cNvGrpSpPr/>
        <p:nvPr/>
      </p:nvGrpSpPr>
      <p:grpSpPr>
        <a:xfrm>
          <a:off x="0" y="0"/>
          <a:ext cx="0" cy="0"/>
          <a:chOff x="0" y="0"/>
          <a:chExt cx="0" cy="0"/>
        </a:xfrm>
      </p:grpSpPr>
      <p:sp>
        <p:nvSpPr>
          <p:cNvPr id="269465" name="Google Shape;269465;p1"/>
          <p:cNvSpPr txBox="1">
            <a:spLocks noGrp="1"/>
          </p:cNvSpPr>
          <p:nvPr>
            <p:ph type="title"/>
          </p:nvPr>
        </p:nvSpPr>
        <p:spPr>
          <a:xfrm>
            <a:off x="838200" y="365129"/>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1"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69466" name="Google Shape;269466;p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9467" name="Google Shape;269467;p1"/>
          <p:cNvSpPr txBox="1"/>
          <p:nvPr/>
        </p:nvSpPr>
        <p:spPr>
          <a:xfrm>
            <a:off x="5248652" y="6588420"/>
            <a:ext cx="1694700" cy="261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50" b="0" i="1" u="none" strike="noStrike" cap="none">
                <a:solidFill>
                  <a:srgbClr val="7F7F7F"/>
                </a:solidFill>
                <a:latin typeface="Calibri"/>
                <a:ea typeface="Calibri"/>
                <a:cs typeface="Calibri"/>
                <a:sym typeface="Calibri"/>
              </a:rPr>
              <a:t>Copyright ADA/EASD 2022</a:t>
            </a:r>
            <a:endParaRPr/>
          </a:p>
        </p:txBody>
      </p:sp>
      <p:pic>
        <p:nvPicPr>
          <p:cNvPr id="269468" name="Google Shape;269468;p1" descr="Welcome | EASD"/>
          <p:cNvPicPr preferRelativeResize="0"/>
          <p:nvPr/>
        </p:nvPicPr>
        <p:blipFill rotWithShape="1">
          <a:blip r:embed="rId9">
            <a:alphaModFix/>
          </a:blip>
          <a:srcRect/>
          <a:stretch/>
        </p:blipFill>
        <p:spPr>
          <a:xfrm>
            <a:off x="8795939" y="6335379"/>
            <a:ext cx="2540000" cy="444500"/>
          </a:xfrm>
          <a:prstGeom prst="rect">
            <a:avLst/>
          </a:prstGeom>
          <a:noFill/>
          <a:ln>
            <a:noFill/>
          </a:ln>
        </p:spPr>
      </p:pic>
      <p:pic>
        <p:nvPicPr>
          <p:cNvPr id="269469" name="Google Shape;269469;p1" descr="American Diabetes Association Announces Research Grant Award Recipients"/>
          <p:cNvPicPr preferRelativeResize="0"/>
          <p:nvPr/>
        </p:nvPicPr>
        <p:blipFill rotWithShape="1">
          <a:blip r:embed="rId10">
            <a:alphaModFix/>
          </a:blip>
          <a:srcRect/>
          <a:stretch/>
        </p:blipFill>
        <p:spPr>
          <a:xfrm>
            <a:off x="821557" y="6301135"/>
            <a:ext cx="1493456" cy="41809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9493"/>
        <p:cNvGrpSpPr/>
        <p:nvPr/>
      </p:nvGrpSpPr>
      <p:grpSpPr>
        <a:xfrm>
          <a:off x="0" y="0"/>
          <a:ext cx="0" cy="0"/>
          <a:chOff x="0" y="0"/>
          <a:chExt cx="0" cy="0"/>
        </a:xfrm>
      </p:grpSpPr>
      <p:sp>
        <p:nvSpPr>
          <p:cNvPr id="269494" name="Google Shape;269494;p9"/>
          <p:cNvSpPr txBox="1">
            <a:spLocks noGrp="1"/>
          </p:cNvSpPr>
          <p:nvPr>
            <p:ph type="title"/>
          </p:nvPr>
        </p:nvSpPr>
        <p:spPr>
          <a:xfrm>
            <a:off x="838200" y="365129"/>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1"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69495" name="Google Shape;269495;p9"/>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9496" name="Google Shape;269496;p9"/>
          <p:cNvSpPr txBox="1"/>
          <p:nvPr/>
        </p:nvSpPr>
        <p:spPr>
          <a:xfrm>
            <a:off x="5182096" y="6479397"/>
            <a:ext cx="18279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i="1">
                <a:solidFill>
                  <a:srgbClr val="7F7F7F"/>
                </a:solidFill>
                <a:latin typeface="Calibri"/>
                <a:ea typeface="Calibri"/>
                <a:cs typeface="Calibri"/>
                <a:sym typeface="Calibri"/>
              </a:rPr>
              <a:t>Copyright ADA/EASD 2022</a:t>
            </a:r>
            <a:endParaRPr/>
          </a:p>
        </p:txBody>
      </p:sp>
      <p:pic>
        <p:nvPicPr>
          <p:cNvPr id="269497" name="Google Shape;269497;p9" descr="Welcome | EASD"/>
          <p:cNvPicPr preferRelativeResize="0"/>
          <p:nvPr/>
        </p:nvPicPr>
        <p:blipFill rotWithShape="1">
          <a:blip r:embed="rId8">
            <a:alphaModFix/>
          </a:blip>
          <a:srcRect/>
          <a:stretch/>
        </p:blipFill>
        <p:spPr>
          <a:xfrm>
            <a:off x="8830443" y="6343795"/>
            <a:ext cx="2540000" cy="444500"/>
          </a:xfrm>
          <a:prstGeom prst="rect">
            <a:avLst/>
          </a:prstGeom>
          <a:noFill/>
          <a:ln>
            <a:noFill/>
          </a:ln>
        </p:spPr>
      </p:pic>
      <p:pic>
        <p:nvPicPr>
          <p:cNvPr id="269498" name="Google Shape;269498;p9" descr="American Diabetes Association Announces Research Grant Award Recipients"/>
          <p:cNvPicPr preferRelativeResize="0"/>
          <p:nvPr/>
        </p:nvPicPr>
        <p:blipFill rotWithShape="1">
          <a:blip r:embed="rId9">
            <a:alphaModFix/>
          </a:blip>
          <a:srcRect/>
          <a:stretch/>
        </p:blipFill>
        <p:spPr>
          <a:xfrm>
            <a:off x="821557" y="6370205"/>
            <a:ext cx="1493456" cy="41809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notesSlide" Target="../notesSlides/notesSlide4.xml" /><Relationship Id="rId1" Type="http://schemas.openxmlformats.org/officeDocument/2006/relationships/slideLayout" Target="../slideLayouts/slideLayout1.xml" /><Relationship Id="rId4" Type="http://schemas.openxmlformats.org/officeDocument/2006/relationships/image" Target="../media/image7.png" /></Relationships>
</file>

<file path=ppt/slides/_rels/slide5.xml.rels><?xml version="1.0" encoding="UTF-8" standalone="yes"?>
<Relationships xmlns="http://schemas.openxmlformats.org/package/2006/relationships"><Relationship Id="rId8" Type="http://schemas.openxmlformats.org/officeDocument/2006/relationships/image" Target="../media/image13.jpg" /><Relationship Id="rId13" Type="http://schemas.openxmlformats.org/officeDocument/2006/relationships/image" Target="../media/image18.png" /><Relationship Id="rId18" Type="http://schemas.openxmlformats.org/officeDocument/2006/relationships/image" Target="../media/image23.jpg" /><Relationship Id="rId3" Type="http://schemas.openxmlformats.org/officeDocument/2006/relationships/image" Target="../media/image8.jpg" /><Relationship Id="rId7" Type="http://schemas.openxmlformats.org/officeDocument/2006/relationships/image" Target="../media/image12.png" /><Relationship Id="rId12" Type="http://schemas.openxmlformats.org/officeDocument/2006/relationships/image" Target="../media/image17.png" /><Relationship Id="rId17" Type="http://schemas.openxmlformats.org/officeDocument/2006/relationships/image" Target="../media/image22.png" /><Relationship Id="rId2" Type="http://schemas.openxmlformats.org/officeDocument/2006/relationships/notesSlide" Target="../notesSlides/notesSlide5.xml" /><Relationship Id="rId16" Type="http://schemas.openxmlformats.org/officeDocument/2006/relationships/image" Target="../media/image21.png" /><Relationship Id="rId1" Type="http://schemas.openxmlformats.org/officeDocument/2006/relationships/slideLayout" Target="../slideLayouts/slideLayout1.xml" /><Relationship Id="rId6" Type="http://schemas.openxmlformats.org/officeDocument/2006/relationships/image" Target="../media/image11.jpg" /><Relationship Id="rId11" Type="http://schemas.openxmlformats.org/officeDocument/2006/relationships/image" Target="../media/image16.png" /><Relationship Id="rId5" Type="http://schemas.openxmlformats.org/officeDocument/2006/relationships/image" Target="../media/image10.jpg" /><Relationship Id="rId15" Type="http://schemas.openxmlformats.org/officeDocument/2006/relationships/image" Target="../media/image20.png" /><Relationship Id="rId10" Type="http://schemas.openxmlformats.org/officeDocument/2006/relationships/image" Target="../media/image15.png" /><Relationship Id="rId4" Type="http://schemas.openxmlformats.org/officeDocument/2006/relationships/image" Target="../media/image9.jpg" /><Relationship Id="rId9" Type="http://schemas.openxmlformats.org/officeDocument/2006/relationships/image" Target="../media/image14.jpg" /><Relationship Id="rId14" Type="http://schemas.openxmlformats.org/officeDocument/2006/relationships/image" Target="../media/image19.png" /></Relationships>
</file>

<file path=ppt/slides/_rels/slide6.xml.rels><?xml version="1.0" encoding="UTF-8" standalone="yes"?>
<Relationships xmlns="http://schemas.openxmlformats.org/package/2006/relationships"><Relationship Id="rId3" Type="http://schemas.openxmlformats.org/officeDocument/2006/relationships/image" Target="../media/image24.png" /><Relationship Id="rId2" Type="http://schemas.openxmlformats.org/officeDocument/2006/relationships/notesSlide" Target="../notesSlides/notesSlide6.xml" /><Relationship Id="rId1" Type="http://schemas.openxmlformats.org/officeDocument/2006/relationships/slideLayout" Target="../slideLayouts/slideLayout1.xml" /><Relationship Id="rId5" Type="http://schemas.openxmlformats.org/officeDocument/2006/relationships/image" Target="../media/image26.png" /><Relationship Id="rId4" Type="http://schemas.openxmlformats.org/officeDocument/2006/relationships/image" Target="../media/image25.jpg"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Relationship Id="rId3" Type="http://schemas.openxmlformats.org/officeDocument/2006/relationships/image" Target="../media/image27.png" /><Relationship Id="rId2" Type="http://schemas.openxmlformats.org/officeDocument/2006/relationships/notesSlide" Target="../notesSlides/notesSlide25.xml" /><Relationship Id="rId1" Type="http://schemas.openxmlformats.org/officeDocument/2006/relationships/slideLayout" Target="../slideLayouts/slideLayout3.xml" /></Relationships>
</file>

<file path=ppt/slides/_rels/slide26.xml.rels><?xml version="1.0" encoding="UTF-8" standalone="yes"?>
<Relationships xmlns="http://schemas.openxmlformats.org/package/2006/relationships"><Relationship Id="rId8" Type="http://schemas.openxmlformats.org/officeDocument/2006/relationships/image" Target="../media/image33.png" /><Relationship Id="rId3" Type="http://schemas.openxmlformats.org/officeDocument/2006/relationships/image" Target="../media/image28.png" /><Relationship Id="rId7" Type="http://schemas.openxmlformats.org/officeDocument/2006/relationships/image" Target="../media/image32.png" /><Relationship Id="rId2" Type="http://schemas.openxmlformats.org/officeDocument/2006/relationships/notesSlide" Target="../notesSlides/notesSlide26.xml" /><Relationship Id="rId1" Type="http://schemas.openxmlformats.org/officeDocument/2006/relationships/slideLayout" Target="../slideLayouts/slideLayout4.xml" /><Relationship Id="rId6" Type="http://schemas.openxmlformats.org/officeDocument/2006/relationships/image" Target="../media/image31.png" /><Relationship Id="rId5" Type="http://schemas.openxmlformats.org/officeDocument/2006/relationships/image" Target="../media/image30.png" /><Relationship Id="rId10" Type="http://schemas.openxmlformats.org/officeDocument/2006/relationships/image" Target="../media/image35.png" /><Relationship Id="rId4" Type="http://schemas.openxmlformats.org/officeDocument/2006/relationships/image" Target="../media/image29.png" /><Relationship Id="rId9" Type="http://schemas.openxmlformats.org/officeDocument/2006/relationships/image" Target="../media/image34.png" /></Relationships>
</file>

<file path=ppt/slides/_rels/slide27.xml.rels><?xml version="1.0" encoding="UTF-8" standalone="yes"?>
<Relationships xmlns="http://schemas.openxmlformats.org/package/2006/relationships"><Relationship Id="rId3" Type="http://schemas.openxmlformats.org/officeDocument/2006/relationships/image" Target="../media/image36.png" /><Relationship Id="rId2" Type="http://schemas.openxmlformats.org/officeDocument/2006/relationships/notesSlide" Target="../notesSlides/notesSlide27.xml" /><Relationship Id="rId1" Type="http://schemas.openxmlformats.org/officeDocument/2006/relationships/slideLayout" Target="../slideLayouts/slideLayout4.xml" /><Relationship Id="rId6" Type="http://schemas.openxmlformats.org/officeDocument/2006/relationships/image" Target="../media/image39.png" /><Relationship Id="rId5" Type="http://schemas.openxmlformats.org/officeDocument/2006/relationships/image" Target="../media/image38.png" /><Relationship Id="rId4" Type="http://schemas.openxmlformats.org/officeDocument/2006/relationships/image" Target="../media/image37.png" /></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Relationship Id="rId8" Type="http://schemas.openxmlformats.org/officeDocument/2006/relationships/image" Target="../media/image41.png" /><Relationship Id="rId3" Type="http://schemas.openxmlformats.org/officeDocument/2006/relationships/image" Target="../media/image36.png" /><Relationship Id="rId7" Type="http://schemas.openxmlformats.org/officeDocument/2006/relationships/image" Target="../media/image40.png" /><Relationship Id="rId2" Type="http://schemas.openxmlformats.org/officeDocument/2006/relationships/notesSlide" Target="../notesSlides/notesSlide30.xml" /><Relationship Id="rId1" Type="http://schemas.openxmlformats.org/officeDocument/2006/relationships/slideLayout" Target="../slideLayouts/slideLayout4.xml" /><Relationship Id="rId6" Type="http://schemas.openxmlformats.org/officeDocument/2006/relationships/image" Target="../media/image39.png" /><Relationship Id="rId5" Type="http://schemas.openxmlformats.org/officeDocument/2006/relationships/image" Target="../media/image38.png" /><Relationship Id="rId4" Type="http://schemas.openxmlformats.org/officeDocument/2006/relationships/image" Target="../media/image37.png" /></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Relationship Id="rId8" Type="http://schemas.openxmlformats.org/officeDocument/2006/relationships/image" Target="../media/image41.png" /><Relationship Id="rId3" Type="http://schemas.openxmlformats.org/officeDocument/2006/relationships/image" Target="../media/image36.png" /><Relationship Id="rId7" Type="http://schemas.openxmlformats.org/officeDocument/2006/relationships/image" Target="../media/image40.png" /><Relationship Id="rId2" Type="http://schemas.openxmlformats.org/officeDocument/2006/relationships/notesSlide" Target="../notesSlides/notesSlide32.xml" /><Relationship Id="rId1" Type="http://schemas.openxmlformats.org/officeDocument/2006/relationships/slideLayout" Target="../slideLayouts/slideLayout4.xml" /><Relationship Id="rId6" Type="http://schemas.openxmlformats.org/officeDocument/2006/relationships/image" Target="../media/image39.png" /><Relationship Id="rId5" Type="http://schemas.openxmlformats.org/officeDocument/2006/relationships/image" Target="../media/image38.png" /><Relationship Id="rId10" Type="http://schemas.openxmlformats.org/officeDocument/2006/relationships/image" Target="../media/image43.png" /><Relationship Id="rId4" Type="http://schemas.openxmlformats.org/officeDocument/2006/relationships/image" Target="../media/image37.png" /><Relationship Id="rId9" Type="http://schemas.openxmlformats.org/officeDocument/2006/relationships/image" Target="../media/image42.png" /></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 /><Relationship Id="rId1" Type="http://schemas.openxmlformats.org/officeDocument/2006/relationships/slideLayout" Target="../slideLayouts/slideLayout5.xml" /></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 /><Relationship Id="rId1" Type="http://schemas.openxmlformats.org/officeDocument/2006/relationships/slideLayout" Target="../slideLayouts/slideLayout5.xml" /></Relationships>
</file>

<file path=ppt/slides/_rels/slide35.xml.rels><?xml version="1.0" encoding="UTF-8" standalone="yes"?>
<Relationships xmlns="http://schemas.openxmlformats.org/package/2006/relationships"><Relationship Id="rId3" Type="http://schemas.openxmlformats.org/officeDocument/2006/relationships/image" Target="../media/image44.jpg" /><Relationship Id="rId2" Type="http://schemas.openxmlformats.org/officeDocument/2006/relationships/notesSlide" Target="../notesSlides/notesSlide35.xml" /><Relationship Id="rId1" Type="http://schemas.openxmlformats.org/officeDocument/2006/relationships/slideLayout" Target="../slideLayouts/slideLayout4.xml" /><Relationship Id="rId6" Type="http://schemas.openxmlformats.org/officeDocument/2006/relationships/image" Target="../media/image47.png" /><Relationship Id="rId5" Type="http://schemas.openxmlformats.org/officeDocument/2006/relationships/image" Target="../media/image46.jpg" /><Relationship Id="rId4" Type="http://schemas.openxmlformats.org/officeDocument/2006/relationships/image" Target="../media/image45.png" /></Relationships>
</file>

<file path=ppt/slides/_rels/slide36.xml.rels><?xml version="1.0" encoding="UTF-8" standalone="yes"?>
<Relationships xmlns="http://schemas.openxmlformats.org/package/2006/relationships"><Relationship Id="rId3" Type="http://schemas.openxmlformats.org/officeDocument/2006/relationships/image" Target="../media/image48.jpg" /><Relationship Id="rId2" Type="http://schemas.openxmlformats.org/officeDocument/2006/relationships/notesSlide" Target="../notesSlides/notesSlide36.xml" /><Relationship Id="rId1" Type="http://schemas.openxmlformats.org/officeDocument/2006/relationships/slideLayout" Target="../slideLayouts/slideLayout4.xml" /></Relationships>
</file>

<file path=ppt/slides/_rels/slide37.xml.rels><?xml version="1.0" encoding="UTF-8" standalone="yes"?>
<Relationships xmlns="http://schemas.openxmlformats.org/package/2006/relationships"><Relationship Id="rId8" Type="http://schemas.openxmlformats.org/officeDocument/2006/relationships/image" Target="../media/image54.png" /><Relationship Id="rId3" Type="http://schemas.openxmlformats.org/officeDocument/2006/relationships/image" Target="../media/image49.png" /><Relationship Id="rId7" Type="http://schemas.openxmlformats.org/officeDocument/2006/relationships/image" Target="../media/image53.png" /><Relationship Id="rId2" Type="http://schemas.openxmlformats.org/officeDocument/2006/relationships/notesSlide" Target="../notesSlides/notesSlide37.xml" /><Relationship Id="rId1" Type="http://schemas.openxmlformats.org/officeDocument/2006/relationships/slideLayout" Target="../slideLayouts/slideLayout5.xml" /><Relationship Id="rId6" Type="http://schemas.openxmlformats.org/officeDocument/2006/relationships/image" Target="../media/image52.png" /><Relationship Id="rId5" Type="http://schemas.openxmlformats.org/officeDocument/2006/relationships/image" Target="../media/image51.png" /><Relationship Id="rId4" Type="http://schemas.openxmlformats.org/officeDocument/2006/relationships/image" Target="../media/image50.png" /><Relationship Id="rId9" Type="http://schemas.openxmlformats.org/officeDocument/2006/relationships/image" Target="../media/image55.png" /></Relationships>
</file>

<file path=ppt/slides/_rels/slide38.xml.rels><?xml version="1.0" encoding="UTF-8" standalone="yes"?>
<Relationships xmlns="http://schemas.openxmlformats.org/package/2006/relationships"><Relationship Id="rId3" Type="http://schemas.openxmlformats.org/officeDocument/2006/relationships/image" Target="../media/image56.png" /><Relationship Id="rId2" Type="http://schemas.openxmlformats.org/officeDocument/2006/relationships/notesSlide" Target="../notesSlides/notesSlide38.xml" /><Relationship Id="rId1" Type="http://schemas.openxmlformats.org/officeDocument/2006/relationships/slideLayout" Target="../slideLayouts/slideLayout4.xml" /><Relationship Id="rId5" Type="http://schemas.openxmlformats.org/officeDocument/2006/relationships/image" Target="../media/image58.png" /><Relationship Id="rId4" Type="http://schemas.openxmlformats.org/officeDocument/2006/relationships/image" Target="../media/image57.png" /></Relationships>
</file>

<file path=ppt/slides/_rels/slide39.xml.rels><?xml version="1.0" encoding="UTF-8" standalone="yes"?>
<Relationships xmlns="http://schemas.openxmlformats.org/package/2006/relationships"><Relationship Id="rId3" Type="http://schemas.openxmlformats.org/officeDocument/2006/relationships/image" Target="../media/image59.png" /><Relationship Id="rId2" Type="http://schemas.openxmlformats.org/officeDocument/2006/relationships/notesSlide" Target="../notesSlides/notesSlide39.xml" /><Relationship Id="rId1" Type="http://schemas.openxmlformats.org/officeDocument/2006/relationships/slideLayout" Target="../slideLayouts/slideLayout4.xml" /></Relationships>
</file>

<file path=ppt/slides/_rels/slide40.xml.rels><?xml version="1.0" encoding="UTF-8" standalone="yes"?>
<Relationships xmlns="http://schemas.openxmlformats.org/package/2006/relationships"><Relationship Id="rId3" Type="http://schemas.openxmlformats.org/officeDocument/2006/relationships/image" Target="../media/image60.png" /><Relationship Id="rId2" Type="http://schemas.openxmlformats.org/officeDocument/2006/relationships/notesSlide" Target="../notesSlides/notesSlide40.xml" /><Relationship Id="rId1" Type="http://schemas.openxmlformats.org/officeDocument/2006/relationships/slideLayout" Target="../slideLayouts/slideLayout4.xml" /><Relationship Id="rId4" Type="http://schemas.openxmlformats.org/officeDocument/2006/relationships/image" Target="../media/image61.png" /></Relationships>
</file>

<file path=ppt/slides/_rels/slide41.xml.rels><?xml version="1.0" encoding="UTF-8" standalone="yes"?>
<Relationships xmlns="http://schemas.openxmlformats.org/package/2006/relationships"><Relationship Id="rId3" Type="http://schemas.openxmlformats.org/officeDocument/2006/relationships/image" Target="../media/image60.png" /><Relationship Id="rId2" Type="http://schemas.openxmlformats.org/officeDocument/2006/relationships/notesSlide" Target="../notesSlides/notesSlide41.xml" /><Relationship Id="rId1" Type="http://schemas.openxmlformats.org/officeDocument/2006/relationships/slideLayout" Target="../slideLayouts/slideLayout4.xml" /><Relationship Id="rId5" Type="http://schemas.openxmlformats.org/officeDocument/2006/relationships/image" Target="../media/image63.png" /><Relationship Id="rId4" Type="http://schemas.openxmlformats.org/officeDocument/2006/relationships/image" Target="../media/image62.png" /></Relationships>
</file>

<file path=ppt/slides/_rels/slide42.xml.rels><?xml version="1.0" encoding="UTF-8" standalone="yes"?>
<Relationships xmlns="http://schemas.openxmlformats.org/package/2006/relationships"><Relationship Id="rId3" Type="http://schemas.openxmlformats.org/officeDocument/2006/relationships/image" Target="../media/image60.png" /><Relationship Id="rId2" Type="http://schemas.openxmlformats.org/officeDocument/2006/relationships/notesSlide" Target="../notesSlides/notesSlide42.xml" /><Relationship Id="rId1" Type="http://schemas.openxmlformats.org/officeDocument/2006/relationships/slideLayout" Target="../slideLayouts/slideLayout4.xml" /><Relationship Id="rId5" Type="http://schemas.openxmlformats.org/officeDocument/2006/relationships/image" Target="../media/image64.png" /><Relationship Id="rId4" Type="http://schemas.openxmlformats.org/officeDocument/2006/relationships/image" Target="../media/image62.png" /></Relationships>
</file>

<file path=ppt/slides/_rels/slide43.xml.rels><?xml version="1.0" encoding="UTF-8" standalone="yes"?>
<Relationships xmlns="http://schemas.openxmlformats.org/package/2006/relationships"><Relationship Id="rId3" Type="http://schemas.openxmlformats.org/officeDocument/2006/relationships/image" Target="../media/image60.png" /><Relationship Id="rId2" Type="http://schemas.openxmlformats.org/officeDocument/2006/relationships/notesSlide" Target="../notesSlides/notesSlide43.xml" /><Relationship Id="rId1" Type="http://schemas.openxmlformats.org/officeDocument/2006/relationships/slideLayout" Target="../slideLayouts/slideLayout4.xml" /><Relationship Id="rId5" Type="http://schemas.openxmlformats.org/officeDocument/2006/relationships/image" Target="../media/image65.png" /><Relationship Id="rId4" Type="http://schemas.openxmlformats.org/officeDocument/2006/relationships/image" Target="../media/image62.png" /></Relationships>
</file>

<file path=ppt/slides/_rels/slide44.xml.rels><?xml version="1.0" encoding="UTF-8" standalone="yes"?>
<Relationships xmlns="http://schemas.openxmlformats.org/package/2006/relationships"><Relationship Id="rId3" Type="http://schemas.openxmlformats.org/officeDocument/2006/relationships/image" Target="../media/image60.png" /><Relationship Id="rId2" Type="http://schemas.openxmlformats.org/officeDocument/2006/relationships/notesSlide" Target="../notesSlides/notesSlide44.xml" /><Relationship Id="rId1" Type="http://schemas.openxmlformats.org/officeDocument/2006/relationships/slideLayout" Target="../slideLayouts/slideLayout4.xml" /><Relationship Id="rId5" Type="http://schemas.openxmlformats.org/officeDocument/2006/relationships/image" Target="../media/image66.png" /><Relationship Id="rId4" Type="http://schemas.openxmlformats.org/officeDocument/2006/relationships/image" Target="../media/image62.png" /></Relationships>
</file>

<file path=ppt/slides/_rels/slide45.xml.rels><?xml version="1.0" encoding="UTF-8" standalone="yes"?>
<Relationships xmlns="http://schemas.openxmlformats.org/package/2006/relationships"><Relationship Id="rId3" Type="http://schemas.openxmlformats.org/officeDocument/2006/relationships/image" Target="../media/image60.png" /><Relationship Id="rId2" Type="http://schemas.openxmlformats.org/officeDocument/2006/relationships/notesSlide" Target="../notesSlides/notesSlide45.xml" /><Relationship Id="rId1" Type="http://schemas.openxmlformats.org/officeDocument/2006/relationships/slideLayout" Target="../slideLayouts/slideLayout4.xml" /><Relationship Id="rId5" Type="http://schemas.openxmlformats.org/officeDocument/2006/relationships/image" Target="../media/image67.png" /><Relationship Id="rId4" Type="http://schemas.openxmlformats.org/officeDocument/2006/relationships/image" Target="../media/image62.png" /></Relationships>
</file>

<file path=ppt/slides/_rels/slide46.xml.rels><?xml version="1.0" encoding="UTF-8" standalone="yes"?>
<Relationships xmlns="http://schemas.openxmlformats.org/package/2006/relationships"><Relationship Id="rId3" Type="http://schemas.openxmlformats.org/officeDocument/2006/relationships/image" Target="../media/image68.png" /><Relationship Id="rId2" Type="http://schemas.openxmlformats.org/officeDocument/2006/relationships/notesSlide" Target="../notesSlides/notesSlide46.xml" /><Relationship Id="rId1" Type="http://schemas.openxmlformats.org/officeDocument/2006/relationships/slideLayout" Target="../slideLayouts/slideLayout5.xml" /><Relationship Id="rId4" Type="http://schemas.openxmlformats.org/officeDocument/2006/relationships/image" Target="../media/image69.png" /></Relationships>
</file>

<file path=ppt/slides/_rels/slide47.xml.rels><?xml version="1.0" encoding="UTF-8" standalone="yes"?>
<Relationships xmlns="http://schemas.openxmlformats.org/package/2006/relationships"><Relationship Id="rId3" Type="http://schemas.openxmlformats.org/officeDocument/2006/relationships/image" Target="../media/image70.png" /><Relationship Id="rId2" Type="http://schemas.openxmlformats.org/officeDocument/2006/relationships/notesSlide" Target="../notesSlides/notesSlide47.xml" /><Relationship Id="rId1" Type="http://schemas.openxmlformats.org/officeDocument/2006/relationships/slideLayout" Target="../slideLayouts/slideLayout5.xml" /><Relationship Id="rId4" Type="http://schemas.openxmlformats.org/officeDocument/2006/relationships/image" Target="../media/image69.png" /></Relationships>
</file>

<file path=ppt/slides/_rels/slide48.xml.rels><?xml version="1.0" encoding="UTF-8" standalone="yes"?>
<Relationships xmlns="http://schemas.openxmlformats.org/package/2006/relationships"><Relationship Id="rId3" Type="http://schemas.openxmlformats.org/officeDocument/2006/relationships/image" Target="../media/image71.png" /><Relationship Id="rId2" Type="http://schemas.openxmlformats.org/officeDocument/2006/relationships/notesSlide" Target="../notesSlides/notesSlide48.xml" /><Relationship Id="rId1" Type="http://schemas.openxmlformats.org/officeDocument/2006/relationships/slideLayout" Target="../slideLayouts/slideLayout5.xml" /><Relationship Id="rId4" Type="http://schemas.openxmlformats.org/officeDocument/2006/relationships/image" Target="../media/image69.png" /></Relationships>
</file>

<file path=ppt/slides/_rels/slide49.xml.rels><?xml version="1.0" encoding="UTF-8" standalone="yes"?>
<Relationships xmlns="http://schemas.openxmlformats.org/package/2006/relationships"><Relationship Id="rId3" Type="http://schemas.openxmlformats.org/officeDocument/2006/relationships/image" Target="../media/image72.png" /><Relationship Id="rId2" Type="http://schemas.openxmlformats.org/officeDocument/2006/relationships/notesSlide" Target="../notesSlides/notesSlide49.xml" /><Relationship Id="rId1" Type="http://schemas.openxmlformats.org/officeDocument/2006/relationships/slideLayout" Target="../slideLayouts/slideLayout5.xml" /><Relationship Id="rId4" Type="http://schemas.openxmlformats.org/officeDocument/2006/relationships/image" Target="../media/image69.png" /></Relationships>
</file>

<file path=ppt/slides/_rels/slide50.xml.rels><?xml version="1.0" encoding="UTF-8" standalone="yes"?>
<Relationships xmlns="http://schemas.openxmlformats.org/package/2006/relationships"><Relationship Id="rId3" Type="http://schemas.openxmlformats.org/officeDocument/2006/relationships/image" Target="../media/image73.png" /><Relationship Id="rId2" Type="http://schemas.openxmlformats.org/officeDocument/2006/relationships/notesSlide" Target="../notesSlides/notesSlide50.xml" /><Relationship Id="rId1" Type="http://schemas.openxmlformats.org/officeDocument/2006/relationships/slideLayout" Target="../slideLayouts/slideLayout5.xml" /><Relationship Id="rId4" Type="http://schemas.openxmlformats.org/officeDocument/2006/relationships/image" Target="../media/image69.png" /></Relationships>
</file>

<file path=ppt/slides/_rels/slide51.xml.rels><?xml version="1.0" encoding="UTF-8" standalone="yes"?>
<Relationships xmlns="http://schemas.openxmlformats.org/package/2006/relationships"><Relationship Id="rId3" Type="http://schemas.openxmlformats.org/officeDocument/2006/relationships/image" Target="../media/image74.png" /><Relationship Id="rId2" Type="http://schemas.openxmlformats.org/officeDocument/2006/relationships/notesSlide" Target="../notesSlides/notesSlide51.xml" /><Relationship Id="rId1" Type="http://schemas.openxmlformats.org/officeDocument/2006/relationships/slideLayout" Target="../slideLayouts/slideLayout5.xml" /><Relationship Id="rId4" Type="http://schemas.openxmlformats.org/officeDocument/2006/relationships/image" Target="../media/image69.png" /></Relationships>
</file>

<file path=ppt/slides/_rels/slide52.xml.rels><?xml version="1.0" encoding="UTF-8" standalone="yes"?>
<Relationships xmlns="http://schemas.openxmlformats.org/package/2006/relationships"><Relationship Id="rId3" Type="http://schemas.openxmlformats.org/officeDocument/2006/relationships/image" Target="../media/image75.png" /><Relationship Id="rId2" Type="http://schemas.openxmlformats.org/officeDocument/2006/relationships/notesSlide" Target="../notesSlides/notesSlide52.xml" /><Relationship Id="rId1" Type="http://schemas.openxmlformats.org/officeDocument/2006/relationships/slideLayout" Target="../slideLayouts/slideLayout5.xml" /></Relationships>
</file>

<file path=ppt/slides/_rels/slide53.xml.rels><?xml version="1.0" encoding="UTF-8" standalone="yes"?>
<Relationships xmlns="http://schemas.openxmlformats.org/package/2006/relationships"><Relationship Id="rId8" Type="http://schemas.openxmlformats.org/officeDocument/2006/relationships/image" Target="../media/image81.png" /><Relationship Id="rId3" Type="http://schemas.openxmlformats.org/officeDocument/2006/relationships/image" Target="../media/image76.png" /><Relationship Id="rId7" Type="http://schemas.openxmlformats.org/officeDocument/2006/relationships/image" Target="../media/image80.png" /><Relationship Id="rId2" Type="http://schemas.openxmlformats.org/officeDocument/2006/relationships/notesSlide" Target="../notesSlides/notesSlide53.xml" /><Relationship Id="rId1" Type="http://schemas.openxmlformats.org/officeDocument/2006/relationships/slideLayout" Target="../slideLayouts/slideLayout5.xml" /><Relationship Id="rId6" Type="http://schemas.openxmlformats.org/officeDocument/2006/relationships/image" Target="../media/image79.png" /><Relationship Id="rId11" Type="http://schemas.openxmlformats.org/officeDocument/2006/relationships/image" Target="../media/image84.png" /><Relationship Id="rId5" Type="http://schemas.openxmlformats.org/officeDocument/2006/relationships/image" Target="../media/image78.png" /><Relationship Id="rId10" Type="http://schemas.openxmlformats.org/officeDocument/2006/relationships/image" Target="../media/image83.png" /><Relationship Id="rId4" Type="http://schemas.openxmlformats.org/officeDocument/2006/relationships/image" Target="../media/image77.png" /><Relationship Id="rId9" Type="http://schemas.openxmlformats.org/officeDocument/2006/relationships/image" Target="../media/image82.png" /></Relationships>
</file>

<file path=ppt/slides/_rels/slide54.xml.rels><?xml version="1.0" encoding="UTF-8" standalone="yes"?>
<Relationships xmlns="http://schemas.openxmlformats.org/package/2006/relationships"><Relationship Id="rId8" Type="http://schemas.openxmlformats.org/officeDocument/2006/relationships/image" Target="../media/image90.png" /><Relationship Id="rId3" Type="http://schemas.openxmlformats.org/officeDocument/2006/relationships/image" Target="../media/image85.png" /><Relationship Id="rId7" Type="http://schemas.openxmlformats.org/officeDocument/2006/relationships/image" Target="../media/image89.png" /><Relationship Id="rId2" Type="http://schemas.openxmlformats.org/officeDocument/2006/relationships/notesSlide" Target="../notesSlides/notesSlide54.xml" /><Relationship Id="rId1" Type="http://schemas.openxmlformats.org/officeDocument/2006/relationships/slideLayout" Target="../slideLayouts/slideLayout5.xml" /><Relationship Id="rId6" Type="http://schemas.openxmlformats.org/officeDocument/2006/relationships/image" Target="../media/image88.png" /><Relationship Id="rId5" Type="http://schemas.openxmlformats.org/officeDocument/2006/relationships/image" Target="../media/image87.png" /><Relationship Id="rId4" Type="http://schemas.openxmlformats.org/officeDocument/2006/relationships/image" Target="../media/image86.png" /><Relationship Id="rId9" Type="http://schemas.openxmlformats.org/officeDocument/2006/relationships/image" Target="../media/image91.png" /></Relationships>
</file>

<file path=ppt/slides/_rels/slide55.xml.rels><?xml version="1.0" encoding="UTF-8" standalone="yes"?>
<Relationships xmlns="http://schemas.openxmlformats.org/package/2006/relationships"><Relationship Id="rId3" Type="http://schemas.openxmlformats.org/officeDocument/2006/relationships/image" Target="../media/image92.png" /><Relationship Id="rId2" Type="http://schemas.openxmlformats.org/officeDocument/2006/relationships/notesSlide" Target="../notesSlides/notesSlide55.xml" /><Relationship Id="rId1" Type="http://schemas.openxmlformats.org/officeDocument/2006/relationships/slideLayout" Target="../slideLayouts/slideLayout5.xml" /><Relationship Id="rId4" Type="http://schemas.openxmlformats.org/officeDocument/2006/relationships/image" Target="../media/image69.png" /></Relationships>
</file>

<file path=ppt/slides/_rels/slide56.xml.rels><?xml version="1.0" encoding="UTF-8" standalone="yes"?>
<Relationships xmlns="http://schemas.openxmlformats.org/package/2006/relationships"><Relationship Id="rId3" Type="http://schemas.openxmlformats.org/officeDocument/2006/relationships/image" Target="../media/image93.png" /><Relationship Id="rId2" Type="http://schemas.openxmlformats.org/officeDocument/2006/relationships/notesSlide" Target="../notesSlides/notesSlide56.xml" /><Relationship Id="rId1" Type="http://schemas.openxmlformats.org/officeDocument/2006/relationships/slideLayout" Target="../slideLayouts/slideLayout5.xml" /><Relationship Id="rId4" Type="http://schemas.openxmlformats.org/officeDocument/2006/relationships/image" Target="../media/image94.png" /></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 /><Relationship Id="rId1" Type="http://schemas.openxmlformats.org/officeDocument/2006/relationships/slideLayout" Target="../slideLayouts/slideLayout5.xml" /></Relationships>
</file>

<file path=ppt/slides/_rels/slide58.xml.rels><?xml version="1.0" encoding="UTF-8" standalone="yes"?>
<Relationships xmlns="http://schemas.openxmlformats.org/package/2006/relationships"><Relationship Id="rId3" Type="http://schemas.openxmlformats.org/officeDocument/2006/relationships/image" Target="../media/image95.png" /><Relationship Id="rId2" Type="http://schemas.openxmlformats.org/officeDocument/2006/relationships/notesSlide" Target="../notesSlides/notesSlide58.xml" /><Relationship Id="rId1" Type="http://schemas.openxmlformats.org/officeDocument/2006/relationships/slideLayout" Target="../slideLayouts/slideLayout5.xml" /></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 /><Relationship Id="rId1" Type="http://schemas.openxmlformats.org/officeDocument/2006/relationships/slideLayout" Target="../slideLayouts/slideLayout5.xml" /></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 /><Relationship Id="rId1" Type="http://schemas.openxmlformats.org/officeDocument/2006/relationships/slideLayout" Target="../slideLayouts/slideLayout5.xml" /></Relationships>
</file>

<file path=ppt/slides/_rels/slide61.xml.rels><?xml version="1.0" encoding="UTF-8" standalone="yes"?>
<Relationships xmlns="http://schemas.openxmlformats.org/package/2006/relationships"><Relationship Id="rId3" Type="http://schemas.openxmlformats.org/officeDocument/2006/relationships/image" Target="../media/image36.png" /><Relationship Id="rId2" Type="http://schemas.openxmlformats.org/officeDocument/2006/relationships/notesSlide" Target="../notesSlides/notesSlide61.xml" /><Relationship Id="rId1" Type="http://schemas.openxmlformats.org/officeDocument/2006/relationships/slideLayout" Target="../slideLayouts/slideLayout4.xml" /><Relationship Id="rId5" Type="http://schemas.openxmlformats.org/officeDocument/2006/relationships/image" Target="../media/image37.png" /><Relationship Id="rId4" Type="http://schemas.openxmlformats.org/officeDocument/2006/relationships/image" Target="../media/image29.png" /></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 /><Relationship Id="rId1" Type="http://schemas.openxmlformats.org/officeDocument/2006/relationships/slideLayout" Target="../slideLayouts/slideLayout5.xml" /></Relationships>
</file>

<file path=ppt/slides/_rels/slide63.xml.rels><?xml version="1.0" encoding="UTF-8" standalone="yes"?>
<Relationships xmlns="http://schemas.openxmlformats.org/package/2006/relationships"><Relationship Id="rId3" Type="http://schemas.openxmlformats.org/officeDocument/2006/relationships/image" Target="../media/image96.png" /><Relationship Id="rId2" Type="http://schemas.openxmlformats.org/officeDocument/2006/relationships/notesSlide" Target="../notesSlides/notesSlide63.xml" /><Relationship Id="rId1" Type="http://schemas.openxmlformats.org/officeDocument/2006/relationships/slideLayout" Target="../slideLayouts/slideLayout6.xml" /><Relationship Id="rId5" Type="http://schemas.openxmlformats.org/officeDocument/2006/relationships/image" Target="../media/image98.png" /><Relationship Id="rId4" Type="http://schemas.openxmlformats.org/officeDocument/2006/relationships/image" Target="../media/image97.png" /></Relationships>
</file>

<file path=ppt/slides/_rels/slide64.xml.rels><?xml version="1.0" encoding="UTF-8" standalone="yes"?>
<Relationships xmlns="http://schemas.openxmlformats.org/package/2006/relationships"><Relationship Id="rId3" Type="http://schemas.openxmlformats.org/officeDocument/2006/relationships/image" Target="../media/image99.png" /><Relationship Id="rId2" Type="http://schemas.openxmlformats.org/officeDocument/2006/relationships/notesSlide" Target="../notesSlides/notesSlide64.xml" /><Relationship Id="rId1" Type="http://schemas.openxmlformats.org/officeDocument/2006/relationships/slideLayout" Target="../slideLayouts/slideLayout4.xml" /><Relationship Id="rId6" Type="http://schemas.openxmlformats.org/officeDocument/2006/relationships/image" Target="../media/image102.png" /><Relationship Id="rId5" Type="http://schemas.openxmlformats.org/officeDocument/2006/relationships/image" Target="../media/image101.png" /><Relationship Id="rId4" Type="http://schemas.openxmlformats.org/officeDocument/2006/relationships/image" Target="../media/image100.png" /></Relationships>
</file>

<file path=ppt/slides/_rels/slide65.xml.rels><?xml version="1.0" encoding="UTF-8" standalone="yes"?>
<Relationships xmlns="http://schemas.openxmlformats.org/package/2006/relationships"><Relationship Id="rId3" Type="http://schemas.openxmlformats.org/officeDocument/2006/relationships/image" Target="../media/image103.png" /><Relationship Id="rId2" Type="http://schemas.openxmlformats.org/officeDocument/2006/relationships/notesSlide" Target="../notesSlides/notesSlide65.xml" /><Relationship Id="rId1" Type="http://schemas.openxmlformats.org/officeDocument/2006/relationships/slideLayout" Target="../slideLayouts/slideLayout6.xml" /></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 /><Relationship Id="rId1" Type="http://schemas.openxmlformats.org/officeDocument/2006/relationships/slideLayout" Target="../slideLayouts/slideLayout5.xml" /></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 /><Relationship Id="rId1" Type="http://schemas.openxmlformats.org/officeDocument/2006/relationships/slideLayout" Target="../slideLayouts/slideLayout5.xml" /></Relationships>
</file>

<file path=ppt/slides/_rels/slide68.xml.rels><?xml version="1.0" encoding="UTF-8" standalone="yes"?>
<Relationships xmlns="http://schemas.openxmlformats.org/package/2006/relationships"><Relationship Id="rId3" Type="http://schemas.openxmlformats.org/officeDocument/2006/relationships/image" Target="../media/image104.png" /><Relationship Id="rId2" Type="http://schemas.openxmlformats.org/officeDocument/2006/relationships/notesSlide" Target="../notesSlides/notesSlide68.xml" /><Relationship Id="rId1" Type="http://schemas.openxmlformats.org/officeDocument/2006/relationships/slideLayout" Target="../slideLayouts/slideLayout6.xml" /></Relationships>
</file>

<file path=ppt/slides/_rels/slide69.xml.rels><?xml version="1.0" encoding="UTF-8" standalone="yes"?>
<Relationships xmlns="http://schemas.openxmlformats.org/package/2006/relationships"><Relationship Id="rId3" Type="http://schemas.openxmlformats.org/officeDocument/2006/relationships/image" Target="../media/image105.png" /><Relationship Id="rId2" Type="http://schemas.openxmlformats.org/officeDocument/2006/relationships/notesSlide" Target="../notesSlides/notesSlide69.xml" /><Relationship Id="rId1" Type="http://schemas.openxmlformats.org/officeDocument/2006/relationships/slideLayout" Target="../slideLayouts/slideLayout6.xml" /><Relationship Id="rId5" Type="http://schemas.openxmlformats.org/officeDocument/2006/relationships/image" Target="../media/image107.png" /><Relationship Id="rId4" Type="http://schemas.openxmlformats.org/officeDocument/2006/relationships/image" Target="../media/image106.png" /></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 /><Relationship Id="rId1" Type="http://schemas.openxmlformats.org/officeDocument/2006/relationships/slideLayout" Target="../slideLayouts/slideLayout5.xml" /></Relationships>
</file>

<file path=ppt/slides/_rels/slide71.xml.rels><?xml version="1.0" encoding="UTF-8" standalone="yes"?>
<Relationships xmlns="http://schemas.openxmlformats.org/package/2006/relationships"><Relationship Id="rId3" Type="http://schemas.openxmlformats.org/officeDocument/2006/relationships/image" Target="../media/image108.png" /><Relationship Id="rId2" Type="http://schemas.openxmlformats.org/officeDocument/2006/relationships/notesSlide" Target="../notesSlides/notesSlide71.xml" /><Relationship Id="rId1" Type="http://schemas.openxmlformats.org/officeDocument/2006/relationships/slideLayout" Target="../slideLayouts/slideLayout6.xml" /></Relationships>
</file>

<file path=ppt/slides/_rels/slide72.xml.rels><?xml version="1.0" encoding="UTF-8" standalone="yes"?>
<Relationships xmlns="http://schemas.openxmlformats.org/package/2006/relationships"><Relationship Id="rId3" Type="http://schemas.openxmlformats.org/officeDocument/2006/relationships/image" Target="../media/image109.png" /><Relationship Id="rId2" Type="http://schemas.openxmlformats.org/officeDocument/2006/relationships/notesSlide" Target="../notesSlides/notesSlide72.xml" /><Relationship Id="rId1" Type="http://schemas.openxmlformats.org/officeDocument/2006/relationships/slideLayout" Target="../slideLayouts/slideLayout6.xml" /><Relationship Id="rId5" Type="http://schemas.openxmlformats.org/officeDocument/2006/relationships/image" Target="../media/image111.png" /><Relationship Id="rId4" Type="http://schemas.openxmlformats.org/officeDocument/2006/relationships/image" Target="../media/image110.png" /></Relationships>
</file>

<file path=ppt/slides/_rels/slide73.xml.rels><?xml version="1.0" encoding="UTF-8" standalone="yes"?>
<Relationships xmlns="http://schemas.openxmlformats.org/package/2006/relationships"><Relationship Id="rId3" Type="http://schemas.openxmlformats.org/officeDocument/2006/relationships/image" Target="../media/image112.png" /><Relationship Id="rId2" Type="http://schemas.openxmlformats.org/officeDocument/2006/relationships/notesSlide" Target="../notesSlides/notesSlide73.xml" /><Relationship Id="rId1" Type="http://schemas.openxmlformats.org/officeDocument/2006/relationships/slideLayout" Target="../slideLayouts/slideLayout6.xml" /></Relationships>
</file>

<file path=ppt/slides/_rels/slide74.xml.rels><?xml version="1.0" encoding="UTF-8" standalone="yes"?>
<Relationships xmlns="http://schemas.openxmlformats.org/package/2006/relationships"><Relationship Id="rId3" Type="http://schemas.openxmlformats.org/officeDocument/2006/relationships/image" Target="../media/image113.png" /><Relationship Id="rId2" Type="http://schemas.openxmlformats.org/officeDocument/2006/relationships/notesSlide" Target="../notesSlides/notesSlide74.xml" /><Relationship Id="rId1" Type="http://schemas.openxmlformats.org/officeDocument/2006/relationships/slideLayout" Target="../slideLayouts/slideLayout6.xml" /></Relationships>
</file>

<file path=ppt/slides/_rels/slide75.xml.rels><?xml version="1.0" encoding="UTF-8" standalone="yes"?>
<Relationships xmlns="http://schemas.openxmlformats.org/package/2006/relationships"><Relationship Id="rId3" Type="http://schemas.openxmlformats.org/officeDocument/2006/relationships/image" Target="../media/image114.png" /><Relationship Id="rId2" Type="http://schemas.openxmlformats.org/officeDocument/2006/relationships/notesSlide" Target="../notesSlides/notesSlide75.xml" /><Relationship Id="rId1" Type="http://schemas.openxmlformats.org/officeDocument/2006/relationships/slideLayout" Target="../slideLayouts/slideLayout6.xml" /></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 /><Relationship Id="rId1" Type="http://schemas.openxmlformats.org/officeDocument/2006/relationships/slideLayout" Target="../slideLayouts/slideLayout5.xml" /></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 /><Relationship Id="rId1" Type="http://schemas.openxmlformats.org/officeDocument/2006/relationships/slideLayout" Target="../slideLayouts/slideLayout5.xml" /></Relationships>
</file>

<file path=ppt/slides/_rels/slide78.xml.rels><?xml version="1.0" encoding="UTF-8" standalone="yes"?>
<Relationships xmlns="http://schemas.openxmlformats.org/package/2006/relationships"><Relationship Id="rId3" Type="http://schemas.openxmlformats.org/officeDocument/2006/relationships/image" Target="../media/image115.png" /><Relationship Id="rId2" Type="http://schemas.openxmlformats.org/officeDocument/2006/relationships/notesSlide" Target="../notesSlides/notesSlide78.xml" /><Relationship Id="rId1" Type="http://schemas.openxmlformats.org/officeDocument/2006/relationships/slideLayout" Target="../slideLayouts/slideLayout5.xml" /><Relationship Id="rId4" Type="http://schemas.openxmlformats.org/officeDocument/2006/relationships/image" Target="../media/image116.png" /></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 /><Relationship Id="rId1" Type="http://schemas.openxmlformats.org/officeDocument/2006/relationships/slideLayout" Target="../slideLayouts/slideLayout5.xml" /></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 /><Relationship Id="rId1" Type="http://schemas.openxmlformats.org/officeDocument/2006/relationships/slideLayout" Target="../slideLayouts/slideLayout5.xml" /></Relationships>
</file>

<file path=ppt/slides/_rels/slide81.xml.rels><?xml version="1.0" encoding="UTF-8" standalone="yes"?>
<Relationships xmlns="http://schemas.openxmlformats.org/package/2006/relationships"><Relationship Id="rId3" Type="http://schemas.openxmlformats.org/officeDocument/2006/relationships/image" Target="../media/image117.png" /><Relationship Id="rId2" Type="http://schemas.openxmlformats.org/officeDocument/2006/relationships/notesSlide" Target="../notesSlides/notesSlide81.xml" /><Relationship Id="rId1" Type="http://schemas.openxmlformats.org/officeDocument/2006/relationships/slideLayout" Target="../slideLayouts/slideLayout5.xml" /></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 /><Relationship Id="rId1" Type="http://schemas.openxmlformats.org/officeDocument/2006/relationships/slideLayout" Target="../slideLayouts/slideLayout5.xml" /></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 /><Relationship Id="rId1" Type="http://schemas.openxmlformats.org/officeDocument/2006/relationships/slideLayout" Target="../slideLayouts/slideLayout5.xml" /></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 /><Relationship Id="rId1" Type="http://schemas.openxmlformats.org/officeDocument/2006/relationships/slideLayout" Target="../slideLayouts/slideLayout5.xml" /></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 /><Relationship Id="rId1" Type="http://schemas.openxmlformats.org/officeDocument/2006/relationships/slideLayout" Target="../slideLayouts/slideLayout4.xml" /></Relationships>
</file>

<file path=ppt/slides/_rels/slide86.xml.rels><?xml version="1.0" encoding="UTF-8" standalone="yes"?>
<Relationships xmlns="http://schemas.openxmlformats.org/package/2006/relationships"><Relationship Id="rId3" Type="http://schemas.openxmlformats.org/officeDocument/2006/relationships/image" Target="../media/image118.png" /><Relationship Id="rId2" Type="http://schemas.openxmlformats.org/officeDocument/2006/relationships/notesSlide" Target="../notesSlides/notesSlide86.xml" /><Relationship Id="rId1" Type="http://schemas.openxmlformats.org/officeDocument/2006/relationships/slideLayout" Target="../slideLayouts/slideLayout4.xml" /><Relationship Id="rId6" Type="http://schemas.openxmlformats.org/officeDocument/2006/relationships/image" Target="../media/image121.png" /><Relationship Id="rId5" Type="http://schemas.openxmlformats.org/officeDocument/2006/relationships/image" Target="../media/image120.png" /><Relationship Id="rId4" Type="http://schemas.openxmlformats.org/officeDocument/2006/relationships/image" Target="../media/image119.png" /></Relationships>
</file>

<file path=ppt/slides/_rels/slide87.xml.rels><?xml version="1.0" encoding="UTF-8" standalone="yes"?>
<Relationships xmlns="http://schemas.openxmlformats.org/package/2006/relationships"><Relationship Id="rId3" Type="http://schemas.openxmlformats.org/officeDocument/2006/relationships/image" Target="../media/image121.png" /><Relationship Id="rId2" Type="http://schemas.openxmlformats.org/officeDocument/2006/relationships/notesSlide" Target="../notesSlides/notesSlide87.xml" /><Relationship Id="rId1" Type="http://schemas.openxmlformats.org/officeDocument/2006/relationships/slideLayout" Target="../slideLayouts/slideLayout4.xml" /><Relationship Id="rId5" Type="http://schemas.openxmlformats.org/officeDocument/2006/relationships/image" Target="../media/image123.png" /><Relationship Id="rId4" Type="http://schemas.openxmlformats.org/officeDocument/2006/relationships/image" Target="../media/image122.png" /></Relationships>
</file>

<file path=ppt/slides/_rels/slide88.xml.rels><?xml version="1.0" encoding="UTF-8" standalone="yes"?>
<Relationships xmlns="http://schemas.openxmlformats.org/package/2006/relationships"><Relationship Id="rId3" Type="http://schemas.openxmlformats.org/officeDocument/2006/relationships/image" Target="../media/image121.png" /><Relationship Id="rId2" Type="http://schemas.openxmlformats.org/officeDocument/2006/relationships/notesSlide" Target="../notesSlides/notesSlide88.xml" /><Relationship Id="rId1" Type="http://schemas.openxmlformats.org/officeDocument/2006/relationships/slideLayout" Target="../slideLayouts/slideLayout4.xml" /><Relationship Id="rId5" Type="http://schemas.openxmlformats.org/officeDocument/2006/relationships/image" Target="../media/image123.png" /><Relationship Id="rId4" Type="http://schemas.openxmlformats.org/officeDocument/2006/relationships/image" Target="../media/image59.png" /></Relationships>
</file>

<file path=ppt/slides/_rels/slide89.xml.rels><?xml version="1.0" encoding="UTF-8" standalone="yes"?>
<Relationships xmlns="http://schemas.openxmlformats.org/package/2006/relationships"><Relationship Id="rId3" Type="http://schemas.openxmlformats.org/officeDocument/2006/relationships/image" Target="../media/image121.png" /><Relationship Id="rId2" Type="http://schemas.openxmlformats.org/officeDocument/2006/relationships/notesSlide" Target="../notesSlides/notesSlide89.xml" /><Relationship Id="rId1" Type="http://schemas.openxmlformats.org/officeDocument/2006/relationships/slideLayout" Target="../slideLayouts/slideLayout4.xml" /><Relationship Id="rId5" Type="http://schemas.openxmlformats.org/officeDocument/2006/relationships/image" Target="../media/image123.png" /><Relationship Id="rId4" Type="http://schemas.openxmlformats.org/officeDocument/2006/relationships/image" Target="../media/image124.png" /></Relationships>
</file>

<file path=ppt/slides/_rels/slide90.xml.rels><?xml version="1.0" encoding="UTF-8" standalone="yes"?>
<Relationships xmlns="http://schemas.openxmlformats.org/package/2006/relationships"><Relationship Id="rId3" Type="http://schemas.openxmlformats.org/officeDocument/2006/relationships/image" Target="../media/image121.png" /><Relationship Id="rId2" Type="http://schemas.openxmlformats.org/officeDocument/2006/relationships/notesSlide" Target="../notesSlides/notesSlide90.xml" /><Relationship Id="rId1" Type="http://schemas.openxmlformats.org/officeDocument/2006/relationships/slideLayout" Target="../slideLayouts/slideLayout4.xml" /><Relationship Id="rId5" Type="http://schemas.openxmlformats.org/officeDocument/2006/relationships/image" Target="../media/image123.png" /><Relationship Id="rId4" Type="http://schemas.openxmlformats.org/officeDocument/2006/relationships/image" Target="../media/image125.png" /></Relationships>
</file>

<file path=ppt/slides/_rels/slide91.xml.rels><?xml version="1.0" encoding="UTF-8" standalone="yes"?>
<Relationships xmlns="http://schemas.openxmlformats.org/package/2006/relationships"><Relationship Id="rId3" Type="http://schemas.openxmlformats.org/officeDocument/2006/relationships/image" Target="../media/image126.png" /><Relationship Id="rId7" Type="http://schemas.openxmlformats.org/officeDocument/2006/relationships/image" Target="../media/image121.png" /><Relationship Id="rId2" Type="http://schemas.openxmlformats.org/officeDocument/2006/relationships/notesSlide" Target="../notesSlides/notesSlide91.xml" /><Relationship Id="rId1" Type="http://schemas.openxmlformats.org/officeDocument/2006/relationships/slideLayout" Target="../slideLayouts/slideLayout4.xml" /><Relationship Id="rId6" Type="http://schemas.openxmlformats.org/officeDocument/2006/relationships/image" Target="../media/image120.png" /><Relationship Id="rId5" Type="http://schemas.openxmlformats.org/officeDocument/2006/relationships/image" Target="../media/image119.png" /><Relationship Id="rId4" Type="http://schemas.openxmlformats.org/officeDocument/2006/relationships/image" Target="../media/image118.png" /></Relationships>
</file>

<file path=ppt/slides/_rels/slide92.xml.rels><?xml version="1.0" encoding="UTF-8" standalone="yes"?>
<Relationships xmlns="http://schemas.openxmlformats.org/package/2006/relationships"><Relationship Id="rId8" Type="http://schemas.openxmlformats.org/officeDocument/2006/relationships/image" Target="../media/image127.png" /><Relationship Id="rId3" Type="http://schemas.openxmlformats.org/officeDocument/2006/relationships/image" Target="../media/image99.png" /><Relationship Id="rId7" Type="http://schemas.openxmlformats.org/officeDocument/2006/relationships/image" Target="../media/image95.png" /><Relationship Id="rId2" Type="http://schemas.openxmlformats.org/officeDocument/2006/relationships/notesSlide" Target="../notesSlides/notesSlide92.xml" /><Relationship Id="rId1" Type="http://schemas.openxmlformats.org/officeDocument/2006/relationships/slideLayout" Target="../slideLayouts/slideLayout4.xml" /><Relationship Id="rId6" Type="http://schemas.openxmlformats.org/officeDocument/2006/relationships/image" Target="../media/image102.png" /><Relationship Id="rId5" Type="http://schemas.openxmlformats.org/officeDocument/2006/relationships/image" Target="../media/image101.png" /><Relationship Id="rId4" Type="http://schemas.openxmlformats.org/officeDocument/2006/relationships/image" Target="../media/image100.png" /></Relationships>
</file>

<file path=ppt/slides/_rels/slide93.xml.rels><?xml version="1.0" encoding="UTF-8" standalone="yes"?>
<Relationships xmlns="http://schemas.openxmlformats.org/package/2006/relationships"><Relationship Id="rId3" Type="http://schemas.openxmlformats.org/officeDocument/2006/relationships/image" Target="../media/image128.png" /><Relationship Id="rId7" Type="http://schemas.openxmlformats.org/officeDocument/2006/relationships/image" Target="../media/image132.png" /><Relationship Id="rId2" Type="http://schemas.openxmlformats.org/officeDocument/2006/relationships/notesSlide" Target="../notesSlides/notesSlide93.xml" /><Relationship Id="rId1" Type="http://schemas.openxmlformats.org/officeDocument/2006/relationships/slideLayout" Target="../slideLayouts/slideLayout4.xml" /><Relationship Id="rId6" Type="http://schemas.openxmlformats.org/officeDocument/2006/relationships/image" Target="../media/image131.png" /><Relationship Id="rId5" Type="http://schemas.openxmlformats.org/officeDocument/2006/relationships/image" Target="../media/image130.png" /><Relationship Id="rId4" Type="http://schemas.openxmlformats.org/officeDocument/2006/relationships/image" Target="../media/image129.png" /></Relationships>
</file>

<file path=ppt/slides/_rels/slide94.xml.rels><?xml version="1.0" encoding="UTF-8" standalone="yes"?>
<Relationships xmlns="http://schemas.openxmlformats.org/package/2006/relationships"><Relationship Id="rId3" Type="http://schemas.openxmlformats.org/officeDocument/2006/relationships/image" Target="../media/image133.png" /><Relationship Id="rId7" Type="http://schemas.openxmlformats.org/officeDocument/2006/relationships/image" Target="../media/image137.png" /><Relationship Id="rId2" Type="http://schemas.openxmlformats.org/officeDocument/2006/relationships/notesSlide" Target="../notesSlides/notesSlide94.xml" /><Relationship Id="rId1" Type="http://schemas.openxmlformats.org/officeDocument/2006/relationships/slideLayout" Target="../slideLayouts/slideLayout4.xml" /><Relationship Id="rId6" Type="http://schemas.openxmlformats.org/officeDocument/2006/relationships/image" Target="../media/image136.png" /><Relationship Id="rId5" Type="http://schemas.openxmlformats.org/officeDocument/2006/relationships/image" Target="../media/image135.png" /><Relationship Id="rId4" Type="http://schemas.openxmlformats.org/officeDocument/2006/relationships/image" Target="../media/image134.png" /></Relationships>
</file>

<file path=ppt/slides/_rels/slide95.xml.rels><?xml version="1.0" encoding="UTF-8" standalone="yes"?>
<Relationships xmlns="http://schemas.openxmlformats.org/package/2006/relationships"><Relationship Id="rId3" Type="http://schemas.openxmlformats.org/officeDocument/2006/relationships/image" Target="../media/image138.png" /><Relationship Id="rId7" Type="http://schemas.openxmlformats.org/officeDocument/2006/relationships/image" Target="../media/image142.png" /><Relationship Id="rId2" Type="http://schemas.openxmlformats.org/officeDocument/2006/relationships/notesSlide" Target="../notesSlides/notesSlide95.xml" /><Relationship Id="rId1" Type="http://schemas.openxmlformats.org/officeDocument/2006/relationships/slideLayout" Target="../slideLayouts/slideLayout4.xml" /><Relationship Id="rId6" Type="http://schemas.openxmlformats.org/officeDocument/2006/relationships/image" Target="../media/image141.png" /><Relationship Id="rId5" Type="http://schemas.openxmlformats.org/officeDocument/2006/relationships/image" Target="../media/image140.png" /><Relationship Id="rId4" Type="http://schemas.openxmlformats.org/officeDocument/2006/relationships/image" Target="../media/image139.png" /></Relationships>
</file>

<file path=ppt/slides/_rels/slide96.xml.rels><?xml version="1.0" encoding="UTF-8" standalone="yes"?>
<Relationships xmlns="http://schemas.openxmlformats.org/package/2006/relationships"><Relationship Id="rId3" Type="http://schemas.openxmlformats.org/officeDocument/2006/relationships/image" Target="../media/image143.png" /><Relationship Id="rId7" Type="http://schemas.openxmlformats.org/officeDocument/2006/relationships/image" Target="../media/image147.png" /><Relationship Id="rId2" Type="http://schemas.openxmlformats.org/officeDocument/2006/relationships/notesSlide" Target="../notesSlides/notesSlide96.xml" /><Relationship Id="rId1" Type="http://schemas.openxmlformats.org/officeDocument/2006/relationships/slideLayout" Target="../slideLayouts/slideLayout4.xml" /><Relationship Id="rId6" Type="http://schemas.openxmlformats.org/officeDocument/2006/relationships/image" Target="../media/image146.png" /><Relationship Id="rId5" Type="http://schemas.openxmlformats.org/officeDocument/2006/relationships/image" Target="../media/image145.png" /><Relationship Id="rId4" Type="http://schemas.openxmlformats.org/officeDocument/2006/relationships/image" Target="../media/image144.png" /></Relationships>
</file>

<file path=ppt/slides/_rels/slide97.xml.rels><?xml version="1.0" encoding="UTF-8" standalone="yes"?>
<Relationships xmlns="http://schemas.openxmlformats.org/package/2006/relationships"><Relationship Id="rId8" Type="http://schemas.openxmlformats.org/officeDocument/2006/relationships/image" Target="../media/image153.png" /><Relationship Id="rId3" Type="http://schemas.openxmlformats.org/officeDocument/2006/relationships/image" Target="../media/image148.png" /><Relationship Id="rId7" Type="http://schemas.openxmlformats.org/officeDocument/2006/relationships/image" Target="../media/image152.png" /><Relationship Id="rId2" Type="http://schemas.openxmlformats.org/officeDocument/2006/relationships/notesSlide" Target="../notesSlides/notesSlide97.xml" /><Relationship Id="rId1" Type="http://schemas.openxmlformats.org/officeDocument/2006/relationships/slideLayout" Target="../slideLayouts/slideLayout4.xml" /><Relationship Id="rId6" Type="http://schemas.openxmlformats.org/officeDocument/2006/relationships/image" Target="../media/image151.png" /><Relationship Id="rId5" Type="http://schemas.openxmlformats.org/officeDocument/2006/relationships/image" Target="../media/image150.png" /><Relationship Id="rId4" Type="http://schemas.openxmlformats.org/officeDocument/2006/relationships/image" Target="../media/image149.png" /></Relationships>
</file>

<file path=ppt/slides/_rels/slide98.xml.rels><?xml version="1.0" encoding="UTF-8" standalone="yes"?>
<Relationships xmlns="http://schemas.openxmlformats.org/package/2006/relationships"><Relationship Id="rId3" Type="http://schemas.openxmlformats.org/officeDocument/2006/relationships/image" Target="../media/image154.png" /><Relationship Id="rId7" Type="http://schemas.openxmlformats.org/officeDocument/2006/relationships/image" Target="../media/image158.png" /><Relationship Id="rId2" Type="http://schemas.openxmlformats.org/officeDocument/2006/relationships/notesSlide" Target="../notesSlides/notesSlide98.xml" /><Relationship Id="rId1" Type="http://schemas.openxmlformats.org/officeDocument/2006/relationships/slideLayout" Target="../slideLayouts/slideLayout4.xml" /><Relationship Id="rId6" Type="http://schemas.openxmlformats.org/officeDocument/2006/relationships/image" Target="../media/image157.png" /><Relationship Id="rId5" Type="http://schemas.openxmlformats.org/officeDocument/2006/relationships/image" Target="../media/image156.png" /><Relationship Id="rId4" Type="http://schemas.openxmlformats.org/officeDocument/2006/relationships/image" Target="../media/image155.png" /></Relationships>
</file>

<file path=ppt/slides/_rels/slide99.xml.rels><?xml version="1.0" encoding="UTF-8" standalone="yes"?>
<Relationships xmlns="http://schemas.openxmlformats.org/package/2006/relationships"><Relationship Id="rId3" Type="http://schemas.openxmlformats.org/officeDocument/2006/relationships/image" Target="../media/image159.png" /><Relationship Id="rId2" Type="http://schemas.openxmlformats.org/officeDocument/2006/relationships/notesSlide" Target="../notesSlides/notesSlide99.xml" /><Relationship Id="rId1" Type="http://schemas.openxmlformats.org/officeDocument/2006/relationships/slideLayout" Target="../slideLayouts/slideLayout4.xml" /><Relationship Id="rId4" Type="http://schemas.openxmlformats.org/officeDocument/2006/relationships/image" Target="../media/image160.png" /></Relationships>
</file>

<file path=ppt/slides/_rels/slide100.xml.rels><?xml version="1.0" encoding="UTF-8" standalone="yes"?>
<Relationships xmlns="http://schemas.openxmlformats.org/package/2006/relationships"><Relationship Id="rId3" Type="http://schemas.openxmlformats.org/officeDocument/2006/relationships/image" Target="../media/image161.png" /><Relationship Id="rId2" Type="http://schemas.openxmlformats.org/officeDocument/2006/relationships/notesSlide" Target="../notesSlides/notesSlide100.xml" /><Relationship Id="rId1" Type="http://schemas.openxmlformats.org/officeDocument/2006/relationships/slideLayout" Target="../slideLayouts/slideLayout4.xml" /><Relationship Id="rId6" Type="http://schemas.openxmlformats.org/officeDocument/2006/relationships/image" Target="../media/image164.png" /><Relationship Id="rId5" Type="http://schemas.openxmlformats.org/officeDocument/2006/relationships/image" Target="../media/image163.png" /><Relationship Id="rId4" Type="http://schemas.openxmlformats.org/officeDocument/2006/relationships/image" Target="../media/image162.png" /></Relationships>
</file>

<file path=ppt/slides/_rels/slide101.xml.rels><?xml version="1.0" encoding="UTF-8" standalone="yes"?>
<Relationships xmlns="http://schemas.openxmlformats.org/package/2006/relationships"><Relationship Id="rId3" Type="http://schemas.openxmlformats.org/officeDocument/2006/relationships/image" Target="../media/image165.png" /><Relationship Id="rId2" Type="http://schemas.openxmlformats.org/officeDocument/2006/relationships/notesSlide" Target="../notesSlides/notesSlide101.xml" /><Relationship Id="rId1" Type="http://schemas.openxmlformats.org/officeDocument/2006/relationships/slideLayout" Target="../slideLayouts/slideLayout4.xml" /><Relationship Id="rId6" Type="http://schemas.openxmlformats.org/officeDocument/2006/relationships/image" Target="../media/image168.png" /><Relationship Id="rId5" Type="http://schemas.openxmlformats.org/officeDocument/2006/relationships/image" Target="../media/image167.png" /><Relationship Id="rId4" Type="http://schemas.openxmlformats.org/officeDocument/2006/relationships/image" Target="../media/image166.png" /></Relationships>
</file>

<file path=ppt/slides/_rels/slide102.xml.rels><?xml version="1.0" encoding="UTF-8" standalone="yes"?>
<Relationships xmlns="http://schemas.openxmlformats.org/package/2006/relationships"><Relationship Id="rId3" Type="http://schemas.openxmlformats.org/officeDocument/2006/relationships/image" Target="../media/image169.png" /><Relationship Id="rId7" Type="http://schemas.openxmlformats.org/officeDocument/2006/relationships/image" Target="../media/image173.png" /><Relationship Id="rId2" Type="http://schemas.openxmlformats.org/officeDocument/2006/relationships/notesSlide" Target="../notesSlides/notesSlide102.xml" /><Relationship Id="rId1" Type="http://schemas.openxmlformats.org/officeDocument/2006/relationships/slideLayout" Target="../slideLayouts/slideLayout4.xml" /><Relationship Id="rId6" Type="http://schemas.openxmlformats.org/officeDocument/2006/relationships/image" Target="../media/image172.png" /><Relationship Id="rId5" Type="http://schemas.openxmlformats.org/officeDocument/2006/relationships/image" Target="../media/image171.png" /><Relationship Id="rId4" Type="http://schemas.openxmlformats.org/officeDocument/2006/relationships/image" Target="../media/image170.png" /></Relationships>
</file>

<file path=ppt/slides/_rels/slide103.xml.rels><?xml version="1.0" encoding="UTF-8" standalone="yes"?>
<Relationships xmlns="http://schemas.openxmlformats.org/package/2006/relationships"><Relationship Id="rId3" Type="http://schemas.openxmlformats.org/officeDocument/2006/relationships/image" Target="../media/image174.png" /><Relationship Id="rId2" Type="http://schemas.openxmlformats.org/officeDocument/2006/relationships/notesSlide" Target="../notesSlides/notesSlide103.xml" /><Relationship Id="rId1" Type="http://schemas.openxmlformats.org/officeDocument/2006/relationships/slideLayout" Target="../slideLayouts/slideLayout4.xml" /></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 /><Relationship Id="rId1" Type="http://schemas.openxmlformats.org/officeDocument/2006/relationships/slideLayout" Target="../slideLayouts/slideLayout1.xml" /></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 /><Relationship Id="rId1" Type="http://schemas.openxmlformats.org/officeDocument/2006/relationships/slideLayout" Target="../slideLayouts/slideLayout1.xml" /></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 /><Relationship Id="rId1" Type="http://schemas.openxmlformats.org/officeDocument/2006/relationships/slideLayout" Target="../slideLayouts/slideLayout1.xml" /></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 /><Relationship Id="rId1" Type="http://schemas.openxmlformats.org/officeDocument/2006/relationships/slideLayout" Target="../slideLayouts/slideLayout1.xml" /></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 /><Relationship Id="rId1" Type="http://schemas.openxmlformats.org/officeDocument/2006/relationships/slideLayout" Target="../slideLayouts/slideLayout1.xml" /></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 /><Relationship Id="rId1" Type="http://schemas.openxmlformats.org/officeDocument/2006/relationships/slideLayout" Target="../slideLayouts/slideLayout1.xml" /></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 /><Relationship Id="rId1" Type="http://schemas.openxmlformats.org/officeDocument/2006/relationships/slideLayout" Target="../slideLayouts/slideLayout1.xml" /></Relationships>
</file>

<file path=ppt/slides/_rels/slide111.xml.rels><?xml version="1.0" encoding="UTF-8" standalone="yes"?>
<Relationships xmlns="http://schemas.openxmlformats.org/package/2006/relationships"><Relationship Id="rId8" Type="http://schemas.openxmlformats.org/officeDocument/2006/relationships/image" Target="../media/image13.jpg" /><Relationship Id="rId13" Type="http://schemas.openxmlformats.org/officeDocument/2006/relationships/image" Target="../media/image18.png" /><Relationship Id="rId18" Type="http://schemas.openxmlformats.org/officeDocument/2006/relationships/image" Target="../media/image23.jpg" /><Relationship Id="rId3" Type="http://schemas.openxmlformats.org/officeDocument/2006/relationships/image" Target="../media/image8.jpg" /><Relationship Id="rId7" Type="http://schemas.openxmlformats.org/officeDocument/2006/relationships/image" Target="../media/image12.png" /><Relationship Id="rId12" Type="http://schemas.openxmlformats.org/officeDocument/2006/relationships/image" Target="../media/image17.png" /><Relationship Id="rId17" Type="http://schemas.openxmlformats.org/officeDocument/2006/relationships/image" Target="../media/image22.png" /><Relationship Id="rId2" Type="http://schemas.openxmlformats.org/officeDocument/2006/relationships/notesSlide" Target="../notesSlides/notesSlide111.xml" /><Relationship Id="rId16" Type="http://schemas.openxmlformats.org/officeDocument/2006/relationships/image" Target="../media/image21.png" /><Relationship Id="rId1" Type="http://schemas.openxmlformats.org/officeDocument/2006/relationships/slideLayout" Target="../slideLayouts/slideLayout1.xml" /><Relationship Id="rId6" Type="http://schemas.openxmlformats.org/officeDocument/2006/relationships/image" Target="../media/image11.jpg" /><Relationship Id="rId11" Type="http://schemas.openxmlformats.org/officeDocument/2006/relationships/image" Target="../media/image16.png" /><Relationship Id="rId5" Type="http://schemas.openxmlformats.org/officeDocument/2006/relationships/image" Target="../media/image10.jpg" /><Relationship Id="rId15" Type="http://schemas.openxmlformats.org/officeDocument/2006/relationships/image" Target="../media/image20.png" /><Relationship Id="rId10" Type="http://schemas.openxmlformats.org/officeDocument/2006/relationships/image" Target="../media/image15.png" /><Relationship Id="rId4" Type="http://schemas.openxmlformats.org/officeDocument/2006/relationships/image" Target="../media/image9.jpg" /><Relationship Id="rId9" Type="http://schemas.openxmlformats.org/officeDocument/2006/relationships/image" Target="../media/image14.jpg" /><Relationship Id="rId14" Type="http://schemas.openxmlformats.org/officeDocument/2006/relationships/image" Target="../media/image19.png" /></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 /><Relationship Id="rId1" Type="http://schemas.openxmlformats.org/officeDocument/2006/relationships/slideLayout" Target="../slideLayouts/slideLayout1.xml" /></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 /><Relationship Id="rId1" Type="http://schemas.openxmlformats.org/officeDocument/2006/relationships/slideLayout" Target="../slideLayouts/slideLayout1.xml" /></Relationships>
</file>

<file path=ppt/slides/_rels/slide114.xml.rels><?xml version="1.0" encoding="UTF-8" standalone="yes"?>
<Relationships xmlns="http://schemas.openxmlformats.org/package/2006/relationships"><Relationship Id="rId3" Type="http://schemas.openxmlformats.org/officeDocument/2006/relationships/hyperlink" Target="https://diabetologia-journal.org/wpcontent/uploads/2022/09/ADAEASDConsensusReport.pdf" TargetMode="External" /><Relationship Id="rId2" Type="http://schemas.openxmlformats.org/officeDocument/2006/relationships/notesSlide" Target="../notesSlides/notesSlide114.xml" /><Relationship Id="rId1" Type="http://schemas.openxmlformats.org/officeDocument/2006/relationships/slideLayout" Target="../slideLayouts/slideLayout1.xml" /><Relationship Id="rId4" Type="http://schemas.openxmlformats.org/officeDocument/2006/relationships/hyperlink" Target="https://doi.org/10.1007/s00125-022-05787-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9522"/>
        <p:cNvGrpSpPr/>
        <p:nvPr/>
      </p:nvGrpSpPr>
      <p:grpSpPr>
        <a:xfrm>
          <a:off x="0" y="0"/>
          <a:ext cx="0" cy="0"/>
          <a:chOff x="0" y="0"/>
          <a:chExt cx="0" cy="0"/>
        </a:xfrm>
      </p:grpSpPr>
      <p:sp>
        <p:nvSpPr>
          <p:cNvPr id="269523" name="Google Shape;269523;p16"/>
          <p:cNvSpPr txBox="1">
            <a:spLocks noGrp="1"/>
          </p:cNvSpPr>
          <p:nvPr>
            <p:ph type="title"/>
          </p:nvPr>
        </p:nvSpPr>
        <p:spPr>
          <a:xfrm>
            <a:off x="502832" y="826131"/>
            <a:ext cx="11763900" cy="1475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4000"/>
              <a:buFont typeface="Calibri"/>
              <a:buNone/>
            </a:pPr>
            <a:r>
              <a:rPr lang="en-US" sz="4000"/>
              <a:t>Joint ADA/EASD—Management of Hyperglycaemia in Type 2 Diabetes</a:t>
            </a:r>
            <a:br>
              <a:rPr lang="en-US" sz="3200"/>
            </a:br>
            <a:endParaRPr sz="3200"/>
          </a:p>
        </p:txBody>
      </p:sp>
      <p:sp>
        <p:nvSpPr>
          <p:cNvPr id="269524" name="Google Shape;269524;p16"/>
          <p:cNvSpPr txBox="1">
            <a:spLocks noGrp="1"/>
          </p:cNvSpPr>
          <p:nvPr>
            <p:ph type="body" idx="1"/>
          </p:nvPr>
        </p:nvSpPr>
        <p:spPr>
          <a:xfrm>
            <a:off x="509673" y="2763748"/>
            <a:ext cx="11072700" cy="3134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2800" b="1"/>
              <a:t>Friday, September 23, 2022</a:t>
            </a:r>
            <a:endParaRPr sz="2800"/>
          </a:p>
          <a:p>
            <a:pPr marL="0" lvl="0" indent="0" algn="l" rtl="0">
              <a:lnSpc>
                <a:spcPct val="90000"/>
              </a:lnSpc>
              <a:spcBef>
                <a:spcPts val="1000"/>
              </a:spcBef>
              <a:spcAft>
                <a:spcPts val="0"/>
              </a:spcAft>
              <a:buClr>
                <a:schemeClr val="dk1"/>
              </a:buClr>
              <a:buSzPts val="2800"/>
              <a:buNone/>
            </a:pPr>
            <a:r>
              <a:rPr lang="en-US" sz="2800" b="1"/>
              <a:t>12:15 – 13:45 CEST</a:t>
            </a:r>
            <a:endParaRPr sz="2800"/>
          </a:p>
          <a:p>
            <a:pPr marL="228600" lvl="0" indent="-50800" algn="l" rtl="0">
              <a:lnSpc>
                <a:spcPct val="90000"/>
              </a:lnSpc>
              <a:spcBef>
                <a:spcPts val="1000"/>
              </a:spcBef>
              <a:spcAft>
                <a:spcPts val="0"/>
              </a:spcAft>
              <a:buClr>
                <a:schemeClr val="dk1"/>
              </a:buClr>
              <a:buSzPts val="2800"/>
              <a:buNone/>
            </a:pPr>
            <a:endParaRPr sz="2800" b="1"/>
          </a:p>
          <a:p>
            <a:pPr marL="0" lvl="0" indent="0" algn="l" rtl="0">
              <a:lnSpc>
                <a:spcPct val="90000"/>
              </a:lnSpc>
              <a:spcBef>
                <a:spcPts val="1000"/>
              </a:spcBef>
              <a:spcAft>
                <a:spcPts val="0"/>
              </a:spcAft>
              <a:buClr>
                <a:schemeClr val="dk1"/>
              </a:buClr>
              <a:buSzPts val="2800"/>
              <a:buNone/>
            </a:pPr>
            <a:r>
              <a:rPr lang="en-US" sz="2800" b="1"/>
              <a:t>Co-Chair: John B. Buse, MD, PhD </a:t>
            </a:r>
            <a:endParaRPr sz="2800"/>
          </a:p>
          <a:p>
            <a:pPr marL="0" lvl="0" indent="0" algn="l" rtl="0">
              <a:lnSpc>
                <a:spcPct val="90000"/>
              </a:lnSpc>
              <a:spcBef>
                <a:spcPts val="1000"/>
              </a:spcBef>
              <a:spcAft>
                <a:spcPts val="0"/>
              </a:spcAft>
              <a:buClr>
                <a:schemeClr val="dk1"/>
              </a:buClr>
              <a:buSzPts val="2800"/>
              <a:buNone/>
            </a:pPr>
            <a:r>
              <a:rPr lang="en-US" sz="2800" b="1"/>
              <a:t>Co-Chair: Melanie J. Davies, MB ChB, MD</a:t>
            </a:r>
            <a:endParaRPr sz="2800"/>
          </a:p>
        </p:txBody>
      </p:sp>
      <p:sp>
        <p:nvSpPr>
          <p:cNvPr id="269525" name="Google Shape;269525;p16"/>
          <p:cNvSpPr txBox="1"/>
          <p:nvPr/>
        </p:nvSpPr>
        <p:spPr>
          <a:xfrm>
            <a:off x="85958" y="5447094"/>
            <a:ext cx="12020100" cy="584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1600" b="0" i="0" u="none" strike="noStrike" cap="none">
                <a:solidFill>
                  <a:schemeClr val="dk1"/>
                </a:solidFill>
                <a:latin typeface="Calibri"/>
                <a:ea typeface="Calibri"/>
                <a:cs typeface="Calibri"/>
                <a:sym typeface="Calibri"/>
              </a:rPr>
            </a:br>
            <a:r>
              <a:rPr lang="en-US" sz="1600" b="0" i="1" u="none" strike="noStrike" cap="none">
                <a:solidFill>
                  <a:schemeClr val="dk1"/>
                </a:solidFill>
                <a:latin typeface="Calibri"/>
                <a:ea typeface="Calibri"/>
                <a:cs typeface="Calibri"/>
                <a:sym typeface="Calibri"/>
              </a:rPr>
              <a:t>Diabetes Care </a:t>
            </a:r>
            <a:r>
              <a:rPr lang="en-US" sz="1600" b="0" i="0" u="none" strike="noStrike" cap="none">
                <a:solidFill>
                  <a:schemeClr val="dk1"/>
                </a:solidFill>
                <a:latin typeface="Calibri"/>
                <a:ea typeface="Calibri"/>
                <a:cs typeface="Calibri"/>
                <a:sym typeface="Calibri"/>
              </a:rPr>
              <a:t>2022; https://doi.org/10.2337/dci22-0034. </a:t>
            </a:r>
            <a:r>
              <a:rPr lang="en-US" sz="1600" b="0" i="1" u="none" strike="noStrike" cap="none">
                <a:solidFill>
                  <a:schemeClr val="dk1"/>
                </a:solidFill>
                <a:latin typeface="Calibri"/>
                <a:ea typeface="Calibri"/>
                <a:cs typeface="Calibri"/>
                <a:sym typeface="Calibri"/>
              </a:rPr>
              <a:t>Diabetologia </a:t>
            </a:r>
            <a:r>
              <a:rPr lang="en-US" sz="1600" b="0" i="0" u="none" strike="noStrike" cap="none">
                <a:solidFill>
                  <a:schemeClr val="dk1"/>
                </a:solidFill>
                <a:latin typeface="Calibri"/>
                <a:ea typeface="Calibri"/>
                <a:cs typeface="Calibri"/>
                <a:sym typeface="Calibri"/>
              </a:rPr>
              <a:t>2022; https://doi.org/10.1007/s00125-022-05787-2.</a:t>
            </a:r>
            <a:endParaRPr sz="16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9529"/>
        <p:cNvGrpSpPr/>
        <p:nvPr/>
      </p:nvGrpSpPr>
      <p:grpSpPr>
        <a:xfrm>
          <a:off x="0" y="0"/>
          <a:ext cx="0" cy="0"/>
          <a:chOff x="0" y="0"/>
          <a:chExt cx="0" cy="0"/>
        </a:xfrm>
      </p:grpSpPr>
      <p:sp>
        <p:nvSpPr>
          <p:cNvPr id="269530" name="Google Shape;269530;p17"/>
          <p:cNvSpPr txBox="1">
            <a:spLocks noGrp="1"/>
          </p:cNvSpPr>
          <p:nvPr>
            <p:ph type="title"/>
          </p:nvPr>
        </p:nvSpPr>
        <p:spPr>
          <a:xfrm>
            <a:off x="503767" y="469350"/>
            <a:ext cx="11078700" cy="1143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4000"/>
              <a:buFont typeface="Calibri"/>
              <a:buNone/>
            </a:pPr>
            <a:r>
              <a:rPr lang="en-US" sz="4000"/>
              <a:t>Introduction</a:t>
            </a:r>
            <a:br>
              <a:rPr lang="en-US"/>
            </a:br>
            <a:endParaRPr/>
          </a:p>
        </p:txBody>
      </p:sp>
      <p:sp>
        <p:nvSpPr>
          <p:cNvPr id="269531" name="Google Shape;269531;p17"/>
          <p:cNvSpPr txBox="1">
            <a:spLocks noGrp="1"/>
          </p:cNvSpPr>
          <p:nvPr>
            <p:ph type="body" idx="1"/>
          </p:nvPr>
        </p:nvSpPr>
        <p:spPr>
          <a:xfrm>
            <a:off x="509673" y="2024258"/>
            <a:ext cx="11072700" cy="38742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800"/>
              <a:buNone/>
            </a:pPr>
            <a:r>
              <a:rPr lang="en-US" sz="2800" b="1"/>
              <a:t>Melanie J. Davies, MB ChB, MD</a:t>
            </a:r>
            <a:endParaRPr/>
          </a:p>
          <a:p>
            <a:pPr marL="0" lvl="0" indent="0" algn="ctr" rtl="0">
              <a:lnSpc>
                <a:spcPct val="90000"/>
              </a:lnSpc>
              <a:spcBef>
                <a:spcPts val="1000"/>
              </a:spcBef>
              <a:spcAft>
                <a:spcPts val="0"/>
              </a:spcAft>
              <a:buClr>
                <a:schemeClr val="dk1"/>
              </a:buClr>
              <a:buSzPts val="2800"/>
              <a:buNone/>
            </a:pPr>
            <a:r>
              <a:rPr lang="en-US" sz="2800" b="1"/>
              <a:t>Professor of Diabetes Medicine </a:t>
            </a:r>
            <a:endParaRPr/>
          </a:p>
          <a:p>
            <a:pPr marL="0" lvl="0" indent="0" algn="ctr" rtl="0">
              <a:lnSpc>
                <a:spcPct val="90000"/>
              </a:lnSpc>
              <a:spcBef>
                <a:spcPts val="1000"/>
              </a:spcBef>
              <a:spcAft>
                <a:spcPts val="0"/>
              </a:spcAft>
              <a:buClr>
                <a:schemeClr val="dk1"/>
              </a:buClr>
              <a:buSzPts val="2800"/>
              <a:buNone/>
            </a:pPr>
            <a:r>
              <a:rPr lang="en-US" sz="2800" b="1"/>
              <a:t>University of Leicester UK </a:t>
            </a:r>
            <a:endParaRPr/>
          </a:p>
          <a:p>
            <a:pPr marL="0" lvl="0" indent="0" algn="ctr" rtl="0">
              <a:lnSpc>
                <a:spcPct val="90000"/>
              </a:lnSpc>
              <a:spcBef>
                <a:spcPts val="1000"/>
              </a:spcBef>
              <a:spcAft>
                <a:spcPts val="0"/>
              </a:spcAft>
              <a:buClr>
                <a:schemeClr val="dk1"/>
              </a:buClr>
              <a:buSzPts val="2800"/>
              <a:buNone/>
            </a:pPr>
            <a:r>
              <a:rPr lang="en-US" sz="2800" b="1"/>
              <a:t>and </a:t>
            </a:r>
            <a:endParaRPr/>
          </a:p>
          <a:p>
            <a:pPr marL="0" lvl="0" indent="0" algn="ctr" rtl="0">
              <a:lnSpc>
                <a:spcPct val="90000"/>
              </a:lnSpc>
              <a:spcBef>
                <a:spcPts val="1000"/>
              </a:spcBef>
              <a:spcAft>
                <a:spcPts val="0"/>
              </a:spcAft>
              <a:buClr>
                <a:schemeClr val="dk1"/>
              </a:buClr>
              <a:buSzPts val="2800"/>
              <a:buNone/>
            </a:pPr>
            <a:r>
              <a:rPr lang="en-US" sz="2800" b="1"/>
              <a:t>Honorary Consultant Diabetologist </a:t>
            </a:r>
            <a:endParaRPr/>
          </a:p>
          <a:p>
            <a:pPr marL="0" lvl="0" indent="0" algn="ctr" rtl="0">
              <a:lnSpc>
                <a:spcPct val="90000"/>
              </a:lnSpc>
              <a:spcBef>
                <a:spcPts val="1000"/>
              </a:spcBef>
              <a:spcAft>
                <a:spcPts val="0"/>
              </a:spcAft>
              <a:buClr>
                <a:schemeClr val="dk1"/>
              </a:buClr>
              <a:buSzPts val="2800"/>
              <a:buNone/>
            </a:pPr>
            <a:r>
              <a:rPr lang="en-US" sz="2800" b="1"/>
              <a:t>University Hospitals of Leicester NHS Trust  </a:t>
            </a:r>
            <a:endParaRPr sz="2800"/>
          </a:p>
          <a:p>
            <a:pPr marL="228600" lvl="0" indent="-50800" algn="l" rtl="0">
              <a:lnSpc>
                <a:spcPct val="90000"/>
              </a:lnSpc>
              <a:spcBef>
                <a:spcPts val="1000"/>
              </a:spcBef>
              <a:spcAft>
                <a:spcPts val="0"/>
              </a:spcAft>
              <a:buClr>
                <a:schemeClr val="dk1"/>
              </a:buClr>
              <a:buSzPts val="2800"/>
              <a:buNone/>
            </a:pPr>
            <a:endParaRPr sz="2800"/>
          </a:p>
        </p:txBody>
      </p:sp>
      <p:sp>
        <p:nvSpPr>
          <p:cNvPr id="269532" name="Google Shape;269532;p17"/>
          <p:cNvSpPr txBox="1"/>
          <p:nvPr/>
        </p:nvSpPr>
        <p:spPr>
          <a:xfrm>
            <a:off x="5989240" y="6280972"/>
            <a:ext cx="213600" cy="230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a:t>
            </a:r>
            <a:endParaRPr sz="9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9536"/>
        <p:cNvGrpSpPr/>
        <p:nvPr/>
      </p:nvGrpSpPr>
      <p:grpSpPr>
        <a:xfrm>
          <a:off x="0" y="0"/>
          <a:ext cx="0" cy="0"/>
          <a:chOff x="0" y="0"/>
          <a:chExt cx="0" cy="0"/>
        </a:xfrm>
      </p:grpSpPr>
      <p:sp>
        <p:nvSpPr>
          <p:cNvPr id="269537" name="Google Shape;269537;p18"/>
          <p:cNvSpPr txBox="1">
            <a:spLocks noGrp="1"/>
          </p:cNvSpPr>
          <p:nvPr>
            <p:ph type="title"/>
          </p:nvPr>
        </p:nvSpPr>
        <p:spPr>
          <a:xfrm>
            <a:off x="503767" y="766233"/>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Disclosures of Interest</a:t>
            </a:r>
            <a:endParaRPr/>
          </a:p>
        </p:txBody>
      </p:sp>
      <p:sp>
        <p:nvSpPr>
          <p:cNvPr id="269538" name="Google Shape;269538;p18"/>
          <p:cNvSpPr txBox="1">
            <a:spLocks noGrp="1"/>
          </p:cNvSpPr>
          <p:nvPr>
            <p:ph type="body" idx="1"/>
          </p:nvPr>
        </p:nvSpPr>
        <p:spPr>
          <a:xfrm>
            <a:off x="509673" y="1943574"/>
            <a:ext cx="11072700" cy="3874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000"/>
              <a:buNone/>
            </a:pPr>
            <a:r>
              <a:rPr lang="en-US" sz="2000" b="1"/>
              <a:t>Advisory Panel</a:t>
            </a:r>
            <a:r>
              <a:rPr lang="en-US" sz="2000"/>
              <a:t>: Boehringer Ingelheim, Lilly, Novo Nordisk, Sanofi, Janssen, Lexicon, Pfizer &amp; ShouTi Pharma Inc</a:t>
            </a:r>
            <a:endParaRPr/>
          </a:p>
          <a:p>
            <a:pPr marL="228600" lvl="0" indent="-101600" algn="l" rtl="0">
              <a:lnSpc>
                <a:spcPct val="90000"/>
              </a:lnSpc>
              <a:spcBef>
                <a:spcPts val="0"/>
              </a:spcBef>
              <a:spcAft>
                <a:spcPts val="0"/>
              </a:spcAft>
              <a:buClr>
                <a:schemeClr val="dk1"/>
              </a:buClr>
              <a:buSzPts val="2000"/>
              <a:buNone/>
            </a:pPr>
            <a:endParaRPr sz="2000"/>
          </a:p>
          <a:p>
            <a:pPr marL="0" lvl="0" indent="0" algn="l" rtl="0">
              <a:lnSpc>
                <a:spcPct val="90000"/>
              </a:lnSpc>
              <a:spcBef>
                <a:spcPts val="0"/>
              </a:spcBef>
              <a:spcAft>
                <a:spcPts val="0"/>
              </a:spcAft>
              <a:buClr>
                <a:schemeClr val="dk1"/>
              </a:buClr>
              <a:buSzPts val="2000"/>
              <a:buNone/>
            </a:pPr>
            <a:r>
              <a:rPr lang="en-US" sz="2000" b="1"/>
              <a:t>Consultant</a:t>
            </a:r>
            <a:r>
              <a:rPr lang="en-US" sz="2000"/>
              <a:t>: Boehringer Ingelheim, Lilly, Novo Nordisk &amp; Sanofi</a:t>
            </a:r>
            <a:endParaRPr/>
          </a:p>
          <a:p>
            <a:pPr marL="0" lvl="0" indent="0" algn="l" rtl="0">
              <a:lnSpc>
                <a:spcPct val="90000"/>
              </a:lnSpc>
              <a:spcBef>
                <a:spcPts val="0"/>
              </a:spcBef>
              <a:spcAft>
                <a:spcPts val="0"/>
              </a:spcAft>
              <a:buClr>
                <a:schemeClr val="dk1"/>
              </a:buClr>
              <a:buSzPts val="2000"/>
              <a:buNone/>
            </a:pPr>
            <a:endParaRPr sz="2000"/>
          </a:p>
          <a:p>
            <a:pPr marL="0" lvl="0" indent="0" algn="l" rtl="0">
              <a:lnSpc>
                <a:spcPct val="90000"/>
              </a:lnSpc>
              <a:spcBef>
                <a:spcPts val="0"/>
              </a:spcBef>
              <a:spcAft>
                <a:spcPts val="0"/>
              </a:spcAft>
              <a:buClr>
                <a:schemeClr val="dk1"/>
              </a:buClr>
              <a:buSzPts val="2000"/>
              <a:buNone/>
            </a:pPr>
            <a:r>
              <a:rPr lang="en-US" sz="2000" b="1"/>
              <a:t>Research Support</a:t>
            </a:r>
            <a:r>
              <a:rPr lang="en-US" sz="2000"/>
              <a:t>: Novo Nordisk, Sanofi-Aventis, Lilly, Boehringer Ingelheim, Astrazeneca &amp; Janssen</a:t>
            </a:r>
            <a:endParaRPr/>
          </a:p>
          <a:p>
            <a:pPr marL="0" lvl="0" indent="0" algn="l" rtl="0">
              <a:lnSpc>
                <a:spcPct val="90000"/>
              </a:lnSpc>
              <a:spcBef>
                <a:spcPts val="0"/>
              </a:spcBef>
              <a:spcAft>
                <a:spcPts val="0"/>
              </a:spcAft>
              <a:buClr>
                <a:schemeClr val="dk1"/>
              </a:buClr>
              <a:buSzPts val="2000"/>
              <a:buNone/>
            </a:pPr>
            <a:endParaRPr sz="2000" b="1"/>
          </a:p>
          <a:p>
            <a:pPr marL="0" lvl="0" indent="0" algn="l" rtl="0">
              <a:lnSpc>
                <a:spcPct val="90000"/>
              </a:lnSpc>
              <a:spcBef>
                <a:spcPts val="0"/>
              </a:spcBef>
              <a:spcAft>
                <a:spcPts val="0"/>
              </a:spcAft>
              <a:buClr>
                <a:schemeClr val="dk1"/>
              </a:buClr>
              <a:buSzPts val="2000"/>
              <a:buNone/>
            </a:pPr>
            <a:r>
              <a:rPr lang="en-US" sz="2000" b="1"/>
              <a:t>Speaker’s Bureau</a:t>
            </a:r>
            <a:r>
              <a:rPr lang="en-US" sz="2000"/>
              <a:t>: Boehringer Ingelheim, Lilly, Novo Nordisk, Sanofi, Janssen, Lexicon, Pfizer, ShouTi Pharma Inc., Napp Pharmaceuticals, Novartis &amp; Takeda Pharmaceuticals International Inc. </a:t>
            </a:r>
            <a:endParaRPr/>
          </a:p>
          <a:p>
            <a:pPr marL="0" lvl="0" indent="0" algn="l" rtl="0">
              <a:lnSpc>
                <a:spcPct val="90000"/>
              </a:lnSpc>
              <a:spcBef>
                <a:spcPts val="0"/>
              </a:spcBef>
              <a:spcAft>
                <a:spcPts val="0"/>
              </a:spcAft>
              <a:buClr>
                <a:schemeClr val="dk1"/>
              </a:buClr>
              <a:buSzPts val="2000"/>
              <a:buNone/>
            </a:pPr>
            <a:endParaRPr sz="2000" b="1"/>
          </a:p>
          <a:p>
            <a:pPr marL="0" lvl="0" indent="0" algn="l" rtl="0">
              <a:lnSpc>
                <a:spcPct val="90000"/>
              </a:lnSpc>
              <a:spcBef>
                <a:spcPts val="0"/>
              </a:spcBef>
              <a:spcAft>
                <a:spcPts val="0"/>
              </a:spcAft>
              <a:buClr>
                <a:schemeClr val="dk1"/>
              </a:buClr>
              <a:buSzPts val="2000"/>
              <a:buNone/>
            </a:pPr>
            <a:r>
              <a:rPr lang="en-US" sz="2000" b="1"/>
              <a:t>Employee</a:t>
            </a:r>
            <a:r>
              <a:rPr lang="en-US" sz="2000"/>
              <a:t>: None</a:t>
            </a:r>
            <a:endParaRPr/>
          </a:p>
          <a:p>
            <a:pPr marL="228600" lvl="0" indent="-101600" algn="l" rtl="0">
              <a:lnSpc>
                <a:spcPct val="90000"/>
              </a:lnSpc>
              <a:spcBef>
                <a:spcPts val="0"/>
              </a:spcBef>
              <a:spcAft>
                <a:spcPts val="0"/>
              </a:spcAft>
              <a:buClr>
                <a:schemeClr val="dk1"/>
              </a:buClr>
              <a:buSzPts val="2000"/>
              <a:buNone/>
            </a:pPr>
            <a:endParaRPr sz="2000"/>
          </a:p>
          <a:p>
            <a:pPr marL="0" lvl="0" indent="0" algn="l" rtl="0">
              <a:lnSpc>
                <a:spcPct val="90000"/>
              </a:lnSpc>
              <a:spcBef>
                <a:spcPts val="0"/>
              </a:spcBef>
              <a:spcAft>
                <a:spcPts val="0"/>
              </a:spcAft>
              <a:buClr>
                <a:schemeClr val="dk1"/>
              </a:buClr>
              <a:buSzPts val="2000"/>
              <a:buNone/>
            </a:pPr>
            <a:r>
              <a:rPr lang="en-US" sz="2000" b="1"/>
              <a:t>Stocks/ Shareholder</a:t>
            </a:r>
            <a:r>
              <a:rPr lang="en-US" sz="2000"/>
              <a:t>: none in any device or pharmaceutical company</a:t>
            </a:r>
            <a:endParaRPr/>
          </a:p>
          <a:p>
            <a:pPr marL="228600" lvl="0" indent="-101600" algn="l" rtl="0">
              <a:lnSpc>
                <a:spcPct val="90000"/>
              </a:lnSpc>
              <a:spcBef>
                <a:spcPts val="1000"/>
              </a:spcBef>
              <a:spcAft>
                <a:spcPts val="0"/>
              </a:spcAft>
              <a:buClr>
                <a:schemeClr val="dk1"/>
              </a:buClr>
              <a:buSzPts val="2000"/>
              <a:buNone/>
            </a:pPr>
            <a:endParaRPr sz="20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9542"/>
        <p:cNvGrpSpPr/>
        <p:nvPr/>
      </p:nvGrpSpPr>
      <p:grpSpPr>
        <a:xfrm>
          <a:off x="0" y="0"/>
          <a:ext cx="0" cy="0"/>
          <a:chOff x="0" y="0"/>
          <a:chExt cx="0" cy="0"/>
        </a:xfrm>
      </p:grpSpPr>
      <p:pic>
        <p:nvPicPr>
          <p:cNvPr id="269543" name="Google Shape;269543;p19" descr="A picture containing text, electronics, monitor, display&#10;&#10;Description automatically generated"/>
          <p:cNvPicPr preferRelativeResize="0">
            <a:picLocks noGrp="1"/>
          </p:cNvPicPr>
          <p:nvPr>
            <p:ph type="body" idx="1"/>
          </p:nvPr>
        </p:nvPicPr>
        <p:blipFill rotWithShape="1">
          <a:blip r:embed="rId3">
            <a:alphaModFix/>
          </a:blip>
          <a:srcRect/>
          <a:stretch/>
        </p:blipFill>
        <p:spPr>
          <a:xfrm>
            <a:off x="4152197" y="1601444"/>
            <a:ext cx="6271500" cy="4463100"/>
          </a:xfrm>
          <a:prstGeom prst="rect">
            <a:avLst/>
          </a:prstGeom>
          <a:noFill/>
          <a:ln>
            <a:noFill/>
          </a:ln>
        </p:spPr>
      </p:pic>
      <p:sp>
        <p:nvSpPr>
          <p:cNvPr id="269544" name="Google Shape;269544;p19"/>
          <p:cNvSpPr txBox="1">
            <a:spLocks noGrp="1"/>
          </p:cNvSpPr>
          <p:nvPr>
            <p:ph type="title"/>
          </p:nvPr>
        </p:nvSpPr>
        <p:spPr>
          <a:xfrm>
            <a:off x="503767" y="458444"/>
            <a:ext cx="11078700" cy="1143000"/>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a:t>Papers will be simultaneously published and </a:t>
            </a:r>
            <a:br>
              <a:rPr lang="en-US"/>
            </a:br>
            <a:r>
              <a:rPr lang="en-US"/>
              <a:t>slide set will be available to download </a:t>
            </a:r>
            <a:br>
              <a:rPr lang="en-US"/>
            </a:br>
            <a:endParaRPr/>
          </a:p>
        </p:txBody>
      </p:sp>
      <p:pic>
        <p:nvPicPr>
          <p:cNvPr id="269545" name="Google Shape;269545;p19" descr="Text&#10;&#10;Description automatically generated"/>
          <p:cNvPicPr preferRelativeResize="0"/>
          <p:nvPr/>
        </p:nvPicPr>
        <p:blipFill rotWithShape="1">
          <a:blip r:embed="rId4">
            <a:alphaModFix/>
          </a:blip>
          <a:srcRect/>
          <a:stretch/>
        </p:blipFill>
        <p:spPr>
          <a:xfrm>
            <a:off x="0" y="1569614"/>
            <a:ext cx="7108028" cy="4738685"/>
          </a:xfrm>
          <a:prstGeom prst="rect">
            <a:avLst/>
          </a:prstGeom>
          <a:noFill/>
          <a:ln>
            <a:noFill/>
          </a:ln>
        </p:spPr>
      </p:pic>
      <p:sp>
        <p:nvSpPr>
          <p:cNvPr id="269546" name="Google Shape;269546;p19"/>
          <p:cNvSpPr txBox="1"/>
          <p:nvPr/>
        </p:nvSpPr>
        <p:spPr>
          <a:xfrm>
            <a:off x="2331131" y="6161029"/>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cap="none">
                <a:solidFill>
                  <a:schemeClr val="dk1"/>
                </a:solidFill>
                <a:latin typeface="Calibri"/>
                <a:ea typeface="Calibri"/>
                <a:cs typeface="Calibri"/>
                <a:sym typeface="Calibri"/>
              </a:rPr>
            </a:br>
            <a:r>
              <a:rPr lang="en-US" sz="900" b="0" i="1" u="none" strike="noStrike" cap="none">
                <a:solidFill>
                  <a:schemeClr val="dk1"/>
                </a:solidFill>
                <a:latin typeface="Calibri"/>
                <a:ea typeface="Calibri"/>
                <a:cs typeface="Calibri"/>
                <a:sym typeface="Calibri"/>
              </a:rPr>
              <a:t>Diabetes Care </a:t>
            </a:r>
            <a:r>
              <a:rPr lang="en-US" sz="900" b="0" i="0" u="none" strike="noStrike" cap="none">
                <a:solidFill>
                  <a:schemeClr val="dk1"/>
                </a:solidFill>
                <a:latin typeface="Calibri"/>
                <a:ea typeface="Calibri"/>
                <a:cs typeface="Calibri"/>
                <a:sym typeface="Calibri"/>
              </a:rPr>
              <a:t>2022; https://doi.org/10.2337/dci22-0034. </a:t>
            </a:r>
            <a:r>
              <a:rPr lang="en-US" sz="900" b="0" i="1" u="none" strike="noStrike" cap="none">
                <a:solidFill>
                  <a:schemeClr val="dk1"/>
                </a:solidFill>
                <a:latin typeface="Calibri"/>
                <a:ea typeface="Calibri"/>
                <a:cs typeface="Calibri"/>
                <a:sym typeface="Calibri"/>
              </a:rPr>
              <a:t>Diabetologia </a:t>
            </a:r>
            <a:r>
              <a:rPr lang="en-US" sz="900" b="0" i="0" u="none" strike="noStrike" cap="none">
                <a:solidFill>
                  <a:schemeClr val="dk1"/>
                </a:solidFill>
                <a:latin typeface="Calibri"/>
                <a:ea typeface="Calibri"/>
                <a:cs typeface="Calibri"/>
                <a:sym typeface="Calibri"/>
              </a:rPr>
              <a:t>2022; https://doi.org/10.1007/s00125-022-05787-2</a:t>
            </a:r>
            <a:r>
              <a:rPr lang="en-US" sz="1600" b="0" i="0" u="none" strike="noStrike" cap="none">
                <a:solidFill>
                  <a:schemeClr val="dk1"/>
                </a:solidFill>
                <a:latin typeface="Calibri"/>
                <a:ea typeface="Calibri"/>
                <a:cs typeface="Calibri"/>
                <a:sym typeface="Calibri"/>
              </a:rPr>
              <a:t>.</a:t>
            </a:r>
            <a:endParaRPr sz="16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9550"/>
        <p:cNvGrpSpPr/>
        <p:nvPr/>
      </p:nvGrpSpPr>
      <p:grpSpPr>
        <a:xfrm>
          <a:off x="0" y="0"/>
          <a:ext cx="0" cy="0"/>
          <a:chOff x="0" y="0"/>
          <a:chExt cx="0" cy="0"/>
        </a:xfrm>
      </p:grpSpPr>
      <p:pic>
        <p:nvPicPr>
          <p:cNvPr id="269551" name="Google Shape;269551;p20"/>
          <p:cNvPicPr preferRelativeResize="0"/>
          <p:nvPr/>
        </p:nvPicPr>
        <p:blipFill rotWithShape="1">
          <a:blip r:embed="rId3">
            <a:alphaModFix/>
          </a:blip>
          <a:srcRect/>
          <a:stretch/>
        </p:blipFill>
        <p:spPr>
          <a:xfrm>
            <a:off x="4667830" y="505328"/>
            <a:ext cx="1250400" cy="1253700"/>
          </a:xfrm>
          <a:prstGeom prst="ellipse">
            <a:avLst/>
          </a:prstGeom>
          <a:noFill/>
          <a:ln w="38100" cap="flat" cmpd="sng">
            <a:solidFill>
              <a:srgbClr val="FF0000"/>
            </a:solidFill>
            <a:prstDash val="solid"/>
            <a:round/>
            <a:headEnd type="none" w="sm" len="sm"/>
            <a:tailEnd type="none" w="sm" len="sm"/>
          </a:ln>
        </p:spPr>
      </p:pic>
      <p:pic>
        <p:nvPicPr>
          <p:cNvPr id="269552" name="Google Shape;269552;p20"/>
          <p:cNvPicPr preferRelativeResize="0"/>
          <p:nvPr/>
        </p:nvPicPr>
        <p:blipFill rotWithShape="1">
          <a:blip r:embed="rId4">
            <a:alphaModFix/>
          </a:blip>
          <a:srcRect/>
          <a:stretch/>
        </p:blipFill>
        <p:spPr>
          <a:xfrm>
            <a:off x="6196501" y="505328"/>
            <a:ext cx="1254000" cy="1253700"/>
          </a:xfrm>
          <a:prstGeom prst="ellipse">
            <a:avLst/>
          </a:prstGeom>
          <a:noFill/>
          <a:ln w="38100" cap="flat" cmpd="sng">
            <a:solidFill>
              <a:srgbClr val="FF0000"/>
            </a:solidFill>
            <a:prstDash val="solid"/>
            <a:round/>
            <a:headEnd type="none" w="sm" len="sm"/>
            <a:tailEnd type="none" w="sm" len="sm"/>
          </a:ln>
        </p:spPr>
      </p:pic>
      <p:sp>
        <p:nvSpPr>
          <p:cNvPr id="269553" name="Google Shape;269553;p20"/>
          <p:cNvSpPr/>
          <p:nvPr/>
        </p:nvSpPr>
        <p:spPr>
          <a:xfrm>
            <a:off x="2487830" y="1878706"/>
            <a:ext cx="3166500" cy="1712400"/>
          </a:xfrm>
          <a:prstGeom prst="round2DiagRect">
            <a:avLst>
              <a:gd name="adj1" fmla="val 16667"/>
              <a:gd name="adj2" fmla="val 0"/>
            </a:avLst>
          </a:prstGeom>
          <a:solidFill>
            <a:schemeClr val="lt1"/>
          </a:solidFill>
          <a:ln w="25400" cap="flat" cmpd="sng">
            <a:solidFill>
              <a:srgbClr val="92D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Calibri"/>
              <a:buNone/>
            </a:pPr>
            <a:r>
              <a:rPr lang="en-US" sz="1600" b="1" i="1" u="none" strike="noStrike" cap="none">
                <a:solidFill>
                  <a:srgbClr val="000000"/>
                </a:solidFill>
                <a:latin typeface="Calibri"/>
                <a:ea typeface="Calibri"/>
                <a:cs typeface="Calibri"/>
                <a:sym typeface="Calibri"/>
              </a:rPr>
              <a:t>The Rationale</a:t>
            </a:r>
            <a:endParaRPr sz="1600" b="1" i="0" u="none" strike="noStrike" cap="none">
              <a:solidFill>
                <a:srgbClr val="000000"/>
              </a:solidFill>
              <a:latin typeface="Calibri"/>
              <a:ea typeface="Calibri"/>
              <a:cs typeface="Calibri"/>
              <a:sym typeface="Calibri"/>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Peter Rossing, MD</a:t>
            </a:r>
            <a:endParaRPr sz="1100" b="0" i="0" u="none" strike="noStrike" cap="none">
              <a:solidFill>
                <a:srgbClr val="000000"/>
              </a:solidFill>
              <a:latin typeface="Calibri"/>
              <a:ea typeface="Calibri"/>
              <a:cs typeface="Calibri"/>
              <a:sym typeface="Calibri"/>
            </a:endParaRPr>
          </a:p>
          <a:p>
            <a:pPr marL="0" marR="0" lvl="0" indent="0" algn="l" rtl="0">
              <a:lnSpc>
                <a:spcPct val="100000"/>
              </a:lnSpc>
              <a:spcBef>
                <a:spcPts val="30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Steno Diabetes Center Copenhagen, Denmark</a:t>
            </a:r>
            <a:endParaRPr sz="1100" b="1" i="0" u="none" strike="noStrike" cap="none">
              <a:solidFill>
                <a:srgbClr val="000000"/>
              </a:solidFill>
              <a:latin typeface="Calibri"/>
              <a:ea typeface="Calibri"/>
              <a:cs typeface="Calibri"/>
              <a:sym typeface="Calibri"/>
            </a:endParaRPr>
          </a:p>
          <a:p>
            <a:pPr marL="0" marR="0" lvl="0" indent="0" algn="l" rtl="0">
              <a:lnSpc>
                <a:spcPct val="100000"/>
              </a:lnSpc>
              <a:spcBef>
                <a:spcPts val="300"/>
              </a:spcBef>
              <a:spcAft>
                <a:spcPts val="0"/>
              </a:spcAft>
              <a:buClr>
                <a:schemeClr val="dk1"/>
              </a:buClr>
              <a:buSzPts val="1400"/>
              <a:buFont typeface="Calibri"/>
              <a:buNone/>
            </a:pPr>
            <a:endParaRPr sz="1400" b="1" i="0" u="none" strike="noStrike" cap="none">
              <a:solidFill>
                <a:srgbClr val="000000"/>
              </a:solidFill>
              <a:latin typeface="Calibri"/>
              <a:ea typeface="Calibri"/>
              <a:cs typeface="Calibri"/>
              <a:sym typeface="Calibri"/>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Billy Collins, DHSc, PA-C</a:t>
            </a:r>
            <a:endParaRPr/>
          </a:p>
          <a:p>
            <a:pPr marL="0" marR="0" lvl="0" indent="0" algn="l" rtl="0">
              <a:lnSpc>
                <a:spcPct val="100000"/>
              </a:lnSpc>
              <a:spcBef>
                <a:spcPts val="30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U.S. Public Health Service, USA</a:t>
            </a:r>
            <a:endParaRPr/>
          </a:p>
        </p:txBody>
      </p:sp>
      <p:sp>
        <p:nvSpPr>
          <p:cNvPr id="269554" name="Google Shape;269554;p20"/>
          <p:cNvSpPr/>
          <p:nvPr/>
        </p:nvSpPr>
        <p:spPr>
          <a:xfrm>
            <a:off x="6703807" y="1842345"/>
            <a:ext cx="3437100" cy="1712400"/>
          </a:xfrm>
          <a:prstGeom prst="round2DiagRect">
            <a:avLst>
              <a:gd name="adj1" fmla="val 16667"/>
              <a:gd name="adj2" fmla="val 0"/>
            </a:avLst>
          </a:prstGeom>
          <a:solidFill>
            <a:schemeClr val="lt1"/>
          </a:solidFill>
          <a:ln w="254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Calibri"/>
              <a:buNone/>
            </a:pPr>
            <a:r>
              <a:rPr lang="en-US" sz="1600" b="1" i="1" u="none" strike="noStrike" cap="none">
                <a:solidFill>
                  <a:srgbClr val="000000"/>
                </a:solidFill>
                <a:latin typeface="Calibri"/>
                <a:ea typeface="Calibri"/>
                <a:cs typeface="Calibri"/>
                <a:sym typeface="Calibri"/>
              </a:rPr>
              <a:t>Personalised Approach </a:t>
            </a:r>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Apostolos Tsapas, MD, PhD, MSc </a:t>
            </a:r>
            <a:endParaRPr/>
          </a:p>
          <a:p>
            <a:pPr marL="0" marR="0" lvl="0" indent="0" algn="l" rtl="0">
              <a:lnSpc>
                <a:spcPct val="100000"/>
              </a:lnSpc>
              <a:spcBef>
                <a:spcPts val="30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Aristotle University Thessaloniki, Greece</a:t>
            </a:r>
            <a:endParaRPr sz="1100" b="1" i="0" u="none" strike="noStrike" cap="none">
              <a:solidFill>
                <a:srgbClr val="000000"/>
              </a:solidFill>
              <a:latin typeface="Calibri"/>
              <a:ea typeface="Calibri"/>
              <a:cs typeface="Calibri"/>
              <a:sym typeface="Calibri"/>
            </a:endParaRPr>
          </a:p>
          <a:p>
            <a:pPr marL="0" marR="0" lvl="0" indent="0" algn="l" rtl="0">
              <a:lnSpc>
                <a:spcPct val="100000"/>
              </a:lnSpc>
              <a:spcBef>
                <a:spcPts val="300"/>
              </a:spcBef>
              <a:spcAft>
                <a:spcPts val="0"/>
              </a:spcAft>
              <a:buClr>
                <a:schemeClr val="dk1"/>
              </a:buClr>
              <a:buSzPts val="1400"/>
              <a:buFont typeface="Calibri"/>
              <a:buNone/>
            </a:pPr>
            <a:endParaRPr sz="1400" b="1" i="0" u="none" strike="noStrike" cap="none">
              <a:solidFill>
                <a:srgbClr val="000000"/>
              </a:solidFill>
              <a:latin typeface="Calibri"/>
              <a:ea typeface="Calibri"/>
              <a:cs typeface="Calibri"/>
              <a:sym typeface="Calibri"/>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Jennifer Green, MD</a:t>
            </a:r>
            <a:endParaRPr/>
          </a:p>
          <a:p>
            <a:pPr marL="0" marR="0" lvl="0" indent="0" algn="l" rtl="0">
              <a:lnSpc>
                <a:spcPct val="100000"/>
              </a:lnSpc>
              <a:spcBef>
                <a:spcPts val="30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Duke University, Durham, USA</a:t>
            </a:r>
            <a:endParaRPr sz="1100" b="1" i="0" u="none" strike="noStrike" cap="none">
              <a:solidFill>
                <a:srgbClr val="000000"/>
              </a:solidFill>
              <a:latin typeface="Calibri"/>
              <a:ea typeface="Calibri"/>
              <a:cs typeface="Calibri"/>
              <a:sym typeface="Calibri"/>
            </a:endParaRPr>
          </a:p>
        </p:txBody>
      </p:sp>
      <p:sp>
        <p:nvSpPr>
          <p:cNvPr id="269555" name="Google Shape;269555;p20"/>
          <p:cNvSpPr/>
          <p:nvPr/>
        </p:nvSpPr>
        <p:spPr>
          <a:xfrm>
            <a:off x="2487830" y="3792731"/>
            <a:ext cx="3166500" cy="1978200"/>
          </a:xfrm>
          <a:prstGeom prst="round2DiagRect">
            <a:avLst>
              <a:gd name="adj1" fmla="val 16667"/>
              <a:gd name="adj2" fmla="val 0"/>
            </a:avLst>
          </a:prstGeom>
          <a:solidFill>
            <a:schemeClr val="lt1"/>
          </a:solidFill>
          <a:ln w="25400" cap="flat" cmpd="sng">
            <a:solidFill>
              <a:srgbClr val="00B0F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Calibri"/>
              <a:buNone/>
            </a:pPr>
            <a:r>
              <a:rPr lang="en-US" sz="1600" b="1" i="1" u="none" strike="noStrike" cap="none">
                <a:solidFill>
                  <a:srgbClr val="000000"/>
                </a:solidFill>
                <a:latin typeface="Calibri"/>
                <a:ea typeface="Calibri"/>
                <a:cs typeface="Calibri"/>
                <a:sym typeface="Calibri"/>
              </a:rPr>
              <a:t>Therapeutic Options</a:t>
            </a:r>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Vanita Aroda, MD</a:t>
            </a:r>
            <a:endParaRPr/>
          </a:p>
          <a:p>
            <a:pPr marL="0" marR="0" lvl="0" indent="0" algn="l" rtl="0">
              <a:lnSpc>
                <a:spcPct val="100000"/>
              </a:lnSpc>
              <a:spcBef>
                <a:spcPts val="30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Brigham &amp; Women's Hospital, Boston, USA</a:t>
            </a:r>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Geltrude Mingrone, MD, PhD </a:t>
            </a:r>
            <a:endParaRPr/>
          </a:p>
          <a:p>
            <a:pPr marL="0" marR="0" lvl="0" indent="0" algn="l" rtl="0">
              <a:lnSpc>
                <a:spcPct val="100000"/>
              </a:lnSpc>
              <a:spcBef>
                <a:spcPts val="30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Catholic University of the Sacred heart, Rome, Italy</a:t>
            </a:r>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Tsvetalina Tankova, MD, DSC</a:t>
            </a:r>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     </a:t>
            </a:r>
            <a:r>
              <a:rPr lang="en-US" sz="1100" b="0" i="0" u="none" strike="noStrike" cap="none">
                <a:solidFill>
                  <a:srgbClr val="000000"/>
                </a:solidFill>
                <a:latin typeface="Calibri"/>
                <a:ea typeface="Calibri"/>
                <a:cs typeface="Calibri"/>
                <a:sym typeface="Calibri"/>
              </a:rPr>
              <a:t>Medical University, Sofia, Bulgaria</a:t>
            </a:r>
            <a:endParaRPr/>
          </a:p>
        </p:txBody>
      </p:sp>
      <p:sp>
        <p:nvSpPr>
          <p:cNvPr id="269556" name="Google Shape;269556;p20"/>
          <p:cNvSpPr/>
          <p:nvPr/>
        </p:nvSpPr>
        <p:spPr>
          <a:xfrm>
            <a:off x="6714706" y="3638002"/>
            <a:ext cx="3437100" cy="2132700"/>
          </a:xfrm>
          <a:prstGeom prst="round2DiagRect">
            <a:avLst>
              <a:gd name="adj1" fmla="val 16667"/>
              <a:gd name="adj2" fmla="val 0"/>
            </a:avLst>
          </a:prstGeom>
          <a:solidFill>
            <a:schemeClr val="lt1"/>
          </a:solidFill>
          <a:ln w="25400" cap="flat" cmpd="sng">
            <a:solidFill>
              <a:srgbClr val="7030A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Calibri"/>
              <a:buNone/>
            </a:pPr>
            <a:r>
              <a:rPr lang="en-US" sz="1600" b="1" i="1" u="none" strike="noStrike" cap="none">
                <a:solidFill>
                  <a:srgbClr val="000000"/>
                </a:solidFill>
                <a:latin typeface="Calibri"/>
                <a:ea typeface="Calibri"/>
                <a:cs typeface="Calibri"/>
                <a:sym typeface="Calibri"/>
              </a:rPr>
              <a:t>Strategies for Implementation </a:t>
            </a:r>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Chantal Mathieu, MD, PhD  </a:t>
            </a:r>
            <a:endParaRPr/>
          </a:p>
          <a:p>
            <a:pPr marL="0" marR="0" lvl="0" indent="0" algn="l" rtl="0">
              <a:lnSpc>
                <a:spcPct val="100000"/>
              </a:lnSpc>
              <a:spcBef>
                <a:spcPts val="30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KU Leuven, Leuven, Belgium</a:t>
            </a:r>
            <a:endParaRPr/>
          </a:p>
          <a:p>
            <a:pPr marL="0" marR="0" lvl="0" indent="0" algn="l" rtl="0">
              <a:lnSpc>
                <a:spcPct val="100000"/>
              </a:lnSpc>
              <a:spcBef>
                <a:spcPts val="300"/>
              </a:spcBef>
              <a:spcAft>
                <a:spcPts val="0"/>
              </a:spcAft>
              <a:buClr>
                <a:schemeClr val="dk1"/>
              </a:buClr>
              <a:buSzPts val="1100"/>
              <a:buFont typeface="Calibri"/>
              <a:buNone/>
            </a:pPr>
            <a:endParaRPr sz="1100" b="1" i="0" u="none" strike="noStrike" cap="none">
              <a:solidFill>
                <a:srgbClr val="000000"/>
              </a:solidFill>
              <a:latin typeface="Calibri"/>
              <a:ea typeface="Calibri"/>
              <a:cs typeface="Calibri"/>
              <a:sym typeface="Calibri"/>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Nisa Maruthur, MD, MHS</a:t>
            </a:r>
            <a:endParaRPr/>
          </a:p>
          <a:p>
            <a:pPr marL="0" marR="0" lvl="0" indent="0" algn="l" rtl="0">
              <a:lnSpc>
                <a:spcPct val="100000"/>
              </a:lnSpc>
              <a:spcBef>
                <a:spcPts val="30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Johns Hopkins Medicine, Baltimore, USA</a:t>
            </a:r>
            <a:endParaRPr/>
          </a:p>
          <a:p>
            <a:pPr marL="0" marR="0" lvl="0" indent="0" algn="l" rtl="0">
              <a:lnSpc>
                <a:spcPct val="100000"/>
              </a:lnSpc>
              <a:spcBef>
                <a:spcPts val="300"/>
              </a:spcBef>
              <a:spcAft>
                <a:spcPts val="0"/>
              </a:spcAft>
              <a:buClr>
                <a:schemeClr val="dk1"/>
              </a:buClr>
              <a:buSzPts val="1100"/>
              <a:buFont typeface="Calibri"/>
              <a:buNone/>
            </a:pPr>
            <a:endParaRPr sz="1100" b="1" i="0" u="none" strike="noStrike" cap="none">
              <a:solidFill>
                <a:srgbClr val="000000"/>
              </a:solidFill>
              <a:latin typeface="Calibri"/>
              <a:ea typeface="Calibri"/>
              <a:cs typeface="Calibri"/>
              <a:sym typeface="Calibri"/>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   Sylvia Rosas, MD, MSCE</a:t>
            </a:r>
            <a:endParaRPr/>
          </a:p>
          <a:p>
            <a:pPr marL="0" marR="0" lvl="0" indent="0" algn="l" rtl="0">
              <a:lnSpc>
                <a:spcPct val="100000"/>
              </a:lnSpc>
              <a:spcBef>
                <a:spcPts val="30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         Joslin Diabetes Center, Boston, USA</a:t>
            </a:r>
            <a:endParaRPr/>
          </a:p>
        </p:txBody>
      </p:sp>
      <p:pic>
        <p:nvPicPr>
          <p:cNvPr id="269557" name="Google Shape;269557;p20"/>
          <p:cNvPicPr preferRelativeResize="0"/>
          <p:nvPr/>
        </p:nvPicPr>
        <p:blipFill rotWithShape="1">
          <a:blip r:embed="rId5">
            <a:alphaModFix/>
          </a:blip>
          <a:srcRect/>
          <a:stretch/>
        </p:blipFill>
        <p:spPr>
          <a:xfrm>
            <a:off x="5839807" y="1803921"/>
            <a:ext cx="864000" cy="864000"/>
          </a:xfrm>
          <a:prstGeom prst="ellipse">
            <a:avLst/>
          </a:prstGeom>
          <a:noFill/>
          <a:ln w="28575" cap="flat" cmpd="sng">
            <a:solidFill>
              <a:srgbClr val="FFC000"/>
            </a:solidFill>
            <a:prstDash val="solid"/>
            <a:round/>
            <a:headEnd type="none" w="sm" len="sm"/>
            <a:tailEnd type="none" w="sm" len="sm"/>
          </a:ln>
        </p:spPr>
      </p:pic>
      <p:pic>
        <p:nvPicPr>
          <p:cNvPr id="269558" name="Google Shape;269558;p20"/>
          <p:cNvPicPr preferRelativeResize="0"/>
          <p:nvPr/>
        </p:nvPicPr>
        <p:blipFill rotWithShape="1">
          <a:blip r:embed="rId6">
            <a:alphaModFix/>
          </a:blip>
          <a:srcRect/>
          <a:stretch/>
        </p:blipFill>
        <p:spPr>
          <a:xfrm>
            <a:off x="1698426" y="1888882"/>
            <a:ext cx="864000" cy="864000"/>
          </a:xfrm>
          <a:prstGeom prst="ellipse">
            <a:avLst/>
          </a:prstGeom>
          <a:noFill/>
          <a:ln w="28575" cap="flat" cmpd="sng">
            <a:solidFill>
              <a:srgbClr val="92D050"/>
            </a:solidFill>
            <a:prstDash val="solid"/>
            <a:round/>
            <a:headEnd type="none" w="sm" len="sm"/>
            <a:tailEnd type="none" w="sm" len="sm"/>
          </a:ln>
        </p:spPr>
      </p:pic>
      <p:pic>
        <p:nvPicPr>
          <p:cNvPr id="269559" name="Google Shape;269559;p20"/>
          <p:cNvPicPr preferRelativeResize="0"/>
          <p:nvPr/>
        </p:nvPicPr>
        <p:blipFill rotWithShape="1">
          <a:blip r:embed="rId7">
            <a:alphaModFix/>
          </a:blip>
          <a:srcRect/>
          <a:stretch/>
        </p:blipFill>
        <p:spPr>
          <a:xfrm>
            <a:off x="1725928" y="3720854"/>
            <a:ext cx="863400" cy="911700"/>
          </a:xfrm>
          <a:prstGeom prst="flowChartConnector">
            <a:avLst/>
          </a:prstGeom>
          <a:noFill/>
          <a:ln w="38100" cap="flat" cmpd="sng">
            <a:solidFill>
              <a:srgbClr val="00B0F0"/>
            </a:solidFill>
            <a:prstDash val="solid"/>
            <a:round/>
            <a:headEnd type="none" w="sm" len="sm"/>
            <a:tailEnd type="none" w="sm" len="sm"/>
          </a:ln>
        </p:spPr>
      </p:pic>
      <p:pic>
        <p:nvPicPr>
          <p:cNvPr id="269560" name="Google Shape;269560;p20"/>
          <p:cNvPicPr preferRelativeResize="0"/>
          <p:nvPr/>
        </p:nvPicPr>
        <p:blipFill rotWithShape="1">
          <a:blip r:embed="rId8">
            <a:alphaModFix/>
          </a:blip>
          <a:srcRect/>
          <a:stretch/>
        </p:blipFill>
        <p:spPr>
          <a:xfrm>
            <a:off x="5847382" y="3696746"/>
            <a:ext cx="864000" cy="864000"/>
          </a:xfrm>
          <a:prstGeom prst="ellipse">
            <a:avLst/>
          </a:prstGeom>
          <a:noFill/>
          <a:ln w="28575" cap="flat" cmpd="sng">
            <a:solidFill>
              <a:srgbClr val="7030A0"/>
            </a:solidFill>
            <a:prstDash val="solid"/>
            <a:round/>
            <a:headEnd type="none" w="sm" len="sm"/>
            <a:tailEnd type="none" w="sm" len="sm"/>
          </a:ln>
        </p:spPr>
      </p:pic>
      <p:sp>
        <p:nvSpPr>
          <p:cNvPr id="269561" name="Google Shape;269561;p20"/>
          <p:cNvSpPr/>
          <p:nvPr/>
        </p:nvSpPr>
        <p:spPr>
          <a:xfrm>
            <a:off x="1411950" y="770972"/>
            <a:ext cx="3156600" cy="477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Co-Chair: Melanie J. Davies MB ChB, MD</a:t>
            </a:r>
            <a:endParaRPr/>
          </a:p>
          <a:p>
            <a:pPr marL="0" marR="0" lvl="0" indent="0" algn="l" rtl="0">
              <a:lnSpc>
                <a:spcPct val="100000"/>
              </a:lnSpc>
              <a:spcBef>
                <a:spcPts val="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University of Leicester, UK</a:t>
            </a:r>
            <a:endParaRPr/>
          </a:p>
        </p:txBody>
      </p:sp>
      <p:pic>
        <p:nvPicPr>
          <p:cNvPr id="269562" name="Google Shape;269562;p20"/>
          <p:cNvPicPr preferRelativeResize="0"/>
          <p:nvPr/>
        </p:nvPicPr>
        <p:blipFill rotWithShape="1">
          <a:blip r:embed="rId9">
            <a:alphaModFix/>
          </a:blip>
          <a:srcRect/>
          <a:stretch/>
        </p:blipFill>
        <p:spPr>
          <a:xfrm>
            <a:off x="1725928" y="4560747"/>
            <a:ext cx="864000" cy="864000"/>
          </a:xfrm>
          <a:prstGeom prst="ellipse">
            <a:avLst/>
          </a:prstGeom>
          <a:noFill/>
          <a:ln w="28575" cap="flat" cmpd="sng">
            <a:solidFill>
              <a:srgbClr val="00B0F0"/>
            </a:solidFill>
            <a:prstDash val="solid"/>
            <a:round/>
            <a:headEnd type="none" w="sm" len="sm"/>
            <a:tailEnd type="none" w="sm" len="sm"/>
          </a:ln>
        </p:spPr>
      </p:pic>
      <p:sp>
        <p:nvSpPr>
          <p:cNvPr id="269563" name="Google Shape;269563;p20"/>
          <p:cNvSpPr/>
          <p:nvPr/>
        </p:nvSpPr>
        <p:spPr>
          <a:xfrm>
            <a:off x="7613219" y="755583"/>
            <a:ext cx="3006600" cy="492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Co-Chair: John B. Buse, MD, PhD </a:t>
            </a:r>
            <a:endParaRPr/>
          </a:p>
          <a:p>
            <a:pPr marL="0" marR="0" lvl="0" indent="0" algn="l" rtl="0">
              <a:lnSpc>
                <a:spcPct val="100000"/>
              </a:lnSpc>
              <a:spcBef>
                <a:spcPts val="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UNC School of Medicine, USA</a:t>
            </a:r>
            <a:endParaRPr/>
          </a:p>
        </p:txBody>
      </p:sp>
      <p:pic>
        <p:nvPicPr>
          <p:cNvPr id="269564" name="Google Shape;269564;p20"/>
          <p:cNvPicPr preferRelativeResize="0"/>
          <p:nvPr/>
        </p:nvPicPr>
        <p:blipFill rotWithShape="1">
          <a:blip r:embed="rId10">
            <a:alphaModFix/>
          </a:blip>
          <a:srcRect/>
          <a:stretch/>
        </p:blipFill>
        <p:spPr>
          <a:xfrm>
            <a:off x="1695102" y="2726122"/>
            <a:ext cx="894000" cy="957600"/>
          </a:xfrm>
          <a:prstGeom prst="flowChartConnector">
            <a:avLst/>
          </a:prstGeom>
          <a:noFill/>
          <a:ln w="28575" cap="flat" cmpd="sng">
            <a:solidFill>
              <a:srgbClr val="92D050"/>
            </a:solidFill>
            <a:prstDash val="solid"/>
            <a:round/>
            <a:headEnd type="none" w="sm" len="sm"/>
            <a:tailEnd type="none" w="sm" len="sm"/>
          </a:ln>
        </p:spPr>
      </p:pic>
      <p:pic>
        <p:nvPicPr>
          <p:cNvPr id="269565" name="Google Shape;269565;p20"/>
          <p:cNvPicPr preferRelativeResize="0"/>
          <p:nvPr/>
        </p:nvPicPr>
        <p:blipFill rotWithShape="1">
          <a:blip r:embed="rId11">
            <a:alphaModFix/>
          </a:blip>
          <a:srcRect/>
          <a:stretch/>
        </p:blipFill>
        <p:spPr>
          <a:xfrm>
            <a:off x="1876767" y="5340768"/>
            <a:ext cx="894000" cy="871500"/>
          </a:xfrm>
          <a:prstGeom prst="flowChartConnector">
            <a:avLst/>
          </a:prstGeom>
          <a:noFill/>
          <a:ln w="38100" cap="flat" cmpd="sng">
            <a:solidFill>
              <a:srgbClr val="00B0F0"/>
            </a:solidFill>
            <a:prstDash val="solid"/>
            <a:round/>
            <a:headEnd type="none" w="sm" len="sm"/>
            <a:tailEnd type="none" w="sm" len="sm"/>
          </a:ln>
        </p:spPr>
      </p:pic>
      <p:pic>
        <p:nvPicPr>
          <p:cNvPr id="269566" name="Google Shape;269566;p20"/>
          <p:cNvPicPr preferRelativeResize="0"/>
          <p:nvPr/>
        </p:nvPicPr>
        <p:blipFill rotWithShape="1">
          <a:blip r:embed="rId12">
            <a:alphaModFix/>
          </a:blip>
          <a:srcRect/>
          <a:stretch/>
        </p:blipFill>
        <p:spPr>
          <a:xfrm>
            <a:off x="5848836" y="2667921"/>
            <a:ext cx="862500" cy="871500"/>
          </a:xfrm>
          <a:prstGeom prst="flowChartConnector">
            <a:avLst/>
          </a:prstGeom>
          <a:noFill/>
          <a:ln w="38100" cap="flat" cmpd="sng">
            <a:solidFill>
              <a:srgbClr val="FFC000"/>
            </a:solidFill>
            <a:prstDash val="solid"/>
            <a:round/>
            <a:headEnd type="none" w="sm" len="sm"/>
            <a:tailEnd type="none" w="sm" len="sm"/>
          </a:ln>
        </p:spPr>
      </p:pic>
      <p:pic>
        <p:nvPicPr>
          <p:cNvPr id="269567" name="Google Shape;269567;p20"/>
          <p:cNvPicPr preferRelativeResize="0"/>
          <p:nvPr/>
        </p:nvPicPr>
        <p:blipFill rotWithShape="1">
          <a:blip r:embed="rId13">
            <a:alphaModFix/>
          </a:blip>
          <a:srcRect/>
          <a:stretch/>
        </p:blipFill>
        <p:spPr>
          <a:xfrm>
            <a:off x="5900928" y="4560746"/>
            <a:ext cx="812100" cy="864000"/>
          </a:xfrm>
          <a:prstGeom prst="flowChartConnector">
            <a:avLst/>
          </a:prstGeom>
          <a:noFill/>
          <a:ln w="38100" cap="flat" cmpd="sng">
            <a:solidFill>
              <a:srgbClr val="7030A0"/>
            </a:solidFill>
            <a:prstDash val="solid"/>
            <a:round/>
            <a:headEnd type="none" w="sm" len="sm"/>
            <a:tailEnd type="none" w="sm" len="sm"/>
          </a:ln>
        </p:spPr>
      </p:pic>
      <p:pic>
        <p:nvPicPr>
          <p:cNvPr id="269568" name="Google Shape;269568;p20"/>
          <p:cNvPicPr preferRelativeResize="0"/>
          <p:nvPr/>
        </p:nvPicPr>
        <p:blipFill rotWithShape="1">
          <a:blip r:embed="rId14">
            <a:alphaModFix/>
          </a:blip>
          <a:srcRect/>
          <a:stretch/>
        </p:blipFill>
        <p:spPr>
          <a:xfrm>
            <a:off x="6254301" y="5340768"/>
            <a:ext cx="814200" cy="871500"/>
          </a:xfrm>
          <a:prstGeom prst="flowChartConnector">
            <a:avLst/>
          </a:prstGeom>
          <a:noFill/>
          <a:ln w="38100" cap="flat" cmpd="sng">
            <a:solidFill>
              <a:srgbClr val="7030A0"/>
            </a:solidFill>
            <a:prstDash val="solid"/>
            <a:round/>
            <a:headEnd type="none" w="sm" len="sm"/>
            <a:tailEnd type="none" w="sm" len="sm"/>
          </a:ln>
        </p:spPr>
      </p:pic>
      <p:pic>
        <p:nvPicPr>
          <p:cNvPr id="269569" name="Google Shape;269569;p20"/>
          <p:cNvPicPr preferRelativeResize="0"/>
          <p:nvPr/>
        </p:nvPicPr>
        <p:blipFill rotWithShape="1">
          <a:blip r:embed="rId15">
            <a:alphaModFix/>
          </a:blip>
          <a:srcRect/>
          <a:stretch/>
        </p:blipFill>
        <p:spPr>
          <a:xfrm>
            <a:off x="10829471" y="288591"/>
            <a:ext cx="890400" cy="870300"/>
          </a:xfrm>
          <a:prstGeom prst="flowChartConnector">
            <a:avLst/>
          </a:prstGeom>
          <a:noFill/>
          <a:ln w="28575" cap="flat" cmpd="sng">
            <a:solidFill>
              <a:srgbClr val="002060"/>
            </a:solidFill>
            <a:prstDash val="solid"/>
            <a:round/>
            <a:headEnd type="none" w="sm" len="sm"/>
            <a:tailEnd type="none" w="sm" len="sm"/>
          </a:ln>
        </p:spPr>
      </p:pic>
      <p:pic>
        <p:nvPicPr>
          <p:cNvPr id="269570" name="Google Shape;269570;p20"/>
          <p:cNvPicPr preferRelativeResize="0"/>
          <p:nvPr/>
        </p:nvPicPr>
        <p:blipFill rotWithShape="1">
          <a:blip r:embed="rId16">
            <a:alphaModFix/>
          </a:blip>
          <a:srcRect/>
          <a:stretch/>
        </p:blipFill>
        <p:spPr>
          <a:xfrm>
            <a:off x="10829472" y="1227262"/>
            <a:ext cx="890400" cy="898500"/>
          </a:xfrm>
          <a:prstGeom prst="flowChartConnector">
            <a:avLst/>
          </a:prstGeom>
          <a:noFill/>
          <a:ln w="28575" cap="flat" cmpd="sng">
            <a:solidFill>
              <a:srgbClr val="002060"/>
            </a:solidFill>
            <a:prstDash val="solid"/>
            <a:round/>
            <a:headEnd type="none" w="sm" len="sm"/>
            <a:tailEnd type="none" w="sm" len="sm"/>
          </a:ln>
        </p:spPr>
      </p:pic>
      <p:sp>
        <p:nvSpPr>
          <p:cNvPr id="269571" name="Google Shape;269571;p20"/>
          <p:cNvSpPr/>
          <p:nvPr/>
        </p:nvSpPr>
        <p:spPr>
          <a:xfrm>
            <a:off x="10561843" y="2262314"/>
            <a:ext cx="1425600" cy="2354700"/>
          </a:xfrm>
          <a:prstGeom prst="round2DiagRect">
            <a:avLst>
              <a:gd name="adj1" fmla="val 16667"/>
              <a:gd name="adj2" fmla="val 0"/>
            </a:avLst>
          </a:prstGeom>
          <a:solidFill>
            <a:schemeClr val="lt1"/>
          </a:solidFill>
          <a:ln w="25400"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r>
              <a:rPr lang="en-US" sz="1400" b="1" i="1" u="none" strike="noStrike" cap="none">
                <a:solidFill>
                  <a:srgbClr val="000000"/>
                </a:solidFill>
                <a:latin typeface="Calibri"/>
                <a:ea typeface="Calibri"/>
                <a:cs typeface="Calibri"/>
                <a:sym typeface="Calibri"/>
              </a:rPr>
              <a:t>Support Across Groups </a:t>
            </a:r>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Robert Gabbay, MD, PhD </a:t>
            </a:r>
            <a:endParaRPr/>
          </a:p>
          <a:p>
            <a:pPr marL="0" marR="0" lvl="0" indent="0" algn="l" rtl="0">
              <a:lnSpc>
                <a:spcPct val="100000"/>
              </a:lnSpc>
              <a:spcBef>
                <a:spcPts val="30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ADA</a:t>
            </a:r>
            <a:endParaRPr/>
          </a:p>
          <a:p>
            <a:pPr marL="0" marR="0" lvl="0" indent="0" algn="l" rtl="0">
              <a:lnSpc>
                <a:spcPct val="100000"/>
              </a:lnSpc>
              <a:spcBef>
                <a:spcPts val="300"/>
              </a:spcBef>
              <a:spcAft>
                <a:spcPts val="0"/>
              </a:spcAft>
              <a:buClr>
                <a:schemeClr val="dk1"/>
              </a:buClr>
              <a:buSzPts val="1100"/>
              <a:buFont typeface="Calibri"/>
              <a:buNone/>
            </a:pPr>
            <a:endParaRPr sz="1100" b="0" i="0" u="none" strike="noStrike" cap="none">
              <a:solidFill>
                <a:srgbClr val="000000"/>
              </a:solidFill>
              <a:latin typeface="Calibri"/>
              <a:ea typeface="Calibri"/>
              <a:cs typeface="Calibri"/>
              <a:sym typeface="Calibri"/>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Stefano Del Prato, MD</a:t>
            </a:r>
            <a:endParaRPr/>
          </a:p>
          <a:p>
            <a:pPr marL="0" marR="0" lvl="0" indent="0" algn="l" rtl="0">
              <a:lnSpc>
                <a:spcPct val="100000"/>
              </a:lnSpc>
              <a:spcBef>
                <a:spcPts val="30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EASD</a:t>
            </a:r>
            <a:endParaRPr sz="1100" b="1" i="0" u="none" strike="noStrike" cap="none">
              <a:solidFill>
                <a:srgbClr val="000000"/>
              </a:solidFill>
              <a:latin typeface="Calibri"/>
              <a:ea typeface="Calibri"/>
              <a:cs typeface="Calibri"/>
              <a:sym typeface="Calibri"/>
            </a:endParaRPr>
          </a:p>
        </p:txBody>
      </p:sp>
      <p:pic>
        <p:nvPicPr>
          <p:cNvPr id="269572" name="Google Shape;269572;p20"/>
          <p:cNvPicPr preferRelativeResize="0"/>
          <p:nvPr/>
        </p:nvPicPr>
        <p:blipFill rotWithShape="1">
          <a:blip r:embed="rId17">
            <a:alphaModFix/>
          </a:blip>
          <a:srcRect/>
          <a:stretch/>
        </p:blipFill>
        <p:spPr>
          <a:xfrm>
            <a:off x="430466" y="1261742"/>
            <a:ext cx="854100" cy="864000"/>
          </a:xfrm>
          <a:prstGeom prst="flowChartConnector">
            <a:avLst/>
          </a:prstGeom>
          <a:noFill/>
          <a:ln w="28575" cap="flat" cmpd="sng">
            <a:solidFill>
              <a:srgbClr val="002060"/>
            </a:solidFill>
            <a:prstDash val="solid"/>
            <a:round/>
            <a:headEnd type="none" w="sm" len="sm"/>
            <a:tailEnd type="none" w="sm" len="sm"/>
          </a:ln>
        </p:spPr>
      </p:pic>
      <p:sp>
        <p:nvSpPr>
          <p:cNvPr id="269573" name="Google Shape;269573;p20"/>
          <p:cNvSpPr/>
          <p:nvPr/>
        </p:nvSpPr>
        <p:spPr>
          <a:xfrm>
            <a:off x="203731" y="2262314"/>
            <a:ext cx="1214700" cy="1854600"/>
          </a:xfrm>
          <a:prstGeom prst="round2DiagRect">
            <a:avLst>
              <a:gd name="adj1" fmla="val 16667"/>
              <a:gd name="adj2" fmla="val 0"/>
            </a:avLst>
          </a:prstGeom>
          <a:solidFill>
            <a:schemeClr val="lt1"/>
          </a:solidFill>
          <a:ln w="25400"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r>
              <a:rPr lang="en-US" sz="1400" b="1" i="1" u="none" strike="noStrike" cap="none">
                <a:solidFill>
                  <a:srgbClr val="000000"/>
                </a:solidFill>
                <a:latin typeface="Calibri"/>
                <a:ea typeface="Calibri"/>
                <a:cs typeface="Calibri"/>
                <a:sym typeface="Calibri"/>
              </a:rPr>
              <a:t>Project Oversight &amp; Integration with SOC Mindy Saraco &amp; Malaika Hill</a:t>
            </a:r>
            <a:endParaRPr sz="1400" b="1" i="1" u="none" strike="noStrike" cap="none">
              <a:solidFill>
                <a:srgbClr val="000000"/>
              </a:solidFill>
              <a:latin typeface="Calibri"/>
              <a:ea typeface="Calibri"/>
              <a:cs typeface="Calibri"/>
              <a:sym typeface="Calibri"/>
            </a:endParaRPr>
          </a:p>
          <a:p>
            <a:pPr marL="0" marR="0" lvl="0" indent="0" algn="l" rtl="0">
              <a:lnSpc>
                <a:spcPct val="100000"/>
              </a:lnSpc>
              <a:spcBef>
                <a:spcPts val="300"/>
              </a:spcBef>
              <a:spcAft>
                <a:spcPts val="0"/>
              </a:spcAft>
              <a:buClr>
                <a:srgbClr val="000000"/>
              </a:buClr>
              <a:buSzPts val="1400"/>
              <a:buFont typeface="Calibri"/>
              <a:buNone/>
            </a:pPr>
            <a:r>
              <a:rPr lang="en-US" sz="1400" b="0" i="0" u="none" strike="noStrike" cap="none">
                <a:solidFill>
                  <a:srgbClr val="000000"/>
                </a:solidFill>
                <a:latin typeface="Calibri"/>
                <a:ea typeface="Calibri"/>
                <a:cs typeface="Calibri"/>
                <a:sym typeface="Calibri"/>
              </a:rPr>
              <a:t>ADA</a:t>
            </a:r>
            <a:endParaRPr/>
          </a:p>
        </p:txBody>
      </p:sp>
      <p:pic>
        <p:nvPicPr>
          <p:cNvPr id="269574" name="Google Shape;269574;p20"/>
          <p:cNvPicPr preferRelativeResize="0"/>
          <p:nvPr/>
        </p:nvPicPr>
        <p:blipFill rotWithShape="1">
          <a:blip r:embed="rId18">
            <a:alphaModFix/>
          </a:blip>
          <a:srcRect l="19239" t="5007" r="18353" b="52908"/>
          <a:stretch/>
        </p:blipFill>
        <p:spPr>
          <a:xfrm>
            <a:off x="430466" y="324278"/>
            <a:ext cx="854100" cy="864000"/>
          </a:xfrm>
          <a:prstGeom prst="flowChartConnector">
            <a:avLst/>
          </a:prstGeom>
          <a:noFill/>
          <a:ln w="28575" cap="flat" cmpd="sng">
            <a:solidFill>
              <a:srgbClr val="002060"/>
            </a:solidFill>
            <a:prstDash val="solid"/>
            <a:round/>
            <a:headEnd type="none" w="sm" len="sm"/>
            <a:tailEnd type="none" w="sm" len="sm"/>
          </a:ln>
        </p:spPr>
      </p:pic>
      <p:sp>
        <p:nvSpPr>
          <p:cNvPr id="269575" name="Google Shape;269575;p20"/>
          <p:cNvSpPr txBox="1"/>
          <p:nvPr/>
        </p:nvSpPr>
        <p:spPr>
          <a:xfrm>
            <a:off x="2323827" y="6254084"/>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cap="none">
                <a:solidFill>
                  <a:schemeClr val="dk1"/>
                </a:solidFill>
                <a:latin typeface="Calibri"/>
                <a:ea typeface="Calibri"/>
                <a:cs typeface="Calibri"/>
                <a:sym typeface="Calibri"/>
              </a:rPr>
            </a:br>
            <a:r>
              <a:rPr lang="en-US" sz="900" b="0" i="1" u="none" strike="noStrike" cap="none">
                <a:solidFill>
                  <a:schemeClr val="dk1"/>
                </a:solidFill>
                <a:latin typeface="Calibri"/>
                <a:ea typeface="Calibri"/>
                <a:cs typeface="Calibri"/>
                <a:sym typeface="Calibri"/>
              </a:rPr>
              <a:t>Diabetes Care </a:t>
            </a:r>
            <a:r>
              <a:rPr lang="en-US" sz="900" b="0" i="0" u="none" strike="noStrike" cap="none">
                <a:solidFill>
                  <a:schemeClr val="dk1"/>
                </a:solidFill>
                <a:latin typeface="Calibri"/>
                <a:ea typeface="Calibri"/>
                <a:cs typeface="Calibri"/>
                <a:sym typeface="Calibri"/>
              </a:rPr>
              <a:t>2022; https://doi.org/10.2337/dci22-0034. </a:t>
            </a:r>
            <a:r>
              <a:rPr lang="en-US" sz="900" b="0" i="1" u="none" strike="noStrike" cap="none">
                <a:solidFill>
                  <a:schemeClr val="dk1"/>
                </a:solidFill>
                <a:latin typeface="Calibri"/>
                <a:ea typeface="Calibri"/>
                <a:cs typeface="Calibri"/>
                <a:sym typeface="Calibri"/>
              </a:rPr>
              <a:t>Diabetologia </a:t>
            </a:r>
            <a:r>
              <a:rPr lang="en-US" sz="900" b="0" i="0" u="none" strike="noStrike" cap="none">
                <a:solidFill>
                  <a:schemeClr val="dk1"/>
                </a:solidFill>
                <a:latin typeface="Calibri"/>
                <a:ea typeface="Calibri"/>
                <a:cs typeface="Calibri"/>
                <a:sym typeface="Calibri"/>
              </a:rPr>
              <a:t>2022; https://doi.org/10.1007/s00125-022-05787-2</a:t>
            </a:r>
            <a:r>
              <a:rPr lang="en-US" sz="1600" b="0" i="0" u="none" strike="noStrike" cap="none">
                <a:solidFill>
                  <a:schemeClr val="dk1"/>
                </a:solidFill>
                <a:latin typeface="Calibri"/>
                <a:ea typeface="Calibri"/>
                <a:cs typeface="Calibri"/>
                <a:sym typeface="Calibri"/>
              </a:rPr>
              <a:t>.</a:t>
            </a:r>
            <a:endParaRPr sz="16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9579"/>
        <p:cNvGrpSpPr/>
        <p:nvPr/>
      </p:nvGrpSpPr>
      <p:grpSpPr>
        <a:xfrm>
          <a:off x="0" y="0"/>
          <a:ext cx="0" cy="0"/>
          <a:chOff x="0" y="0"/>
          <a:chExt cx="0" cy="0"/>
        </a:xfrm>
      </p:grpSpPr>
      <p:sp>
        <p:nvSpPr>
          <p:cNvPr id="269580" name="Google Shape;269580;p21"/>
          <p:cNvSpPr txBox="1">
            <a:spLocks noGrp="1"/>
          </p:cNvSpPr>
          <p:nvPr>
            <p:ph type="title"/>
          </p:nvPr>
        </p:nvSpPr>
        <p:spPr>
          <a:xfrm>
            <a:off x="503767" y="766233"/>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Methods</a:t>
            </a:r>
            <a:endParaRPr/>
          </a:p>
        </p:txBody>
      </p:sp>
      <p:sp>
        <p:nvSpPr>
          <p:cNvPr id="269581" name="Google Shape;269581;p21"/>
          <p:cNvSpPr txBox="1">
            <a:spLocks noGrp="1"/>
          </p:cNvSpPr>
          <p:nvPr>
            <p:ph type="body" idx="1"/>
          </p:nvPr>
        </p:nvSpPr>
        <p:spPr>
          <a:xfrm>
            <a:off x="509674" y="1637758"/>
            <a:ext cx="6328200" cy="4338900"/>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lnSpc>
                <a:spcPct val="90000"/>
              </a:lnSpc>
              <a:spcBef>
                <a:spcPts val="0"/>
              </a:spcBef>
              <a:spcAft>
                <a:spcPts val="0"/>
              </a:spcAft>
              <a:buClr>
                <a:schemeClr val="dk1"/>
              </a:buClr>
              <a:buSzPct val="100000"/>
              <a:buNone/>
            </a:pPr>
            <a:r>
              <a:rPr lang="en-US" sz="2800"/>
              <a:t>Three-day meeting in January 2022, via teleconference</a:t>
            </a:r>
            <a:endParaRPr/>
          </a:p>
          <a:p>
            <a:pPr marL="0" lvl="0" indent="0" algn="l" rtl="0">
              <a:lnSpc>
                <a:spcPct val="90000"/>
              </a:lnSpc>
              <a:spcBef>
                <a:spcPts val="1000"/>
              </a:spcBef>
              <a:spcAft>
                <a:spcPts val="0"/>
              </a:spcAft>
              <a:buClr>
                <a:schemeClr val="dk1"/>
              </a:buClr>
              <a:buSzPct val="100000"/>
              <a:buNone/>
            </a:pPr>
            <a:endParaRPr sz="2800"/>
          </a:p>
          <a:p>
            <a:pPr marL="0" lvl="0" indent="0" algn="l" rtl="0">
              <a:lnSpc>
                <a:spcPct val="90000"/>
              </a:lnSpc>
              <a:spcBef>
                <a:spcPts val="1000"/>
              </a:spcBef>
              <a:spcAft>
                <a:spcPts val="0"/>
              </a:spcAft>
              <a:buClr>
                <a:schemeClr val="dk1"/>
              </a:buClr>
              <a:buSzPct val="100000"/>
              <a:buNone/>
            </a:pPr>
            <a:r>
              <a:rPr lang="en-US" sz="2800"/>
              <a:t>Two-day in-person meeting in April, Amsterdam</a:t>
            </a:r>
            <a:endParaRPr/>
          </a:p>
          <a:p>
            <a:pPr marL="0" lvl="0" indent="0" algn="l" rtl="0">
              <a:lnSpc>
                <a:spcPct val="90000"/>
              </a:lnSpc>
              <a:spcBef>
                <a:spcPts val="1000"/>
              </a:spcBef>
              <a:spcAft>
                <a:spcPts val="0"/>
              </a:spcAft>
              <a:buClr>
                <a:schemeClr val="dk1"/>
              </a:buClr>
              <a:buSzPct val="100000"/>
              <a:buNone/>
            </a:pPr>
            <a:endParaRPr sz="2800"/>
          </a:p>
          <a:p>
            <a:pPr marL="0" lvl="0" indent="0" algn="l" rtl="0">
              <a:lnSpc>
                <a:spcPct val="90000"/>
              </a:lnSpc>
              <a:spcBef>
                <a:spcPts val="1000"/>
              </a:spcBef>
              <a:spcAft>
                <a:spcPts val="0"/>
              </a:spcAft>
              <a:buClr>
                <a:schemeClr val="dk1"/>
              </a:buClr>
              <a:buSzPct val="100000"/>
              <a:buNone/>
            </a:pPr>
            <a:r>
              <a:rPr lang="en-US" sz="2800"/>
              <a:t>Teleconferences every 1-4 weeks, September 2021 to present</a:t>
            </a:r>
            <a:endParaRPr/>
          </a:p>
          <a:p>
            <a:pPr marL="0" lvl="0" indent="0" algn="l" rtl="0">
              <a:lnSpc>
                <a:spcPct val="90000"/>
              </a:lnSpc>
              <a:spcBef>
                <a:spcPts val="1000"/>
              </a:spcBef>
              <a:spcAft>
                <a:spcPts val="0"/>
              </a:spcAft>
              <a:buClr>
                <a:schemeClr val="dk1"/>
              </a:buClr>
              <a:buSzPct val="100000"/>
              <a:buNone/>
            </a:pPr>
            <a:endParaRPr sz="2800"/>
          </a:p>
          <a:p>
            <a:pPr marL="0" lvl="0" indent="0" algn="l" rtl="0">
              <a:lnSpc>
                <a:spcPct val="90000"/>
              </a:lnSpc>
              <a:spcBef>
                <a:spcPts val="1000"/>
              </a:spcBef>
              <a:spcAft>
                <a:spcPts val="0"/>
              </a:spcAft>
              <a:buClr>
                <a:schemeClr val="dk1"/>
              </a:buClr>
              <a:buSzPct val="100000"/>
              <a:buNone/>
            </a:pPr>
            <a:r>
              <a:rPr lang="en-US" sz="2800"/>
              <a:t>Co-chairs and 4 sets of section authors</a:t>
            </a:r>
            <a:endParaRPr/>
          </a:p>
          <a:p>
            <a:pPr marL="0" lvl="0" indent="0" algn="l" rtl="0">
              <a:lnSpc>
                <a:spcPct val="90000"/>
              </a:lnSpc>
              <a:spcBef>
                <a:spcPts val="1000"/>
              </a:spcBef>
              <a:spcAft>
                <a:spcPts val="0"/>
              </a:spcAft>
              <a:buClr>
                <a:schemeClr val="dk1"/>
              </a:buClr>
              <a:buSzPct val="100000"/>
              <a:buNone/>
            </a:pPr>
            <a:endParaRPr sz="2800"/>
          </a:p>
          <a:p>
            <a:pPr marL="0" lvl="0" indent="0" algn="l" rtl="0">
              <a:lnSpc>
                <a:spcPct val="90000"/>
              </a:lnSpc>
              <a:spcBef>
                <a:spcPts val="1000"/>
              </a:spcBef>
              <a:spcAft>
                <a:spcPts val="0"/>
              </a:spcAft>
              <a:buClr>
                <a:schemeClr val="dk1"/>
              </a:buClr>
              <a:buSzPct val="100000"/>
              <a:buNone/>
            </a:pPr>
            <a:r>
              <a:rPr lang="en-US" sz="2800"/>
              <a:t>Evidence review informed the content</a:t>
            </a:r>
            <a:endParaRPr/>
          </a:p>
        </p:txBody>
      </p:sp>
      <p:sp>
        <p:nvSpPr>
          <p:cNvPr id="269582" name="Google Shape;269582;p21"/>
          <p:cNvSpPr txBox="1">
            <a:spLocks noGrp="1"/>
          </p:cNvSpPr>
          <p:nvPr>
            <p:ph type="body" idx="2"/>
          </p:nvPr>
        </p:nvSpPr>
        <p:spPr>
          <a:xfrm>
            <a:off x="7365337" y="461267"/>
            <a:ext cx="4065000" cy="4470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1800"/>
              <a:buNone/>
            </a:pPr>
            <a:r>
              <a:rPr lang="en-US" sz="1800" b="0">
                <a:solidFill>
                  <a:schemeClr val="dk1"/>
                </a:solidFill>
              </a:rPr>
              <a:t>Teleconference Jan 2022</a:t>
            </a:r>
            <a:endParaRPr/>
          </a:p>
        </p:txBody>
      </p:sp>
      <p:pic>
        <p:nvPicPr>
          <p:cNvPr id="269583" name="Google Shape;269583;p21"/>
          <p:cNvPicPr preferRelativeResize="0"/>
          <p:nvPr/>
        </p:nvPicPr>
        <p:blipFill rotWithShape="1">
          <a:blip r:embed="rId3">
            <a:alphaModFix/>
          </a:blip>
          <a:srcRect/>
          <a:stretch/>
        </p:blipFill>
        <p:spPr>
          <a:xfrm>
            <a:off x="7461027" y="766233"/>
            <a:ext cx="3873681" cy="2023014"/>
          </a:xfrm>
          <a:prstGeom prst="rect">
            <a:avLst/>
          </a:prstGeom>
          <a:noFill/>
          <a:ln>
            <a:noFill/>
          </a:ln>
        </p:spPr>
      </p:pic>
      <p:grpSp>
        <p:nvGrpSpPr>
          <p:cNvPr id="269584" name="Google Shape;269584;p21"/>
          <p:cNvGrpSpPr/>
          <p:nvPr/>
        </p:nvGrpSpPr>
        <p:grpSpPr>
          <a:xfrm>
            <a:off x="7738994" y="3307495"/>
            <a:ext cx="3316897" cy="2839344"/>
            <a:chOff x="6814998" y="1395023"/>
            <a:chExt cx="4558055" cy="3901805"/>
          </a:xfrm>
        </p:grpSpPr>
        <p:pic>
          <p:nvPicPr>
            <p:cNvPr id="269585" name="Google Shape;269585;p21"/>
            <p:cNvPicPr preferRelativeResize="0"/>
            <p:nvPr/>
          </p:nvPicPr>
          <p:blipFill rotWithShape="1">
            <a:blip r:embed="rId4">
              <a:alphaModFix/>
            </a:blip>
            <a:srcRect/>
            <a:stretch/>
          </p:blipFill>
          <p:spPr>
            <a:xfrm>
              <a:off x="6814998" y="1395023"/>
              <a:ext cx="4558055" cy="3901806"/>
            </a:xfrm>
            <a:prstGeom prst="rect">
              <a:avLst/>
            </a:prstGeom>
            <a:noFill/>
            <a:ln>
              <a:noFill/>
            </a:ln>
          </p:spPr>
        </p:pic>
        <p:pic>
          <p:nvPicPr>
            <p:cNvPr id="269586" name="Google Shape;269586;p21"/>
            <p:cNvPicPr preferRelativeResize="0"/>
            <p:nvPr/>
          </p:nvPicPr>
          <p:blipFill rotWithShape="1">
            <a:blip r:embed="rId5">
              <a:alphaModFix/>
            </a:blip>
            <a:srcRect/>
            <a:stretch/>
          </p:blipFill>
          <p:spPr>
            <a:xfrm>
              <a:off x="6814998" y="3618183"/>
              <a:ext cx="890027" cy="1132382"/>
            </a:xfrm>
            <a:prstGeom prst="rect">
              <a:avLst/>
            </a:prstGeom>
            <a:noFill/>
            <a:ln>
              <a:noFill/>
            </a:ln>
          </p:spPr>
        </p:pic>
      </p:grpSp>
      <p:sp>
        <p:nvSpPr>
          <p:cNvPr id="269587" name="Google Shape;269587;p21"/>
          <p:cNvSpPr txBox="1"/>
          <p:nvPr/>
        </p:nvSpPr>
        <p:spPr>
          <a:xfrm>
            <a:off x="7365337" y="2938228"/>
            <a:ext cx="4065000" cy="36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0" i="0" u="none" strike="noStrike" cap="none">
                <a:solidFill>
                  <a:schemeClr val="dk1"/>
                </a:solidFill>
                <a:latin typeface="Calibri"/>
                <a:ea typeface="Calibri"/>
                <a:cs typeface="Calibri"/>
                <a:sym typeface="Calibri"/>
              </a:rPr>
              <a:t> Amsterdam April 2022</a:t>
            </a:r>
            <a:endParaRPr sz="1800" b="0" i="0" u="none" strike="noStrike" cap="none">
              <a:solidFill>
                <a:schemeClr val="dk1"/>
              </a:solidFill>
              <a:latin typeface="Calibri"/>
              <a:ea typeface="Calibri"/>
              <a:cs typeface="Calibri"/>
              <a:sym typeface="Calibri"/>
            </a:endParaRPr>
          </a:p>
        </p:txBody>
      </p:sp>
      <p:sp>
        <p:nvSpPr>
          <p:cNvPr id="269588" name="Google Shape;269588;p21"/>
          <p:cNvSpPr txBox="1"/>
          <p:nvPr/>
        </p:nvSpPr>
        <p:spPr>
          <a:xfrm>
            <a:off x="2154713" y="6147087"/>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cap="none">
                <a:solidFill>
                  <a:schemeClr val="dk1"/>
                </a:solidFill>
                <a:latin typeface="Calibri"/>
                <a:ea typeface="Calibri"/>
                <a:cs typeface="Calibri"/>
                <a:sym typeface="Calibri"/>
              </a:rPr>
            </a:br>
            <a:r>
              <a:rPr lang="en-US" sz="900" b="0" i="1" u="none" strike="noStrike" cap="none">
                <a:solidFill>
                  <a:schemeClr val="dk1"/>
                </a:solidFill>
                <a:latin typeface="Calibri"/>
                <a:ea typeface="Calibri"/>
                <a:cs typeface="Calibri"/>
                <a:sym typeface="Calibri"/>
              </a:rPr>
              <a:t>Diabetes Care </a:t>
            </a:r>
            <a:r>
              <a:rPr lang="en-US" sz="900" b="0" i="0" u="none" strike="noStrike" cap="none">
                <a:solidFill>
                  <a:schemeClr val="dk1"/>
                </a:solidFill>
                <a:latin typeface="Calibri"/>
                <a:ea typeface="Calibri"/>
                <a:cs typeface="Calibri"/>
                <a:sym typeface="Calibri"/>
              </a:rPr>
              <a:t>2022; https://doi.org/10.2337/dci22-0034. </a:t>
            </a:r>
            <a:r>
              <a:rPr lang="en-US" sz="900" b="0" i="1" u="none" strike="noStrike" cap="none">
                <a:solidFill>
                  <a:schemeClr val="dk1"/>
                </a:solidFill>
                <a:latin typeface="Calibri"/>
                <a:ea typeface="Calibri"/>
                <a:cs typeface="Calibri"/>
                <a:sym typeface="Calibri"/>
              </a:rPr>
              <a:t>Diabetologia </a:t>
            </a:r>
            <a:r>
              <a:rPr lang="en-US" sz="900" b="0" i="0" u="none" strike="noStrike" cap="none">
                <a:solidFill>
                  <a:schemeClr val="dk1"/>
                </a:solidFill>
                <a:latin typeface="Calibri"/>
                <a:ea typeface="Calibri"/>
                <a:cs typeface="Calibri"/>
                <a:sym typeface="Calibri"/>
              </a:rPr>
              <a:t>2022; https://doi.org/10.1007/s00125-022-05787-2</a:t>
            </a:r>
            <a:r>
              <a:rPr lang="en-US" sz="1600" b="0" i="0" u="none" strike="noStrike" cap="none">
                <a:solidFill>
                  <a:schemeClr val="dk1"/>
                </a:solidFill>
                <a:latin typeface="Calibri"/>
                <a:ea typeface="Calibri"/>
                <a:cs typeface="Calibri"/>
                <a:sym typeface="Calibri"/>
              </a:rPr>
              <a:t>.</a:t>
            </a:r>
            <a:endParaRPr sz="16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9592"/>
        <p:cNvGrpSpPr/>
        <p:nvPr/>
      </p:nvGrpSpPr>
      <p:grpSpPr>
        <a:xfrm>
          <a:off x="0" y="0"/>
          <a:ext cx="0" cy="0"/>
          <a:chOff x="0" y="0"/>
          <a:chExt cx="0" cy="0"/>
        </a:xfrm>
      </p:grpSpPr>
      <p:sp>
        <p:nvSpPr>
          <p:cNvPr id="269593" name="Google Shape;269593;p22"/>
          <p:cNvSpPr txBox="1">
            <a:spLocks noGrp="1"/>
          </p:cNvSpPr>
          <p:nvPr>
            <p:ph type="title"/>
          </p:nvPr>
        </p:nvSpPr>
        <p:spPr>
          <a:xfrm>
            <a:off x="503767" y="766233"/>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Overview</a:t>
            </a:r>
            <a:endParaRPr/>
          </a:p>
        </p:txBody>
      </p:sp>
      <p:sp>
        <p:nvSpPr>
          <p:cNvPr id="269594" name="Google Shape;269594;p22"/>
          <p:cNvSpPr txBox="1">
            <a:spLocks noGrp="1"/>
          </p:cNvSpPr>
          <p:nvPr>
            <p:ph type="body" idx="2"/>
          </p:nvPr>
        </p:nvSpPr>
        <p:spPr>
          <a:xfrm>
            <a:off x="509654" y="483231"/>
            <a:ext cx="11072700" cy="342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A5A5A5"/>
              </a:buClr>
              <a:buSzPts val="1900"/>
              <a:buNone/>
            </a:pPr>
            <a:endParaRPr/>
          </a:p>
        </p:txBody>
      </p:sp>
      <p:sp>
        <p:nvSpPr>
          <p:cNvPr id="269595" name="Google Shape;269595;p22"/>
          <p:cNvSpPr/>
          <p:nvPr/>
        </p:nvSpPr>
        <p:spPr>
          <a:xfrm>
            <a:off x="615901" y="1717665"/>
            <a:ext cx="7851900" cy="656100"/>
          </a:xfrm>
          <a:prstGeom prst="round2DiagRect">
            <a:avLst>
              <a:gd name="adj1" fmla="val 16667"/>
              <a:gd name="adj2" fmla="val 0"/>
            </a:avLst>
          </a:prstGeom>
          <a:solidFill>
            <a:schemeClr val="lt1"/>
          </a:solidFill>
          <a:ln w="25400" cap="flat" cmpd="sng">
            <a:solidFill>
              <a:srgbClr val="92D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r>
              <a:rPr lang="en-US" sz="1800" b="0" i="1" u="none" strike="noStrike" cap="none">
                <a:solidFill>
                  <a:srgbClr val="000000"/>
                </a:solidFill>
                <a:latin typeface="Calibri"/>
                <a:ea typeface="Calibri"/>
                <a:cs typeface="Calibri"/>
                <a:sym typeface="Calibri"/>
              </a:rPr>
              <a:t>The Rationale, Importance, and Context of Glucose-Lowering Treatment</a:t>
            </a:r>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Billy Collins, DHSc, PA-C &amp; Peter Rossing, MD</a:t>
            </a:r>
            <a:endParaRPr/>
          </a:p>
        </p:txBody>
      </p:sp>
      <p:sp>
        <p:nvSpPr>
          <p:cNvPr id="269596" name="Google Shape;269596;p22"/>
          <p:cNvSpPr/>
          <p:nvPr/>
        </p:nvSpPr>
        <p:spPr>
          <a:xfrm>
            <a:off x="615901" y="2548115"/>
            <a:ext cx="7851900" cy="893100"/>
          </a:xfrm>
          <a:prstGeom prst="round2DiagRect">
            <a:avLst>
              <a:gd name="adj1" fmla="val 16667"/>
              <a:gd name="adj2" fmla="val 0"/>
            </a:avLst>
          </a:prstGeom>
          <a:solidFill>
            <a:schemeClr val="lt1"/>
          </a:solidFill>
          <a:ln w="254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r>
              <a:rPr lang="en-US" sz="1800" b="0" i="1" u="none" strike="noStrike" cap="none">
                <a:solidFill>
                  <a:srgbClr val="000000"/>
                </a:solidFill>
                <a:latin typeface="Calibri"/>
                <a:ea typeface="Calibri"/>
                <a:cs typeface="Calibri"/>
                <a:sym typeface="Calibri"/>
              </a:rPr>
              <a:t>Therapeutic Options: Lifestyle and Healthy Behaviour, Weight Management, and Pharmacotherapy for the Treatment of Type 2 Diabetes</a:t>
            </a:r>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Vanita Aroda, MD, Geltrude Mingrone, MD, PhD, &amp; Tsvetalina Tankova, MD, PhD</a:t>
            </a:r>
            <a:endParaRPr sz="1100" b="0" i="0" u="none" strike="noStrike" cap="none">
              <a:solidFill>
                <a:srgbClr val="000000"/>
              </a:solidFill>
              <a:latin typeface="Calibri"/>
              <a:ea typeface="Calibri"/>
              <a:cs typeface="Calibri"/>
              <a:sym typeface="Calibri"/>
            </a:endParaRPr>
          </a:p>
        </p:txBody>
      </p:sp>
      <p:sp>
        <p:nvSpPr>
          <p:cNvPr id="269597" name="Google Shape;269597;p22"/>
          <p:cNvSpPr/>
          <p:nvPr/>
        </p:nvSpPr>
        <p:spPr>
          <a:xfrm>
            <a:off x="615901" y="3608122"/>
            <a:ext cx="7851900" cy="893100"/>
          </a:xfrm>
          <a:prstGeom prst="round2DiagRect">
            <a:avLst>
              <a:gd name="adj1" fmla="val 16667"/>
              <a:gd name="adj2" fmla="val 0"/>
            </a:avLst>
          </a:prstGeom>
          <a:solidFill>
            <a:schemeClr val="lt1"/>
          </a:solidFill>
          <a:ln w="25400" cap="flat" cmpd="sng">
            <a:solidFill>
              <a:srgbClr val="00B0F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r>
              <a:rPr lang="en-US" sz="1800" b="0" i="1" u="none" strike="noStrike" cap="none">
                <a:solidFill>
                  <a:srgbClr val="000000"/>
                </a:solidFill>
                <a:latin typeface="Calibri"/>
                <a:ea typeface="Calibri"/>
                <a:cs typeface="Calibri"/>
                <a:sym typeface="Calibri"/>
              </a:rPr>
              <a:t>Personalised Approach to Treatment Based on Individual Characteristics and Comorbidities</a:t>
            </a:r>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Jennifer Green, MD &amp; Apostolos Tsapas, MD, PhD, MSc  </a:t>
            </a:r>
            <a:endParaRPr sz="1100" b="0" i="0" u="none" strike="noStrike" cap="none">
              <a:solidFill>
                <a:srgbClr val="000000"/>
              </a:solidFill>
              <a:latin typeface="Calibri"/>
              <a:ea typeface="Calibri"/>
              <a:cs typeface="Calibri"/>
              <a:sym typeface="Calibri"/>
            </a:endParaRPr>
          </a:p>
        </p:txBody>
      </p:sp>
      <p:sp>
        <p:nvSpPr>
          <p:cNvPr id="269598" name="Google Shape;269598;p22"/>
          <p:cNvSpPr/>
          <p:nvPr/>
        </p:nvSpPr>
        <p:spPr>
          <a:xfrm>
            <a:off x="615900" y="4710964"/>
            <a:ext cx="7851900" cy="656100"/>
          </a:xfrm>
          <a:prstGeom prst="round2DiagRect">
            <a:avLst>
              <a:gd name="adj1" fmla="val 16667"/>
              <a:gd name="adj2" fmla="val 0"/>
            </a:avLst>
          </a:prstGeom>
          <a:solidFill>
            <a:schemeClr val="lt1"/>
          </a:solidFill>
          <a:ln w="25400" cap="flat" cmpd="sng">
            <a:solidFill>
              <a:srgbClr val="7030A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r>
              <a:rPr lang="en-US" sz="1800" b="0" i="1" u="none" strike="noStrike" cap="none">
                <a:solidFill>
                  <a:srgbClr val="000000"/>
                </a:solidFill>
                <a:latin typeface="Calibri"/>
                <a:ea typeface="Calibri"/>
                <a:cs typeface="Calibri"/>
                <a:sym typeface="Calibri"/>
              </a:rPr>
              <a:t>Putting it All Together: Strategies for Implementation</a:t>
            </a:r>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Nisa Maruthur, MD, MHS, Sylvia Rosas, MD, MSCE, &amp; Chantal Mathieu, MD, PhD </a:t>
            </a:r>
            <a:endParaRPr sz="1400" b="0" i="0" u="none" strike="noStrike" cap="none">
              <a:solidFill>
                <a:srgbClr val="000000"/>
              </a:solidFill>
              <a:latin typeface="Calibri"/>
              <a:ea typeface="Calibri"/>
              <a:cs typeface="Calibri"/>
              <a:sym typeface="Calibri"/>
            </a:endParaRPr>
          </a:p>
        </p:txBody>
      </p:sp>
      <p:sp>
        <p:nvSpPr>
          <p:cNvPr id="269599" name="Google Shape;269599;p22"/>
          <p:cNvSpPr/>
          <p:nvPr/>
        </p:nvSpPr>
        <p:spPr>
          <a:xfrm>
            <a:off x="615900" y="5533769"/>
            <a:ext cx="7851900" cy="656100"/>
          </a:xfrm>
          <a:prstGeom prst="round2DiagRect">
            <a:avLst>
              <a:gd name="adj1" fmla="val 16667"/>
              <a:gd name="adj2" fmla="val 0"/>
            </a:avLst>
          </a:prstGeom>
          <a:solidFill>
            <a:schemeClr val="lt1"/>
          </a:solidFill>
          <a:ln w="254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r>
              <a:rPr lang="en-US" sz="1800" b="0" i="1" u="none" strike="noStrike" cap="none">
                <a:solidFill>
                  <a:srgbClr val="000000"/>
                </a:solidFill>
                <a:latin typeface="Calibri"/>
                <a:ea typeface="Calibri"/>
                <a:cs typeface="Calibri"/>
                <a:sym typeface="Calibri"/>
              </a:rPr>
              <a:t>Key Knowledge Gaps and A Call to Action</a:t>
            </a: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John B. Buse, MD, PhD </a:t>
            </a:r>
            <a:endParaRPr sz="1400" b="0" i="0" u="none" strike="noStrike" cap="none">
              <a:solidFill>
                <a:srgbClr val="000000"/>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9603"/>
        <p:cNvGrpSpPr/>
        <p:nvPr/>
      </p:nvGrpSpPr>
      <p:grpSpPr>
        <a:xfrm>
          <a:off x="0" y="0"/>
          <a:ext cx="0" cy="0"/>
          <a:chOff x="0" y="0"/>
          <a:chExt cx="0" cy="0"/>
        </a:xfrm>
      </p:grpSpPr>
      <p:sp>
        <p:nvSpPr>
          <p:cNvPr id="269604" name="Google Shape;269604;p23"/>
          <p:cNvSpPr txBox="1">
            <a:spLocks noGrp="1"/>
          </p:cNvSpPr>
          <p:nvPr>
            <p:ph type="title"/>
          </p:nvPr>
        </p:nvSpPr>
        <p:spPr>
          <a:xfrm>
            <a:off x="503767" y="766233"/>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Methods</a:t>
            </a:r>
            <a:endParaRPr/>
          </a:p>
        </p:txBody>
      </p:sp>
      <p:sp>
        <p:nvSpPr>
          <p:cNvPr id="269605" name="Google Shape;269605;p23"/>
          <p:cNvSpPr txBox="1">
            <a:spLocks noGrp="1"/>
          </p:cNvSpPr>
          <p:nvPr>
            <p:ph type="body" idx="1"/>
          </p:nvPr>
        </p:nvSpPr>
        <p:spPr>
          <a:xfrm>
            <a:off x="485922" y="1656123"/>
            <a:ext cx="11104500" cy="3984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000"/>
              <a:buNone/>
            </a:pPr>
            <a:r>
              <a:rPr lang="en-US" sz="2000"/>
              <a:t>The writing group accepted the 2018 edition and 2019 update of this consensus report as a starting point for the evidence search. </a:t>
            </a:r>
            <a:endParaRPr/>
          </a:p>
          <a:p>
            <a:pPr marL="0" lvl="0" indent="0" algn="l" rtl="0">
              <a:lnSpc>
                <a:spcPct val="90000"/>
              </a:lnSpc>
              <a:spcBef>
                <a:spcPts val="1000"/>
              </a:spcBef>
              <a:spcAft>
                <a:spcPts val="0"/>
              </a:spcAft>
              <a:buClr>
                <a:schemeClr val="dk1"/>
              </a:buClr>
              <a:buSzPts val="2000"/>
              <a:buNone/>
            </a:pPr>
            <a:r>
              <a:rPr lang="en-US" sz="2000"/>
              <a:t>To identify newer evidence, a search was conducted on PubMed for randomized clinical trials (RCTs), systematic reviews, and meta-analyses published in English between January 28, 2018, and December 12, 2021.</a:t>
            </a:r>
            <a:endParaRPr/>
          </a:p>
          <a:p>
            <a:pPr marL="0" lvl="0" indent="0" algn="l" rtl="0">
              <a:lnSpc>
                <a:spcPct val="90000"/>
              </a:lnSpc>
              <a:spcBef>
                <a:spcPts val="1000"/>
              </a:spcBef>
              <a:spcAft>
                <a:spcPts val="0"/>
              </a:spcAft>
              <a:buClr>
                <a:schemeClr val="dk1"/>
              </a:buClr>
              <a:buSzPts val="2000"/>
              <a:buNone/>
            </a:pPr>
            <a:r>
              <a:rPr lang="en-US" sz="2000"/>
              <a:t>Eligible publications examined the effectiveness or safety of pharmacologic or non-pharmacologic interventions in adults with type 2 diabetes mellitus. </a:t>
            </a:r>
            <a:endParaRPr/>
          </a:p>
          <a:p>
            <a:pPr marL="0" lvl="0" indent="0" algn="l" rtl="0">
              <a:lnSpc>
                <a:spcPct val="90000"/>
              </a:lnSpc>
              <a:spcBef>
                <a:spcPts val="1000"/>
              </a:spcBef>
              <a:spcAft>
                <a:spcPts val="0"/>
              </a:spcAft>
              <a:buClr>
                <a:schemeClr val="dk1"/>
              </a:buClr>
              <a:buSzPts val="2000"/>
              <a:buNone/>
            </a:pPr>
            <a:r>
              <a:rPr lang="en-US" sz="2000"/>
              <a:t>Reference lists were scanned in eligible reports to identify additional articles relevant to the subject. </a:t>
            </a:r>
            <a:endParaRPr/>
          </a:p>
          <a:p>
            <a:pPr marL="0" lvl="0" indent="0" algn="l" rtl="0">
              <a:lnSpc>
                <a:spcPct val="90000"/>
              </a:lnSpc>
              <a:spcBef>
                <a:spcPts val="1000"/>
              </a:spcBef>
              <a:spcAft>
                <a:spcPts val="0"/>
              </a:spcAft>
              <a:buClr>
                <a:schemeClr val="dk1"/>
              </a:buClr>
              <a:buSzPts val="2000"/>
              <a:buNone/>
            </a:pPr>
            <a:r>
              <a:rPr lang="en-US" sz="2000"/>
              <a:t>Details on the keywords and the search strategy are accessed via a link in the papers. </a:t>
            </a:r>
            <a:endParaRPr/>
          </a:p>
          <a:p>
            <a:pPr marL="0" lvl="0" indent="0" algn="l" rtl="0">
              <a:lnSpc>
                <a:spcPct val="90000"/>
              </a:lnSpc>
              <a:spcBef>
                <a:spcPts val="1000"/>
              </a:spcBef>
              <a:spcAft>
                <a:spcPts val="0"/>
              </a:spcAft>
              <a:buClr>
                <a:schemeClr val="dk1"/>
              </a:buClr>
              <a:buSzPts val="2000"/>
              <a:buNone/>
            </a:pPr>
            <a:r>
              <a:rPr lang="en-US" sz="2000"/>
              <a:t>Papers were grouped according to subject; the authors reviewed this new evidence to inform the consensus recommendations. </a:t>
            </a:r>
            <a:endParaRPr/>
          </a:p>
          <a:p>
            <a:pPr marL="0" lvl="0" indent="0" algn="l" rtl="0">
              <a:lnSpc>
                <a:spcPct val="90000"/>
              </a:lnSpc>
              <a:spcBef>
                <a:spcPts val="1000"/>
              </a:spcBef>
              <a:spcAft>
                <a:spcPts val="0"/>
              </a:spcAft>
              <a:buClr>
                <a:schemeClr val="dk1"/>
              </a:buClr>
              <a:buSzPts val="2000"/>
              <a:buNone/>
            </a:pPr>
            <a:r>
              <a:rPr lang="en-US" sz="2000"/>
              <a:t>We updated the search to June 13</a:t>
            </a:r>
            <a:r>
              <a:rPr lang="en-US" sz="2000" baseline="30000"/>
              <a:t>th</a:t>
            </a:r>
            <a:r>
              <a:rPr lang="en-US" sz="2000"/>
              <a:t> 2022.</a:t>
            </a:r>
            <a:endParaRPr sz="2000"/>
          </a:p>
        </p:txBody>
      </p:sp>
      <p:sp>
        <p:nvSpPr>
          <p:cNvPr id="269606" name="Google Shape;269606;p23"/>
          <p:cNvSpPr txBox="1"/>
          <p:nvPr/>
        </p:nvSpPr>
        <p:spPr>
          <a:xfrm>
            <a:off x="2307113" y="6214297"/>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cap="none">
                <a:solidFill>
                  <a:schemeClr val="dk1"/>
                </a:solidFill>
                <a:latin typeface="Calibri"/>
                <a:ea typeface="Calibri"/>
                <a:cs typeface="Calibri"/>
                <a:sym typeface="Calibri"/>
              </a:rPr>
            </a:br>
            <a:r>
              <a:rPr lang="en-US" sz="900" b="0" i="1" u="none" strike="noStrike" cap="none">
                <a:solidFill>
                  <a:schemeClr val="dk1"/>
                </a:solidFill>
                <a:latin typeface="Calibri"/>
                <a:ea typeface="Calibri"/>
                <a:cs typeface="Calibri"/>
                <a:sym typeface="Calibri"/>
              </a:rPr>
              <a:t>Diabetes Care </a:t>
            </a:r>
            <a:r>
              <a:rPr lang="en-US" sz="900" b="0" i="0" u="none" strike="noStrike" cap="none">
                <a:solidFill>
                  <a:schemeClr val="dk1"/>
                </a:solidFill>
                <a:latin typeface="Calibri"/>
                <a:ea typeface="Calibri"/>
                <a:cs typeface="Calibri"/>
                <a:sym typeface="Calibri"/>
              </a:rPr>
              <a:t>2022; https://doi.org/10.2337/dci22-0034. </a:t>
            </a:r>
            <a:r>
              <a:rPr lang="en-US" sz="900" b="0" i="1" u="none" strike="noStrike" cap="none">
                <a:solidFill>
                  <a:schemeClr val="dk1"/>
                </a:solidFill>
                <a:latin typeface="Calibri"/>
                <a:ea typeface="Calibri"/>
                <a:cs typeface="Calibri"/>
                <a:sym typeface="Calibri"/>
              </a:rPr>
              <a:t>Diabetologia </a:t>
            </a:r>
            <a:r>
              <a:rPr lang="en-US" sz="900" b="0" i="0" u="none" strike="noStrike" cap="none">
                <a:solidFill>
                  <a:schemeClr val="dk1"/>
                </a:solidFill>
                <a:latin typeface="Calibri"/>
                <a:ea typeface="Calibri"/>
                <a:cs typeface="Calibri"/>
                <a:sym typeface="Calibri"/>
              </a:rPr>
              <a:t>2022; https://doi.org/10.1007/s00125-022-05787-2</a:t>
            </a:r>
            <a:r>
              <a:rPr lang="en-US" sz="1600" b="0" i="0" u="none" strike="noStrike" cap="none">
                <a:solidFill>
                  <a:schemeClr val="dk1"/>
                </a:solidFill>
                <a:latin typeface="Calibri"/>
                <a:ea typeface="Calibri"/>
                <a:cs typeface="Calibri"/>
                <a:sym typeface="Calibri"/>
              </a:rPr>
              <a:t>.</a:t>
            </a:r>
            <a:endParaRPr sz="16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Shape 269610"/>
        <p:cNvGrpSpPr/>
        <p:nvPr/>
      </p:nvGrpSpPr>
      <p:grpSpPr>
        <a:xfrm>
          <a:off x="0" y="0"/>
          <a:ext cx="0" cy="0"/>
          <a:chOff x="0" y="0"/>
          <a:chExt cx="0" cy="0"/>
        </a:xfrm>
      </p:grpSpPr>
      <p:sp>
        <p:nvSpPr>
          <p:cNvPr id="269611" name="Google Shape;269611;p24"/>
          <p:cNvSpPr txBox="1">
            <a:spLocks noGrp="1"/>
          </p:cNvSpPr>
          <p:nvPr>
            <p:ph type="title"/>
          </p:nvPr>
        </p:nvSpPr>
        <p:spPr>
          <a:xfrm>
            <a:off x="503767" y="766233"/>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Literature review</a:t>
            </a:r>
            <a:endParaRPr/>
          </a:p>
        </p:txBody>
      </p:sp>
      <p:graphicFrame>
        <p:nvGraphicFramePr>
          <p:cNvPr id="269612" name="Google Shape;269612;p24"/>
          <p:cNvGraphicFramePr/>
          <p:nvPr/>
        </p:nvGraphicFramePr>
        <p:xfrm>
          <a:off x="776194" y="2657076"/>
          <a:ext cx="5319800" cy="3323450"/>
        </p:xfrm>
        <a:graphic>
          <a:graphicData uri="http://schemas.openxmlformats.org/drawingml/2006/table">
            <a:tbl>
              <a:tblPr>
                <a:noFill/>
                <a:tableStyleId>{171995D6-BFFF-401C-A5C9-D7ED0C9A3FD3}</a:tableStyleId>
              </a:tblPr>
              <a:tblGrid>
                <a:gridCol w="1902450">
                  <a:extLst>
                    <a:ext uri="{9D8B030D-6E8A-4147-A177-3AD203B41FA5}">
                      <a16:colId xmlns:a16="http://schemas.microsoft.com/office/drawing/2014/main" val="20000"/>
                    </a:ext>
                  </a:extLst>
                </a:gridCol>
                <a:gridCol w="2748200">
                  <a:extLst>
                    <a:ext uri="{9D8B030D-6E8A-4147-A177-3AD203B41FA5}">
                      <a16:colId xmlns:a16="http://schemas.microsoft.com/office/drawing/2014/main" val="20001"/>
                    </a:ext>
                  </a:extLst>
                </a:gridCol>
                <a:gridCol w="669150">
                  <a:extLst>
                    <a:ext uri="{9D8B030D-6E8A-4147-A177-3AD203B41FA5}">
                      <a16:colId xmlns:a16="http://schemas.microsoft.com/office/drawing/2014/main" val="20002"/>
                    </a:ext>
                  </a:extLst>
                </a:gridCol>
              </a:tblGrid>
              <a:tr h="255650">
                <a:tc>
                  <a:txBody>
                    <a:bodyPr/>
                    <a:lstStyle/>
                    <a:p>
                      <a:pPr marL="0" marR="0" lvl="0" indent="0" algn="l" rtl="0">
                        <a:lnSpc>
                          <a:spcPct val="107000"/>
                        </a:lnSpc>
                        <a:spcBef>
                          <a:spcPts val="0"/>
                        </a:spcBef>
                        <a:spcAft>
                          <a:spcPts val="0"/>
                        </a:spcAft>
                        <a:buNone/>
                      </a:pPr>
                      <a:r>
                        <a:rPr lang="en-US" sz="1400" b="1" u="none" strike="noStrike" cap="none">
                          <a:latin typeface="Calibri"/>
                          <a:ea typeface="Calibri"/>
                          <a:cs typeface="Calibri"/>
                          <a:sym typeface="Calibri"/>
                        </a:rPr>
                        <a:t>Categories</a:t>
                      </a:r>
                      <a:endParaRPr sz="1400"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7000"/>
                        </a:lnSpc>
                        <a:spcBef>
                          <a:spcPts val="0"/>
                        </a:spcBef>
                        <a:spcAft>
                          <a:spcPts val="0"/>
                        </a:spcAft>
                        <a:buNone/>
                      </a:pPr>
                      <a:r>
                        <a:rPr lang="en-US" sz="1400" b="1" u="none" strike="noStrike" cap="none">
                          <a:latin typeface="Calibri"/>
                          <a:ea typeface="Calibri"/>
                          <a:cs typeface="Calibri"/>
                          <a:sym typeface="Calibri"/>
                        </a:rPr>
                        <a:t>String</a:t>
                      </a:r>
                      <a:endParaRPr sz="1400"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ctr" rtl="0">
                        <a:lnSpc>
                          <a:spcPct val="107000"/>
                        </a:lnSpc>
                        <a:spcBef>
                          <a:spcPts val="0"/>
                        </a:spcBef>
                        <a:spcAft>
                          <a:spcPts val="0"/>
                        </a:spcAft>
                        <a:buNone/>
                      </a:pPr>
                      <a:r>
                        <a:rPr lang="en-US" sz="1400" b="1" u="none" strike="noStrike" cap="none">
                          <a:latin typeface="Calibri"/>
                          <a:ea typeface="Calibri"/>
                          <a:cs typeface="Calibri"/>
                          <a:sym typeface="Calibri"/>
                        </a:rPr>
                        <a:t>#</a:t>
                      </a:r>
                      <a:endParaRPr sz="1400"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255650">
                <a:tc rowSpan="7">
                  <a:txBody>
                    <a:bodyPr/>
                    <a:lstStyle/>
                    <a:p>
                      <a:pPr marL="0" marR="0" lvl="0" indent="0" algn="l" rtl="0">
                        <a:lnSpc>
                          <a:spcPct val="107000"/>
                        </a:lnSpc>
                        <a:spcBef>
                          <a:spcPts val="0"/>
                        </a:spcBef>
                        <a:spcAft>
                          <a:spcPts val="0"/>
                        </a:spcAft>
                        <a:buNone/>
                      </a:pPr>
                      <a:r>
                        <a:rPr lang="en-US" sz="1400" u="none" strike="noStrike" cap="none">
                          <a:latin typeface="Calibri"/>
                          <a:ea typeface="Calibri"/>
                          <a:cs typeface="Calibri"/>
                          <a:sym typeface="Calibri"/>
                        </a:rPr>
                        <a:t>Population</a:t>
                      </a:r>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7000"/>
                        </a:lnSpc>
                        <a:spcBef>
                          <a:spcPts val="0"/>
                        </a:spcBef>
                        <a:spcAft>
                          <a:spcPts val="0"/>
                        </a:spcAft>
                        <a:buNone/>
                      </a:pPr>
                      <a:r>
                        <a:rPr lang="en-US" sz="1400" u="none" strike="noStrike" cap="none">
                          <a:latin typeface="Calibri"/>
                          <a:ea typeface="Calibri"/>
                          <a:cs typeface="Calibri"/>
                          <a:sym typeface="Calibri"/>
                        </a:rPr>
                        <a:t>Diabetes[Title/Abstract] </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lnSpc>
                          <a:spcPct val="107000"/>
                        </a:lnSpc>
                        <a:spcBef>
                          <a:spcPts val="0"/>
                        </a:spcBef>
                        <a:spcAft>
                          <a:spcPts val="0"/>
                        </a:spcAft>
                        <a:buNone/>
                      </a:pPr>
                      <a:r>
                        <a:rPr lang="en-US" sz="1400" u="none" strike="noStrike" cap="none">
                          <a:latin typeface="Calibri"/>
                          <a:ea typeface="Calibri"/>
                          <a:cs typeface="Calibri"/>
                          <a:sym typeface="Calibri"/>
                        </a:rPr>
                        <a:t>1</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255650">
                <a:tc vMerge="1">
                  <a:txBody>
                    <a:bodyPr/>
                    <a:lstStyle/>
                    <a:p>
                      <a:endParaRPr lang="en-US"/>
                    </a:p>
                  </a:txBody>
                  <a:tcPr/>
                </a:tc>
                <a:tc>
                  <a:txBody>
                    <a:bodyPr/>
                    <a:lstStyle/>
                    <a:p>
                      <a:pPr marL="0" marR="0" lvl="0" indent="0" algn="l" rtl="0">
                        <a:lnSpc>
                          <a:spcPct val="107000"/>
                        </a:lnSpc>
                        <a:spcBef>
                          <a:spcPts val="0"/>
                        </a:spcBef>
                        <a:spcAft>
                          <a:spcPts val="0"/>
                        </a:spcAft>
                        <a:buNone/>
                      </a:pPr>
                      <a:r>
                        <a:rPr lang="en-US" sz="1400" u="none" strike="noStrike" cap="none">
                          <a:latin typeface="Calibri"/>
                          <a:ea typeface="Calibri"/>
                          <a:cs typeface="Calibri"/>
                          <a:sym typeface="Calibri"/>
                        </a:rPr>
                        <a:t>Type 2[Title/Abstract]</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lnSpc>
                          <a:spcPct val="107000"/>
                        </a:lnSpc>
                        <a:spcBef>
                          <a:spcPts val="0"/>
                        </a:spcBef>
                        <a:spcAft>
                          <a:spcPts val="0"/>
                        </a:spcAft>
                        <a:buNone/>
                      </a:pPr>
                      <a:r>
                        <a:rPr lang="en-US" sz="1400" u="none" strike="noStrike" cap="none">
                          <a:latin typeface="Calibri"/>
                          <a:ea typeface="Calibri"/>
                          <a:cs typeface="Calibri"/>
                          <a:sym typeface="Calibri"/>
                        </a:rPr>
                        <a:t>2</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255650">
                <a:tc vMerge="1">
                  <a:txBody>
                    <a:bodyPr/>
                    <a:lstStyle/>
                    <a:p>
                      <a:endParaRPr lang="en-US"/>
                    </a:p>
                  </a:txBody>
                  <a:tcPr/>
                </a:tc>
                <a:tc>
                  <a:txBody>
                    <a:bodyPr/>
                    <a:lstStyle/>
                    <a:p>
                      <a:pPr marL="0" marR="0" lvl="0" indent="0" algn="l" rtl="0">
                        <a:lnSpc>
                          <a:spcPct val="107000"/>
                        </a:lnSpc>
                        <a:spcBef>
                          <a:spcPts val="0"/>
                        </a:spcBef>
                        <a:spcAft>
                          <a:spcPts val="0"/>
                        </a:spcAft>
                        <a:buNone/>
                      </a:pPr>
                      <a:r>
                        <a:rPr lang="en-US" sz="1400" u="none" strike="noStrike" cap="none">
                          <a:solidFill>
                            <a:schemeClr val="dk1"/>
                          </a:solidFill>
                          <a:latin typeface="Calibri"/>
                          <a:ea typeface="Calibri"/>
                          <a:cs typeface="Calibri"/>
                          <a:sym typeface="Calibri"/>
                        </a:rPr>
                        <a:t>Animal*[Title/Abstract]</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CCFF"/>
                    </a:solidFill>
                  </a:tcPr>
                </a:tc>
                <a:tc>
                  <a:txBody>
                    <a:bodyPr/>
                    <a:lstStyle/>
                    <a:p>
                      <a:pPr marL="0" marR="0" lvl="0" indent="0" algn="ctr" rtl="0">
                        <a:lnSpc>
                          <a:spcPct val="107000"/>
                        </a:lnSpc>
                        <a:spcBef>
                          <a:spcPts val="0"/>
                        </a:spcBef>
                        <a:spcAft>
                          <a:spcPts val="0"/>
                        </a:spcAft>
                        <a:buNone/>
                      </a:pPr>
                      <a:r>
                        <a:rPr lang="en-US" sz="1400" u="none" strike="noStrike" cap="none">
                          <a:latin typeface="Calibri"/>
                          <a:ea typeface="Calibri"/>
                          <a:cs typeface="Calibri"/>
                          <a:sym typeface="Calibri"/>
                        </a:rPr>
                        <a:t>3</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255650">
                <a:tc vMerge="1">
                  <a:txBody>
                    <a:bodyPr/>
                    <a:lstStyle/>
                    <a:p>
                      <a:endParaRPr lang="en-US"/>
                    </a:p>
                  </a:txBody>
                  <a:tcPr/>
                </a:tc>
                <a:tc>
                  <a:txBody>
                    <a:bodyPr/>
                    <a:lstStyle/>
                    <a:p>
                      <a:pPr marL="0" marR="0" lvl="0" indent="0" algn="l" rtl="0">
                        <a:lnSpc>
                          <a:spcPct val="107000"/>
                        </a:lnSpc>
                        <a:spcBef>
                          <a:spcPts val="0"/>
                        </a:spcBef>
                        <a:spcAft>
                          <a:spcPts val="0"/>
                        </a:spcAft>
                        <a:buNone/>
                      </a:pPr>
                      <a:r>
                        <a:rPr lang="en-US" sz="1400" u="none" strike="noStrike" cap="none">
                          <a:solidFill>
                            <a:schemeClr val="dk1"/>
                          </a:solidFill>
                          <a:latin typeface="Calibri"/>
                          <a:ea typeface="Calibri"/>
                          <a:cs typeface="Calibri"/>
                          <a:sym typeface="Calibri"/>
                        </a:rPr>
                        <a:t>Mice[Title]</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CCFF"/>
                    </a:solidFill>
                  </a:tcPr>
                </a:tc>
                <a:tc>
                  <a:txBody>
                    <a:bodyPr/>
                    <a:lstStyle/>
                    <a:p>
                      <a:pPr marL="0" marR="0" lvl="0" indent="0" algn="ctr" rtl="0">
                        <a:lnSpc>
                          <a:spcPct val="107000"/>
                        </a:lnSpc>
                        <a:spcBef>
                          <a:spcPts val="0"/>
                        </a:spcBef>
                        <a:spcAft>
                          <a:spcPts val="0"/>
                        </a:spcAft>
                        <a:buNone/>
                      </a:pPr>
                      <a:r>
                        <a:rPr lang="en-US" sz="1400" u="none" strike="noStrike" cap="none">
                          <a:latin typeface="Calibri"/>
                          <a:ea typeface="Calibri"/>
                          <a:cs typeface="Calibri"/>
                          <a:sym typeface="Calibri"/>
                        </a:rPr>
                        <a:t>4</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255650">
                <a:tc vMerge="1">
                  <a:txBody>
                    <a:bodyPr/>
                    <a:lstStyle/>
                    <a:p>
                      <a:endParaRPr lang="en-US"/>
                    </a:p>
                  </a:txBody>
                  <a:tcPr/>
                </a:tc>
                <a:tc>
                  <a:txBody>
                    <a:bodyPr/>
                    <a:lstStyle/>
                    <a:p>
                      <a:pPr marL="0" marR="0" lvl="0" indent="0" algn="l" rtl="0">
                        <a:lnSpc>
                          <a:spcPct val="107000"/>
                        </a:lnSpc>
                        <a:spcBef>
                          <a:spcPts val="0"/>
                        </a:spcBef>
                        <a:spcAft>
                          <a:spcPts val="0"/>
                        </a:spcAft>
                        <a:buNone/>
                      </a:pPr>
                      <a:r>
                        <a:rPr lang="en-US" sz="1400" u="none" strike="noStrike" cap="none">
                          <a:solidFill>
                            <a:schemeClr val="dk1"/>
                          </a:solidFill>
                          <a:latin typeface="Calibri"/>
                          <a:ea typeface="Calibri"/>
                          <a:cs typeface="Calibri"/>
                          <a:sym typeface="Calibri"/>
                        </a:rPr>
                        <a:t>Mouse[Title]</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CCFF"/>
                    </a:solidFill>
                  </a:tcPr>
                </a:tc>
                <a:tc>
                  <a:txBody>
                    <a:bodyPr/>
                    <a:lstStyle/>
                    <a:p>
                      <a:pPr marL="0" marR="0" lvl="0" indent="0" algn="ctr" rtl="0">
                        <a:lnSpc>
                          <a:spcPct val="107000"/>
                        </a:lnSpc>
                        <a:spcBef>
                          <a:spcPts val="0"/>
                        </a:spcBef>
                        <a:spcAft>
                          <a:spcPts val="0"/>
                        </a:spcAft>
                        <a:buNone/>
                      </a:pPr>
                      <a:r>
                        <a:rPr lang="en-US" sz="1400" u="none" strike="noStrike" cap="none">
                          <a:latin typeface="Calibri"/>
                          <a:ea typeface="Calibri"/>
                          <a:cs typeface="Calibri"/>
                          <a:sym typeface="Calibri"/>
                        </a:rPr>
                        <a:t>5</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255650">
                <a:tc vMerge="1">
                  <a:txBody>
                    <a:bodyPr/>
                    <a:lstStyle/>
                    <a:p>
                      <a:endParaRPr lang="en-US"/>
                    </a:p>
                  </a:txBody>
                  <a:tcPr/>
                </a:tc>
                <a:tc>
                  <a:txBody>
                    <a:bodyPr/>
                    <a:lstStyle/>
                    <a:p>
                      <a:pPr marL="0" marR="0" lvl="0" indent="0" algn="l" rtl="0">
                        <a:lnSpc>
                          <a:spcPct val="107000"/>
                        </a:lnSpc>
                        <a:spcBef>
                          <a:spcPts val="0"/>
                        </a:spcBef>
                        <a:spcAft>
                          <a:spcPts val="0"/>
                        </a:spcAft>
                        <a:buNone/>
                      </a:pPr>
                      <a:r>
                        <a:rPr lang="en-US" sz="1400" u="none" strike="noStrike" cap="none">
                          <a:solidFill>
                            <a:schemeClr val="dk1"/>
                          </a:solidFill>
                          <a:latin typeface="Calibri"/>
                          <a:ea typeface="Calibri"/>
                          <a:cs typeface="Calibri"/>
                          <a:sym typeface="Calibri"/>
                        </a:rPr>
                        <a:t>Rat*[Title]</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CCFF"/>
                    </a:solidFill>
                  </a:tcPr>
                </a:tc>
                <a:tc>
                  <a:txBody>
                    <a:bodyPr/>
                    <a:lstStyle/>
                    <a:p>
                      <a:pPr marL="0" marR="0" lvl="0" indent="0" algn="ctr" rtl="0">
                        <a:lnSpc>
                          <a:spcPct val="107000"/>
                        </a:lnSpc>
                        <a:spcBef>
                          <a:spcPts val="0"/>
                        </a:spcBef>
                        <a:spcAft>
                          <a:spcPts val="0"/>
                        </a:spcAft>
                        <a:buNone/>
                      </a:pPr>
                      <a:r>
                        <a:rPr lang="en-US" sz="1400" u="none" strike="noStrike" cap="none">
                          <a:latin typeface="Calibri"/>
                          <a:ea typeface="Calibri"/>
                          <a:cs typeface="Calibri"/>
                          <a:sym typeface="Calibri"/>
                        </a:rPr>
                        <a:t>6</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255650">
                <a:tc vMerge="1">
                  <a:txBody>
                    <a:bodyPr/>
                    <a:lstStyle/>
                    <a:p>
                      <a:endParaRPr lang="en-US"/>
                    </a:p>
                  </a:txBody>
                  <a:tcPr/>
                </a:tc>
                <a:tc>
                  <a:txBody>
                    <a:bodyPr/>
                    <a:lstStyle/>
                    <a:p>
                      <a:pPr marL="0" marR="0" lvl="0" indent="0" algn="l" rtl="0">
                        <a:lnSpc>
                          <a:spcPct val="107000"/>
                        </a:lnSpc>
                        <a:spcBef>
                          <a:spcPts val="0"/>
                        </a:spcBef>
                        <a:spcAft>
                          <a:spcPts val="0"/>
                        </a:spcAft>
                        <a:buNone/>
                      </a:pPr>
                      <a:r>
                        <a:rPr lang="en-US" sz="1400" u="none" strike="noStrike" cap="none">
                          <a:solidFill>
                            <a:schemeClr val="dk1"/>
                          </a:solidFill>
                          <a:latin typeface="Calibri"/>
                          <a:ea typeface="Calibri"/>
                          <a:cs typeface="Calibri"/>
                          <a:sym typeface="Calibri"/>
                        </a:rPr>
                        <a:t>Comment*[Title]</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CCFF"/>
                    </a:solidFill>
                  </a:tcPr>
                </a:tc>
                <a:tc>
                  <a:txBody>
                    <a:bodyPr/>
                    <a:lstStyle/>
                    <a:p>
                      <a:pPr marL="0" marR="0" lvl="0" indent="0" algn="ctr" rtl="0">
                        <a:lnSpc>
                          <a:spcPct val="107000"/>
                        </a:lnSpc>
                        <a:spcBef>
                          <a:spcPts val="0"/>
                        </a:spcBef>
                        <a:spcAft>
                          <a:spcPts val="0"/>
                        </a:spcAft>
                        <a:buNone/>
                      </a:pPr>
                      <a:r>
                        <a:rPr lang="en-US" sz="1400" u="none" strike="noStrike" cap="none">
                          <a:latin typeface="Calibri"/>
                          <a:ea typeface="Calibri"/>
                          <a:cs typeface="Calibri"/>
                          <a:sym typeface="Calibri"/>
                        </a:rPr>
                        <a:t>7</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r h="255650">
                <a:tc rowSpan="5">
                  <a:txBody>
                    <a:bodyPr/>
                    <a:lstStyle/>
                    <a:p>
                      <a:pPr marL="0" marR="0" lvl="0" indent="0" algn="l" rtl="0">
                        <a:lnSpc>
                          <a:spcPct val="107000"/>
                        </a:lnSpc>
                        <a:spcBef>
                          <a:spcPts val="0"/>
                        </a:spcBef>
                        <a:spcAft>
                          <a:spcPts val="0"/>
                        </a:spcAft>
                        <a:buNone/>
                      </a:pPr>
                      <a:r>
                        <a:rPr lang="en-US" sz="1400" u="none" strike="noStrike" cap="none">
                          <a:latin typeface="Calibri"/>
                          <a:ea typeface="Calibri"/>
                          <a:cs typeface="Calibri"/>
                          <a:sym typeface="Calibri"/>
                        </a:rPr>
                        <a:t>Design/Intervention</a:t>
                      </a:r>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7000"/>
                        </a:lnSpc>
                        <a:spcBef>
                          <a:spcPts val="0"/>
                        </a:spcBef>
                        <a:spcAft>
                          <a:spcPts val="0"/>
                        </a:spcAft>
                        <a:buNone/>
                      </a:pPr>
                      <a:r>
                        <a:rPr lang="en-US" sz="1400" u="none" strike="noStrike" cap="none">
                          <a:latin typeface="Calibri"/>
                          <a:ea typeface="Calibri"/>
                          <a:cs typeface="Calibri"/>
                          <a:sym typeface="Calibri"/>
                        </a:rPr>
                        <a:t>Random*[Title/Abstract]</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lnSpc>
                          <a:spcPct val="107000"/>
                        </a:lnSpc>
                        <a:spcBef>
                          <a:spcPts val="0"/>
                        </a:spcBef>
                        <a:spcAft>
                          <a:spcPts val="0"/>
                        </a:spcAft>
                        <a:buNone/>
                      </a:pPr>
                      <a:r>
                        <a:rPr lang="en-US" sz="1400" u="none" strike="noStrike" cap="none">
                          <a:latin typeface="Calibri"/>
                          <a:ea typeface="Calibri"/>
                          <a:cs typeface="Calibri"/>
                          <a:sym typeface="Calibri"/>
                        </a:rPr>
                        <a:t>8</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8"/>
                  </a:ext>
                </a:extLst>
              </a:tr>
              <a:tr h="255650">
                <a:tc vMerge="1">
                  <a:txBody>
                    <a:bodyPr/>
                    <a:lstStyle/>
                    <a:p>
                      <a:endParaRPr lang="en-US"/>
                    </a:p>
                  </a:txBody>
                  <a:tcPr/>
                </a:tc>
                <a:tc>
                  <a:txBody>
                    <a:bodyPr/>
                    <a:lstStyle/>
                    <a:p>
                      <a:pPr marL="0" marR="0" lvl="0" indent="0" algn="l" rtl="0">
                        <a:lnSpc>
                          <a:spcPct val="107000"/>
                        </a:lnSpc>
                        <a:spcBef>
                          <a:spcPts val="0"/>
                        </a:spcBef>
                        <a:spcAft>
                          <a:spcPts val="0"/>
                        </a:spcAft>
                        <a:buNone/>
                      </a:pPr>
                      <a:r>
                        <a:rPr lang="en-US" sz="1400" u="none" strike="noStrike" cap="none">
                          <a:latin typeface="Calibri"/>
                          <a:ea typeface="Calibri"/>
                          <a:cs typeface="Calibri"/>
                          <a:sym typeface="Calibri"/>
                        </a:rPr>
                        <a:t>Trial*[Title/Abstract]</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lnSpc>
                          <a:spcPct val="107000"/>
                        </a:lnSpc>
                        <a:spcBef>
                          <a:spcPts val="0"/>
                        </a:spcBef>
                        <a:spcAft>
                          <a:spcPts val="0"/>
                        </a:spcAft>
                        <a:buNone/>
                      </a:pPr>
                      <a:r>
                        <a:rPr lang="en-US" sz="1400" u="none" strike="noStrike" cap="none">
                          <a:latin typeface="Calibri"/>
                          <a:ea typeface="Calibri"/>
                          <a:cs typeface="Calibri"/>
                          <a:sym typeface="Calibri"/>
                        </a:rPr>
                        <a:t>9</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9"/>
                  </a:ext>
                </a:extLst>
              </a:tr>
              <a:tr h="255650">
                <a:tc vMerge="1">
                  <a:txBody>
                    <a:bodyPr/>
                    <a:lstStyle/>
                    <a:p>
                      <a:endParaRPr lang="en-US"/>
                    </a:p>
                  </a:txBody>
                  <a:tcPr/>
                </a:tc>
                <a:tc>
                  <a:txBody>
                    <a:bodyPr/>
                    <a:lstStyle/>
                    <a:p>
                      <a:pPr marL="0" marR="0" lvl="0" indent="0" algn="l" rtl="0">
                        <a:lnSpc>
                          <a:spcPct val="107000"/>
                        </a:lnSpc>
                        <a:spcBef>
                          <a:spcPts val="0"/>
                        </a:spcBef>
                        <a:spcAft>
                          <a:spcPts val="0"/>
                        </a:spcAft>
                        <a:buNone/>
                      </a:pPr>
                      <a:r>
                        <a:rPr lang="en-US" sz="1400" u="none" strike="noStrike" cap="none">
                          <a:latin typeface="Calibri"/>
                          <a:ea typeface="Calibri"/>
                          <a:cs typeface="Calibri"/>
                          <a:sym typeface="Calibri"/>
                        </a:rPr>
                        <a:t>Review[ptyp]</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CCFF"/>
                    </a:solidFill>
                  </a:tcPr>
                </a:tc>
                <a:tc>
                  <a:txBody>
                    <a:bodyPr/>
                    <a:lstStyle/>
                    <a:p>
                      <a:pPr marL="0" marR="0" lvl="0" indent="0" algn="ctr" rtl="0">
                        <a:lnSpc>
                          <a:spcPct val="107000"/>
                        </a:lnSpc>
                        <a:spcBef>
                          <a:spcPts val="0"/>
                        </a:spcBef>
                        <a:spcAft>
                          <a:spcPts val="0"/>
                        </a:spcAft>
                        <a:buNone/>
                      </a:pPr>
                      <a:r>
                        <a:rPr lang="en-US" sz="1400" u="none" strike="noStrike" cap="none">
                          <a:latin typeface="Calibri"/>
                          <a:ea typeface="Calibri"/>
                          <a:cs typeface="Calibri"/>
                          <a:sym typeface="Calibri"/>
                        </a:rPr>
                        <a:t>10</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10"/>
                  </a:ext>
                </a:extLst>
              </a:tr>
              <a:tr h="255650">
                <a:tc vMerge="1">
                  <a:txBody>
                    <a:bodyPr/>
                    <a:lstStyle/>
                    <a:p>
                      <a:endParaRPr lang="en-US"/>
                    </a:p>
                  </a:txBody>
                  <a:tcPr/>
                </a:tc>
                <a:tc>
                  <a:txBody>
                    <a:bodyPr/>
                    <a:lstStyle/>
                    <a:p>
                      <a:pPr marL="0" marR="0" lvl="0" indent="0" algn="l" rtl="0">
                        <a:lnSpc>
                          <a:spcPct val="107000"/>
                        </a:lnSpc>
                        <a:spcBef>
                          <a:spcPts val="0"/>
                        </a:spcBef>
                        <a:spcAft>
                          <a:spcPts val="0"/>
                        </a:spcAft>
                        <a:buNone/>
                      </a:pPr>
                      <a:r>
                        <a:rPr lang="en-US" sz="1400" u="none" strike="noStrike" cap="none">
                          <a:latin typeface="Calibri"/>
                          <a:ea typeface="Calibri"/>
                          <a:cs typeface="Calibri"/>
                          <a:sym typeface="Calibri"/>
                        </a:rPr>
                        <a:t>Pharmacodynamic*[Title]</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CCFF"/>
                    </a:solidFill>
                  </a:tcPr>
                </a:tc>
                <a:tc>
                  <a:txBody>
                    <a:bodyPr/>
                    <a:lstStyle/>
                    <a:p>
                      <a:pPr marL="0" marR="0" lvl="0" indent="0" algn="ctr" rtl="0">
                        <a:lnSpc>
                          <a:spcPct val="107000"/>
                        </a:lnSpc>
                        <a:spcBef>
                          <a:spcPts val="0"/>
                        </a:spcBef>
                        <a:spcAft>
                          <a:spcPts val="0"/>
                        </a:spcAft>
                        <a:buNone/>
                      </a:pPr>
                      <a:r>
                        <a:rPr lang="en-US" sz="1400" u="none" strike="noStrike" cap="none">
                          <a:latin typeface="Calibri"/>
                          <a:ea typeface="Calibri"/>
                          <a:cs typeface="Calibri"/>
                          <a:sym typeface="Calibri"/>
                        </a:rPr>
                        <a:t>11</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11"/>
                  </a:ext>
                </a:extLst>
              </a:tr>
              <a:tr h="255650">
                <a:tc vMerge="1">
                  <a:txBody>
                    <a:bodyPr/>
                    <a:lstStyle/>
                    <a:p>
                      <a:endParaRPr lang="en-US"/>
                    </a:p>
                  </a:txBody>
                  <a:tcPr/>
                </a:tc>
                <a:tc>
                  <a:txBody>
                    <a:bodyPr/>
                    <a:lstStyle/>
                    <a:p>
                      <a:pPr marL="0" marR="0" lvl="0" indent="0" algn="l" rtl="0">
                        <a:lnSpc>
                          <a:spcPct val="107000"/>
                        </a:lnSpc>
                        <a:spcBef>
                          <a:spcPts val="0"/>
                        </a:spcBef>
                        <a:spcAft>
                          <a:spcPts val="0"/>
                        </a:spcAft>
                        <a:buNone/>
                      </a:pPr>
                      <a:r>
                        <a:rPr lang="en-US" sz="1400" u="none" strike="noStrike" cap="none">
                          <a:latin typeface="Calibri"/>
                          <a:ea typeface="Calibri"/>
                          <a:cs typeface="Calibri"/>
                          <a:sym typeface="Calibri"/>
                        </a:rPr>
                        <a:t>Pharmacokinetic*[Title]</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CCFF"/>
                    </a:solidFill>
                  </a:tcPr>
                </a:tc>
                <a:tc>
                  <a:txBody>
                    <a:bodyPr/>
                    <a:lstStyle/>
                    <a:p>
                      <a:pPr marL="0" marR="0" lvl="0" indent="0" algn="ctr" rtl="0">
                        <a:lnSpc>
                          <a:spcPct val="107000"/>
                        </a:lnSpc>
                        <a:spcBef>
                          <a:spcPts val="0"/>
                        </a:spcBef>
                        <a:spcAft>
                          <a:spcPts val="0"/>
                        </a:spcAft>
                        <a:buNone/>
                      </a:pPr>
                      <a:r>
                        <a:rPr lang="en-US" sz="1400" u="none" strike="noStrike" cap="none">
                          <a:latin typeface="Calibri"/>
                          <a:ea typeface="Calibri"/>
                          <a:cs typeface="Calibri"/>
                          <a:sym typeface="Calibri"/>
                        </a:rPr>
                        <a:t>12</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12"/>
                  </a:ext>
                </a:extLst>
              </a:tr>
            </a:tbl>
          </a:graphicData>
        </a:graphic>
      </p:graphicFrame>
      <p:graphicFrame>
        <p:nvGraphicFramePr>
          <p:cNvPr id="269613" name="Google Shape;269613;p24"/>
          <p:cNvGraphicFramePr/>
          <p:nvPr/>
        </p:nvGraphicFramePr>
        <p:xfrm>
          <a:off x="6231107" y="2678343"/>
          <a:ext cx="4601825" cy="1622050"/>
        </p:xfrm>
        <a:graphic>
          <a:graphicData uri="http://schemas.openxmlformats.org/drawingml/2006/table">
            <a:tbl>
              <a:tblPr>
                <a:noFill/>
                <a:tableStyleId>{171995D6-BFFF-401C-A5C9-D7ED0C9A3FD3}</a:tableStyleId>
              </a:tblPr>
              <a:tblGrid>
                <a:gridCol w="1940825">
                  <a:extLst>
                    <a:ext uri="{9D8B030D-6E8A-4147-A177-3AD203B41FA5}">
                      <a16:colId xmlns:a16="http://schemas.microsoft.com/office/drawing/2014/main" val="20000"/>
                    </a:ext>
                  </a:extLst>
                </a:gridCol>
                <a:gridCol w="1940825">
                  <a:extLst>
                    <a:ext uri="{9D8B030D-6E8A-4147-A177-3AD203B41FA5}">
                      <a16:colId xmlns:a16="http://schemas.microsoft.com/office/drawing/2014/main" val="20001"/>
                    </a:ext>
                  </a:extLst>
                </a:gridCol>
                <a:gridCol w="720175">
                  <a:extLst>
                    <a:ext uri="{9D8B030D-6E8A-4147-A177-3AD203B41FA5}">
                      <a16:colId xmlns:a16="http://schemas.microsoft.com/office/drawing/2014/main" val="20002"/>
                    </a:ext>
                  </a:extLst>
                </a:gridCol>
              </a:tblGrid>
              <a:tr h="367100">
                <a:tc>
                  <a:txBody>
                    <a:bodyPr/>
                    <a:lstStyle/>
                    <a:p>
                      <a:pPr marL="0" marR="0" lvl="0" indent="0" algn="l" rtl="0">
                        <a:lnSpc>
                          <a:spcPct val="107000"/>
                        </a:lnSpc>
                        <a:spcBef>
                          <a:spcPts val="0"/>
                        </a:spcBef>
                        <a:spcAft>
                          <a:spcPts val="0"/>
                        </a:spcAft>
                        <a:buNone/>
                      </a:pPr>
                      <a:r>
                        <a:rPr lang="en-US" sz="1400" b="1" u="none" strike="noStrike" cap="none">
                          <a:latin typeface="Calibri"/>
                          <a:ea typeface="Calibri"/>
                          <a:cs typeface="Calibri"/>
                          <a:sym typeface="Calibri"/>
                        </a:rPr>
                        <a:t>Categories</a:t>
                      </a:r>
                      <a:endParaRPr sz="1400"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7000"/>
                        </a:lnSpc>
                        <a:spcBef>
                          <a:spcPts val="0"/>
                        </a:spcBef>
                        <a:spcAft>
                          <a:spcPts val="0"/>
                        </a:spcAft>
                        <a:buNone/>
                      </a:pPr>
                      <a:r>
                        <a:rPr lang="en-US" sz="1400" b="1" u="none" strike="noStrike" cap="none">
                          <a:latin typeface="Calibri"/>
                          <a:ea typeface="Calibri"/>
                          <a:cs typeface="Calibri"/>
                          <a:sym typeface="Calibri"/>
                        </a:rPr>
                        <a:t>String</a:t>
                      </a:r>
                      <a:endParaRPr sz="1400"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None/>
                      </a:pPr>
                      <a:r>
                        <a:rPr lang="en-US" sz="1400" b="1" u="none" strike="noStrike" cap="none">
                          <a:latin typeface="Calibri"/>
                          <a:ea typeface="Calibri"/>
                          <a:cs typeface="Calibri"/>
                          <a:sym typeface="Calibri"/>
                        </a:rPr>
                        <a:t>#</a:t>
                      </a:r>
                      <a:endParaRPr sz="1400"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46400">
                <a:tc rowSpan="2">
                  <a:txBody>
                    <a:bodyPr/>
                    <a:lstStyle/>
                    <a:p>
                      <a:pPr marL="0" marR="0" lvl="0" indent="0" algn="l" rtl="0">
                        <a:lnSpc>
                          <a:spcPct val="107000"/>
                        </a:lnSpc>
                        <a:spcBef>
                          <a:spcPts val="0"/>
                        </a:spcBef>
                        <a:spcAft>
                          <a:spcPts val="0"/>
                        </a:spcAft>
                        <a:buNone/>
                      </a:pPr>
                      <a:r>
                        <a:rPr lang="en-US" sz="1400" u="none" strike="noStrike" cap="none">
                          <a:latin typeface="Calibri"/>
                          <a:ea typeface="Calibri"/>
                          <a:cs typeface="Calibri"/>
                          <a:sym typeface="Calibri"/>
                        </a:rPr>
                        <a:t>Population</a:t>
                      </a:r>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7000"/>
                        </a:lnSpc>
                        <a:spcBef>
                          <a:spcPts val="0"/>
                        </a:spcBef>
                        <a:spcAft>
                          <a:spcPts val="0"/>
                        </a:spcAft>
                        <a:buNone/>
                      </a:pPr>
                      <a:r>
                        <a:rPr lang="en-US" sz="1400" u="none" strike="noStrike" cap="none">
                          <a:latin typeface="Calibri"/>
                          <a:ea typeface="Calibri"/>
                          <a:cs typeface="Calibri"/>
                          <a:sym typeface="Calibri"/>
                        </a:rPr>
                        <a:t>Diabetes[Title/Abstract] </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lnSpc>
                          <a:spcPct val="107000"/>
                        </a:lnSpc>
                        <a:spcBef>
                          <a:spcPts val="0"/>
                        </a:spcBef>
                        <a:spcAft>
                          <a:spcPts val="0"/>
                        </a:spcAft>
                        <a:buNone/>
                      </a:pPr>
                      <a:r>
                        <a:rPr lang="en-US" sz="1400" u="none" strike="noStrike" cap="none">
                          <a:latin typeface="Calibri"/>
                          <a:ea typeface="Calibri"/>
                          <a:cs typeface="Calibri"/>
                          <a:sym typeface="Calibri"/>
                        </a:rPr>
                        <a:t>13</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258175">
                <a:tc vMerge="1">
                  <a:txBody>
                    <a:bodyPr/>
                    <a:lstStyle/>
                    <a:p>
                      <a:endParaRPr lang="en-US"/>
                    </a:p>
                  </a:txBody>
                  <a:tcPr/>
                </a:tc>
                <a:tc>
                  <a:txBody>
                    <a:bodyPr/>
                    <a:lstStyle/>
                    <a:p>
                      <a:pPr marL="0" marR="0" lvl="0" indent="0" algn="l" rtl="0">
                        <a:lnSpc>
                          <a:spcPct val="107000"/>
                        </a:lnSpc>
                        <a:spcBef>
                          <a:spcPts val="0"/>
                        </a:spcBef>
                        <a:spcAft>
                          <a:spcPts val="0"/>
                        </a:spcAft>
                        <a:buNone/>
                      </a:pPr>
                      <a:r>
                        <a:rPr lang="en-US" sz="1400" u="none" strike="noStrike" cap="none">
                          <a:latin typeface="Calibri"/>
                          <a:ea typeface="Calibri"/>
                          <a:cs typeface="Calibri"/>
                          <a:sym typeface="Calibri"/>
                        </a:rPr>
                        <a:t>Type 2[Title/Abstract]</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lnSpc>
                          <a:spcPct val="107000"/>
                        </a:lnSpc>
                        <a:spcBef>
                          <a:spcPts val="0"/>
                        </a:spcBef>
                        <a:spcAft>
                          <a:spcPts val="0"/>
                        </a:spcAft>
                        <a:buNone/>
                      </a:pPr>
                      <a:r>
                        <a:rPr lang="en-US" sz="1400" u="none" strike="noStrike" cap="none">
                          <a:latin typeface="Calibri"/>
                          <a:ea typeface="Calibri"/>
                          <a:cs typeface="Calibri"/>
                          <a:sym typeface="Calibri"/>
                        </a:rPr>
                        <a:t>14</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250125">
                <a:tc rowSpan="3">
                  <a:txBody>
                    <a:bodyPr/>
                    <a:lstStyle/>
                    <a:p>
                      <a:pPr marL="0" marR="0" lvl="0" indent="0" algn="l" rtl="0">
                        <a:lnSpc>
                          <a:spcPct val="107000"/>
                        </a:lnSpc>
                        <a:spcBef>
                          <a:spcPts val="0"/>
                        </a:spcBef>
                        <a:spcAft>
                          <a:spcPts val="0"/>
                        </a:spcAft>
                        <a:buNone/>
                      </a:pPr>
                      <a:r>
                        <a:rPr lang="en-US" sz="1400" u="none" strike="noStrike" cap="none">
                          <a:latin typeface="Calibri"/>
                          <a:ea typeface="Calibri"/>
                          <a:cs typeface="Calibri"/>
                          <a:sym typeface="Calibri"/>
                        </a:rPr>
                        <a:t>Design/Intervention</a:t>
                      </a:r>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7000"/>
                        </a:lnSpc>
                        <a:spcBef>
                          <a:spcPts val="0"/>
                        </a:spcBef>
                        <a:spcAft>
                          <a:spcPts val="0"/>
                        </a:spcAft>
                        <a:buNone/>
                      </a:pPr>
                      <a:r>
                        <a:rPr lang="en-US" sz="1400" u="none" strike="noStrike" cap="none">
                          <a:latin typeface="Calibri"/>
                          <a:ea typeface="Calibri"/>
                          <a:cs typeface="Calibri"/>
                          <a:sym typeface="Calibri"/>
                        </a:rPr>
                        <a:t>Meta[Title]</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lnSpc>
                          <a:spcPct val="107000"/>
                        </a:lnSpc>
                        <a:spcBef>
                          <a:spcPts val="0"/>
                        </a:spcBef>
                        <a:spcAft>
                          <a:spcPts val="0"/>
                        </a:spcAft>
                        <a:buNone/>
                      </a:pPr>
                      <a:r>
                        <a:rPr lang="en-US" sz="1400" u="none" strike="noStrike" cap="none">
                          <a:latin typeface="Calibri"/>
                          <a:ea typeface="Calibri"/>
                          <a:cs typeface="Calibri"/>
                          <a:sym typeface="Calibri"/>
                        </a:rPr>
                        <a:t>15</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250125">
                <a:tc vMerge="1">
                  <a:txBody>
                    <a:bodyPr/>
                    <a:lstStyle/>
                    <a:p>
                      <a:endParaRPr lang="en-US"/>
                    </a:p>
                  </a:txBody>
                  <a:tcPr/>
                </a:tc>
                <a:tc>
                  <a:txBody>
                    <a:bodyPr/>
                    <a:lstStyle/>
                    <a:p>
                      <a:pPr marL="0" marR="0" lvl="0" indent="0" algn="l" rtl="0">
                        <a:lnSpc>
                          <a:spcPct val="107000"/>
                        </a:lnSpc>
                        <a:spcBef>
                          <a:spcPts val="0"/>
                        </a:spcBef>
                        <a:spcAft>
                          <a:spcPts val="0"/>
                        </a:spcAft>
                        <a:buNone/>
                      </a:pPr>
                      <a:r>
                        <a:rPr lang="en-US" sz="1400" u="none" strike="noStrike" cap="none">
                          <a:latin typeface="Calibri"/>
                          <a:ea typeface="Calibri"/>
                          <a:cs typeface="Calibri"/>
                          <a:sym typeface="Calibri"/>
                        </a:rPr>
                        <a:t>Indirect[Title]</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lnSpc>
                          <a:spcPct val="107000"/>
                        </a:lnSpc>
                        <a:spcBef>
                          <a:spcPts val="0"/>
                        </a:spcBef>
                        <a:spcAft>
                          <a:spcPts val="0"/>
                        </a:spcAft>
                        <a:buNone/>
                      </a:pPr>
                      <a:r>
                        <a:rPr lang="en-US" sz="1400" u="none" strike="noStrike" cap="none">
                          <a:latin typeface="Calibri"/>
                          <a:ea typeface="Calibri"/>
                          <a:cs typeface="Calibri"/>
                          <a:sym typeface="Calibri"/>
                        </a:rPr>
                        <a:t>16</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250125">
                <a:tc vMerge="1">
                  <a:txBody>
                    <a:bodyPr/>
                    <a:lstStyle/>
                    <a:p>
                      <a:endParaRPr lang="en-US"/>
                    </a:p>
                  </a:txBody>
                  <a:tcPr/>
                </a:tc>
                <a:tc>
                  <a:txBody>
                    <a:bodyPr/>
                    <a:lstStyle/>
                    <a:p>
                      <a:pPr marL="0" marR="0" lvl="0" indent="0" algn="l" rtl="0">
                        <a:lnSpc>
                          <a:spcPct val="107000"/>
                        </a:lnSpc>
                        <a:spcBef>
                          <a:spcPts val="0"/>
                        </a:spcBef>
                        <a:spcAft>
                          <a:spcPts val="0"/>
                        </a:spcAft>
                        <a:buNone/>
                      </a:pPr>
                      <a:r>
                        <a:rPr lang="en-US" sz="1400" u="none" strike="noStrike" cap="none">
                          <a:latin typeface="Calibri"/>
                          <a:ea typeface="Calibri"/>
                          <a:cs typeface="Calibri"/>
                          <a:sym typeface="Calibri"/>
                        </a:rPr>
                        <a:t>Mixed[Title]</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lnSpc>
                          <a:spcPct val="107000"/>
                        </a:lnSpc>
                        <a:spcBef>
                          <a:spcPts val="0"/>
                        </a:spcBef>
                        <a:spcAft>
                          <a:spcPts val="0"/>
                        </a:spcAft>
                        <a:buNone/>
                      </a:pPr>
                      <a:r>
                        <a:rPr lang="en-US" sz="1400" u="none" strike="noStrike" cap="none">
                          <a:latin typeface="Calibri"/>
                          <a:ea typeface="Calibri"/>
                          <a:cs typeface="Calibri"/>
                          <a:sym typeface="Calibri"/>
                        </a:rPr>
                        <a:t>17</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269614" name="Google Shape;269614;p24"/>
          <p:cNvSpPr/>
          <p:nvPr/>
        </p:nvSpPr>
        <p:spPr>
          <a:xfrm>
            <a:off x="743920" y="1347471"/>
            <a:ext cx="7488300" cy="1231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0000"/>
              </a:buClr>
              <a:buSzPts val="2000"/>
              <a:buFont typeface="Calibri"/>
              <a:buNone/>
            </a:pPr>
            <a:r>
              <a:rPr lang="en-US" sz="2000" b="1" i="0" u="none" strike="noStrike" cap="none">
                <a:solidFill>
                  <a:srgbClr val="FF0000"/>
                </a:solidFill>
                <a:latin typeface="Calibri"/>
                <a:ea typeface="Calibri"/>
                <a:cs typeface="Calibri"/>
                <a:sym typeface="Calibri"/>
              </a:rPr>
              <a:t>Search Strategy (PubMed)</a:t>
            </a: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#1) 1 AND 2 NOT (3 OR 4 OR 5 OR 6 OR 7) AND (8 OR 9) NOT (10 OR 11 OR 12)</a:t>
            </a: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#2) 13 AND 14 AND (15 OR 16 OR 17)</a:t>
            </a: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#1 OR #2</a:t>
            </a:r>
            <a:endParaRPr sz="3200" b="0" i="0" u="none" strike="noStrike" cap="none">
              <a:solidFill>
                <a:srgbClr val="000000"/>
              </a:solidFill>
              <a:latin typeface="Arial"/>
              <a:ea typeface="Arial"/>
              <a:cs typeface="Arial"/>
              <a:sym typeface="Arial"/>
            </a:endParaRPr>
          </a:p>
        </p:txBody>
      </p:sp>
      <p:sp>
        <p:nvSpPr>
          <p:cNvPr id="269615" name="Google Shape;269615;p24"/>
          <p:cNvSpPr txBox="1"/>
          <p:nvPr/>
        </p:nvSpPr>
        <p:spPr>
          <a:xfrm>
            <a:off x="2307113" y="6185722"/>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cap="none">
                <a:solidFill>
                  <a:schemeClr val="dk1"/>
                </a:solidFill>
                <a:latin typeface="Calibri"/>
                <a:ea typeface="Calibri"/>
                <a:cs typeface="Calibri"/>
                <a:sym typeface="Calibri"/>
              </a:rPr>
            </a:br>
            <a:r>
              <a:rPr lang="en-US" sz="900" b="0" i="1" u="none" strike="noStrike" cap="none">
                <a:solidFill>
                  <a:schemeClr val="dk1"/>
                </a:solidFill>
                <a:latin typeface="Calibri"/>
                <a:ea typeface="Calibri"/>
                <a:cs typeface="Calibri"/>
                <a:sym typeface="Calibri"/>
              </a:rPr>
              <a:t>Diabetes Care </a:t>
            </a:r>
            <a:r>
              <a:rPr lang="en-US" sz="900" b="0" i="0" u="none" strike="noStrike" cap="none">
                <a:solidFill>
                  <a:schemeClr val="dk1"/>
                </a:solidFill>
                <a:latin typeface="Calibri"/>
                <a:ea typeface="Calibri"/>
                <a:cs typeface="Calibri"/>
                <a:sym typeface="Calibri"/>
              </a:rPr>
              <a:t>2022; https://doi.org/10.2337/dci22-0034. </a:t>
            </a:r>
            <a:r>
              <a:rPr lang="en-US" sz="900" b="0" i="1" u="none" strike="noStrike" cap="none">
                <a:solidFill>
                  <a:schemeClr val="dk1"/>
                </a:solidFill>
                <a:latin typeface="Calibri"/>
                <a:ea typeface="Calibri"/>
                <a:cs typeface="Calibri"/>
                <a:sym typeface="Calibri"/>
              </a:rPr>
              <a:t>Diabetologia </a:t>
            </a:r>
            <a:r>
              <a:rPr lang="en-US" sz="900" b="0" i="0" u="none" strike="noStrike" cap="none">
                <a:solidFill>
                  <a:schemeClr val="dk1"/>
                </a:solidFill>
                <a:latin typeface="Calibri"/>
                <a:ea typeface="Calibri"/>
                <a:cs typeface="Calibri"/>
                <a:sym typeface="Calibri"/>
              </a:rPr>
              <a:t>2022; https://doi.org/10.1007/s00125-022-05787-2</a:t>
            </a:r>
            <a:r>
              <a:rPr lang="en-US" sz="1600" b="0" i="0" u="none" strike="noStrike" cap="none">
                <a:solidFill>
                  <a:schemeClr val="dk1"/>
                </a:solidFill>
                <a:latin typeface="Calibri"/>
                <a:ea typeface="Calibri"/>
                <a:cs typeface="Calibri"/>
                <a:sym typeface="Calibri"/>
              </a:rPr>
              <a:t>.</a:t>
            </a:r>
            <a:endParaRPr sz="16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9619"/>
        <p:cNvGrpSpPr/>
        <p:nvPr/>
      </p:nvGrpSpPr>
      <p:grpSpPr>
        <a:xfrm>
          <a:off x="0" y="0"/>
          <a:ext cx="0" cy="0"/>
          <a:chOff x="0" y="0"/>
          <a:chExt cx="0" cy="0"/>
        </a:xfrm>
      </p:grpSpPr>
      <p:sp>
        <p:nvSpPr>
          <p:cNvPr id="269620" name="Google Shape;269620;p25"/>
          <p:cNvSpPr txBox="1">
            <a:spLocks noGrp="1"/>
          </p:cNvSpPr>
          <p:nvPr>
            <p:ph type="title"/>
          </p:nvPr>
        </p:nvSpPr>
        <p:spPr>
          <a:xfrm>
            <a:off x="503767" y="766233"/>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Key points to emphasise</a:t>
            </a:r>
            <a:endParaRPr/>
          </a:p>
        </p:txBody>
      </p:sp>
      <p:sp>
        <p:nvSpPr>
          <p:cNvPr id="269621" name="Google Shape;269621;p25"/>
          <p:cNvSpPr txBox="1">
            <a:spLocks noGrp="1"/>
          </p:cNvSpPr>
          <p:nvPr>
            <p:ph type="body" idx="1"/>
          </p:nvPr>
        </p:nvSpPr>
        <p:spPr>
          <a:xfrm>
            <a:off x="467069" y="1665304"/>
            <a:ext cx="10618800" cy="43206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3300"/>
              <a:buNone/>
            </a:pPr>
            <a:r>
              <a:rPr lang="en-US" sz="3300"/>
              <a:t>Informed by evidence generated in the past 3 years </a:t>
            </a:r>
            <a:endParaRPr/>
          </a:p>
          <a:p>
            <a:pPr marL="0" lvl="0" indent="0" algn="l" rtl="0">
              <a:lnSpc>
                <a:spcPct val="100000"/>
              </a:lnSpc>
              <a:spcBef>
                <a:spcPts val="1200"/>
              </a:spcBef>
              <a:spcAft>
                <a:spcPts val="0"/>
              </a:spcAft>
              <a:buClr>
                <a:schemeClr val="dk1"/>
              </a:buClr>
              <a:buSzPts val="3300"/>
              <a:buNone/>
            </a:pPr>
            <a:r>
              <a:rPr lang="en-US" sz="3300"/>
              <a:t>Greater focus on social determinants of health and systems and equality of care </a:t>
            </a:r>
            <a:endParaRPr/>
          </a:p>
          <a:p>
            <a:pPr marL="0" lvl="0" indent="0" algn="l" rtl="0">
              <a:lnSpc>
                <a:spcPct val="100000"/>
              </a:lnSpc>
              <a:spcBef>
                <a:spcPts val="1200"/>
              </a:spcBef>
              <a:spcAft>
                <a:spcPts val="0"/>
              </a:spcAft>
              <a:buClr>
                <a:schemeClr val="dk1"/>
              </a:buClr>
              <a:buSzPts val="3300"/>
              <a:buNone/>
            </a:pPr>
            <a:r>
              <a:rPr lang="en-US" sz="3300"/>
              <a:t>Emphasis on holistic person-centred care</a:t>
            </a:r>
            <a:endParaRPr/>
          </a:p>
          <a:p>
            <a:pPr marL="0" lvl="0" indent="0" algn="l" rtl="0">
              <a:lnSpc>
                <a:spcPct val="100000"/>
              </a:lnSpc>
              <a:spcBef>
                <a:spcPts val="1200"/>
              </a:spcBef>
              <a:spcAft>
                <a:spcPts val="0"/>
              </a:spcAft>
              <a:buClr>
                <a:schemeClr val="dk1"/>
              </a:buClr>
              <a:buSzPts val="3300"/>
              <a:buNone/>
            </a:pPr>
            <a:r>
              <a:rPr lang="en-US" sz="3300"/>
              <a:t>Greater focus on weight goals as an essential component of comprehensive care</a:t>
            </a:r>
            <a:endParaRPr/>
          </a:p>
          <a:p>
            <a:pPr marL="0" lvl="0" indent="0" algn="l" rtl="0">
              <a:lnSpc>
                <a:spcPct val="100000"/>
              </a:lnSpc>
              <a:spcBef>
                <a:spcPts val="1200"/>
              </a:spcBef>
              <a:spcAft>
                <a:spcPts val="0"/>
              </a:spcAft>
              <a:buClr>
                <a:schemeClr val="dk1"/>
              </a:buClr>
              <a:buSzPts val="3300"/>
              <a:buNone/>
            </a:pPr>
            <a:r>
              <a:rPr lang="en-US" sz="3300"/>
              <a:t>Consolidation of evidence from CVOTs </a:t>
            </a:r>
            <a:endParaRPr/>
          </a:p>
          <a:p>
            <a:pPr marL="228600" lvl="0" indent="-107950" algn="l" rtl="0">
              <a:lnSpc>
                <a:spcPct val="100000"/>
              </a:lnSpc>
              <a:spcBef>
                <a:spcPts val="1200"/>
              </a:spcBef>
              <a:spcAft>
                <a:spcPts val="0"/>
              </a:spcAft>
              <a:buClr>
                <a:schemeClr val="dk1"/>
              </a:buClr>
              <a:buSzPts val="1900"/>
              <a:buNone/>
            </a:pPr>
            <a:endParaRPr/>
          </a:p>
          <a:p>
            <a:pPr marL="228600" lvl="0" indent="-107950" algn="l" rtl="0">
              <a:lnSpc>
                <a:spcPct val="100000"/>
              </a:lnSpc>
              <a:spcBef>
                <a:spcPts val="1200"/>
              </a:spcBef>
              <a:spcAft>
                <a:spcPts val="0"/>
              </a:spcAft>
              <a:buClr>
                <a:schemeClr val="dk1"/>
              </a:buClr>
              <a:buSzPts val="1900"/>
              <a:buNone/>
            </a:pPr>
            <a:endParaRPr/>
          </a:p>
        </p:txBody>
      </p:sp>
      <p:sp>
        <p:nvSpPr>
          <p:cNvPr id="269622" name="Google Shape;269622;p25"/>
          <p:cNvSpPr txBox="1"/>
          <p:nvPr/>
        </p:nvSpPr>
        <p:spPr>
          <a:xfrm>
            <a:off x="2269013" y="6223822"/>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cap="none">
                <a:solidFill>
                  <a:schemeClr val="dk1"/>
                </a:solidFill>
                <a:latin typeface="Calibri"/>
                <a:ea typeface="Calibri"/>
                <a:cs typeface="Calibri"/>
                <a:sym typeface="Calibri"/>
              </a:rPr>
            </a:br>
            <a:r>
              <a:rPr lang="en-US" sz="900" b="0" i="1" u="none" strike="noStrike" cap="none">
                <a:solidFill>
                  <a:schemeClr val="dk1"/>
                </a:solidFill>
                <a:latin typeface="Calibri"/>
                <a:ea typeface="Calibri"/>
                <a:cs typeface="Calibri"/>
                <a:sym typeface="Calibri"/>
              </a:rPr>
              <a:t>Diabetes Care </a:t>
            </a:r>
            <a:r>
              <a:rPr lang="en-US" sz="900" b="0" i="0" u="none" strike="noStrike" cap="none">
                <a:solidFill>
                  <a:schemeClr val="dk1"/>
                </a:solidFill>
                <a:latin typeface="Calibri"/>
                <a:ea typeface="Calibri"/>
                <a:cs typeface="Calibri"/>
                <a:sym typeface="Calibri"/>
              </a:rPr>
              <a:t>2022; https://doi.org/10.2337/dci22-0034. </a:t>
            </a:r>
            <a:r>
              <a:rPr lang="en-US" sz="900" b="0" i="1" u="none" strike="noStrike" cap="none">
                <a:solidFill>
                  <a:schemeClr val="dk1"/>
                </a:solidFill>
                <a:latin typeface="Calibri"/>
                <a:ea typeface="Calibri"/>
                <a:cs typeface="Calibri"/>
                <a:sym typeface="Calibri"/>
              </a:rPr>
              <a:t>Diabetologia </a:t>
            </a:r>
            <a:r>
              <a:rPr lang="en-US" sz="900" b="0" i="0" u="none" strike="noStrike" cap="none">
                <a:solidFill>
                  <a:schemeClr val="dk1"/>
                </a:solidFill>
                <a:latin typeface="Calibri"/>
                <a:ea typeface="Calibri"/>
                <a:cs typeface="Calibri"/>
                <a:sym typeface="Calibri"/>
              </a:rPr>
              <a:t>2022; https://doi.org/10.1007/s00125-022-05787-2</a:t>
            </a:r>
            <a:r>
              <a:rPr lang="en-US" sz="1600" b="0" i="0" u="none" strike="noStrike" cap="none">
                <a:solidFill>
                  <a:schemeClr val="dk1"/>
                </a:solidFill>
                <a:latin typeface="Calibri"/>
                <a:ea typeface="Calibri"/>
                <a:cs typeface="Calibri"/>
                <a:sym typeface="Calibri"/>
              </a:rPr>
              <a:t>.</a:t>
            </a:r>
            <a:endParaRPr sz="16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9626"/>
        <p:cNvGrpSpPr/>
        <p:nvPr/>
      </p:nvGrpSpPr>
      <p:grpSpPr>
        <a:xfrm>
          <a:off x="0" y="0"/>
          <a:ext cx="0" cy="0"/>
          <a:chOff x="0" y="0"/>
          <a:chExt cx="0" cy="0"/>
        </a:xfrm>
      </p:grpSpPr>
      <p:sp>
        <p:nvSpPr>
          <p:cNvPr id="269627" name="Google Shape;269627;p26"/>
          <p:cNvSpPr txBox="1">
            <a:spLocks noGrp="1"/>
          </p:cNvSpPr>
          <p:nvPr>
            <p:ph type="title"/>
          </p:nvPr>
        </p:nvSpPr>
        <p:spPr>
          <a:xfrm>
            <a:off x="503767" y="766233"/>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This is a consensus report </a:t>
            </a:r>
            <a:endParaRPr/>
          </a:p>
        </p:txBody>
      </p:sp>
      <p:sp>
        <p:nvSpPr>
          <p:cNvPr id="269628" name="Google Shape;269628;p26"/>
          <p:cNvSpPr txBox="1">
            <a:spLocks noGrp="1"/>
          </p:cNvSpPr>
          <p:nvPr>
            <p:ph type="body" idx="1"/>
          </p:nvPr>
        </p:nvSpPr>
        <p:spPr>
          <a:xfrm>
            <a:off x="471966" y="1581198"/>
            <a:ext cx="11072700" cy="3874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2800"/>
              <a:t>The 346 references included in the manuscript are not listed here in the data presented today.</a:t>
            </a:r>
            <a:endParaRPr/>
          </a:p>
          <a:p>
            <a:pPr marL="0" lvl="0" indent="0" algn="l" rtl="0">
              <a:lnSpc>
                <a:spcPct val="90000"/>
              </a:lnSpc>
              <a:spcBef>
                <a:spcPts val="1000"/>
              </a:spcBef>
              <a:spcAft>
                <a:spcPts val="0"/>
              </a:spcAft>
              <a:buClr>
                <a:schemeClr val="dk1"/>
              </a:buClr>
              <a:buSzPts val="2800"/>
              <a:buNone/>
            </a:pPr>
            <a:r>
              <a:rPr lang="en-US" sz="2800"/>
              <a:t>Though evidence based, the recommendations presented reflect the values and preferences of the authors. </a:t>
            </a:r>
            <a:endParaRPr/>
          </a:p>
          <a:p>
            <a:pPr marL="0" lvl="0" indent="0" algn="l" rtl="0">
              <a:lnSpc>
                <a:spcPct val="90000"/>
              </a:lnSpc>
              <a:spcBef>
                <a:spcPts val="1000"/>
              </a:spcBef>
              <a:spcAft>
                <a:spcPts val="0"/>
              </a:spcAft>
              <a:buClr>
                <a:schemeClr val="dk1"/>
              </a:buClr>
              <a:buSzPts val="2800"/>
              <a:buNone/>
            </a:pPr>
            <a:r>
              <a:rPr lang="en-US" sz="2800"/>
              <a:t>Not everyone agreed with every point. As a point of process, we agreed in advance that we would vote on areas of disagreement and proceed on basis of super-majority (60%), though that never came to pass. </a:t>
            </a:r>
            <a:endParaRPr sz="2800"/>
          </a:p>
          <a:p>
            <a:pPr marL="228600" lvl="0" indent="-50800" algn="l" rtl="0">
              <a:lnSpc>
                <a:spcPct val="90000"/>
              </a:lnSpc>
              <a:spcBef>
                <a:spcPts val="1000"/>
              </a:spcBef>
              <a:spcAft>
                <a:spcPts val="0"/>
              </a:spcAft>
              <a:buClr>
                <a:schemeClr val="dk1"/>
              </a:buClr>
              <a:buSzPts val="2800"/>
              <a:buNone/>
            </a:pPr>
            <a:endParaRPr sz="28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9632"/>
        <p:cNvGrpSpPr/>
        <p:nvPr/>
      </p:nvGrpSpPr>
      <p:grpSpPr>
        <a:xfrm>
          <a:off x="0" y="0"/>
          <a:ext cx="0" cy="0"/>
          <a:chOff x="0" y="0"/>
          <a:chExt cx="0" cy="0"/>
        </a:xfrm>
      </p:grpSpPr>
      <p:sp>
        <p:nvSpPr>
          <p:cNvPr id="269633" name="Google Shape;269633;p27"/>
          <p:cNvSpPr txBox="1">
            <a:spLocks noGrp="1"/>
          </p:cNvSpPr>
          <p:nvPr>
            <p:ph type="title"/>
          </p:nvPr>
        </p:nvSpPr>
        <p:spPr>
          <a:xfrm>
            <a:off x="503767" y="766233"/>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Review Process</a:t>
            </a:r>
            <a:endParaRPr/>
          </a:p>
        </p:txBody>
      </p:sp>
      <p:sp>
        <p:nvSpPr>
          <p:cNvPr id="269634" name="Google Shape;269634;p27"/>
          <p:cNvSpPr txBox="1">
            <a:spLocks noGrp="1"/>
          </p:cNvSpPr>
          <p:nvPr>
            <p:ph type="body" idx="1"/>
          </p:nvPr>
        </p:nvSpPr>
        <p:spPr>
          <a:xfrm>
            <a:off x="503763" y="1440856"/>
            <a:ext cx="10808100" cy="3874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500"/>
              <a:buNone/>
            </a:pPr>
            <a:endParaRPr sz="2500"/>
          </a:p>
          <a:p>
            <a:pPr marL="0" lvl="0" indent="0" algn="l" rtl="0">
              <a:lnSpc>
                <a:spcPct val="90000"/>
              </a:lnSpc>
              <a:spcBef>
                <a:spcPts val="1000"/>
              </a:spcBef>
              <a:spcAft>
                <a:spcPts val="0"/>
              </a:spcAft>
              <a:buClr>
                <a:schemeClr val="dk1"/>
              </a:buClr>
              <a:buSzPts val="2500"/>
              <a:buNone/>
            </a:pPr>
            <a:r>
              <a:rPr lang="en-US" sz="2500"/>
              <a:t>The draft Consensus was presented at the ADA in June 2022</a:t>
            </a:r>
            <a:endParaRPr/>
          </a:p>
          <a:p>
            <a:pPr marL="0" lvl="0" indent="0" algn="l" rtl="0">
              <a:lnSpc>
                <a:spcPct val="90000"/>
              </a:lnSpc>
              <a:spcBef>
                <a:spcPts val="1000"/>
              </a:spcBef>
              <a:spcAft>
                <a:spcPts val="0"/>
              </a:spcAft>
              <a:buClr>
                <a:schemeClr val="dk1"/>
              </a:buClr>
              <a:buSzPts val="2500"/>
              <a:buNone/>
            </a:pPr>
            <a:r>
              <a:rPr lang="en-US" sz="2500"/>
              <a:t>Feedback after the ADA presentation (&gt;450 comments)</a:t>
            </a:r>
            <a:endParaRPr sz="2500" i="1"/>
          </a:p>
          <a:p>
            <a:pPr marL="0" lvl="0" indent="0" algn="l" rtl="0">
              <a:lnSpc>
                <a:spcPct val="90000"/>
              </a:lnSpc>
              <a:spcBef>
                <a:spcPts val="1000"/>
              </a:spcBef>
              <a:spcAft>
                <a:spcPts val="0"/>
              </a:spcAft>
              <a:buClr>
                <a:schemeClr val="dk1"/>
              </a:buClr>
              <a:buSzPts val="2500"/>
              <a:buNone/>
            </a:pPr>
            <a:r>
              <a:rPr lang="en-US" sz="2500" i="1"/>
              <a:t>Diabetes Care </a:t>
            </a:r>
            <a:r>
              <a:rPr lang="en-US" sz="2500"/>
              <a:t>and </a:t>
            </a:r>
            <a:r>
              <a:rPr lang="en-US" sz="2500" i="1"/>
              <a:t>Diabetologia</a:t>
            </a:r>
            <a:r>
              <a:rPr lang="en-US" sz="2500"/>
              <a:t> editors invited reviewers as well as;</a:t>
            </a:r>
            <a:endParaRPr/>
          </a:p>
          <a:p>
            <a:pPr marL="0" lvl="0" indent="0" algn="l" rtl="0">
              <a:lnSpc>
                <a:spcPct val="90000"/>
              </a:lnSpc>
              <a:spcBef>
                <a:spcPts val="1000"/>
              </a:spcBef>
              <a:spcAft>
                <a:spcPts val="0"/>
              </a:spcAft>
              <a:buClr>
                <a:schemeClr val="dk1"/>
              </a:buClr>
              <a:buSzPts val="2500"/>
              <a:buNone/>
            </a:pPr>
            <a:r>
              <a:rPr lang="en-US" sz="2500"/>
              <a:t>ADA’s Professional Practice Committee</a:t>
            </a:r>
            <a:endParaRPr/>
          </a:p>
          <a:p>
            <a:pPr marL="0" lvl="0" indent="0" algn="l" rtl="0">
              <a:lnSpc>
                <a:spcPct val="90000"/>
              </a:lnSpc>
              <a:spcBef>
                <a:spcPts val="1000"/>
              </a:spcBef>
              <a:spcAft>
                <a:spcPts val="0"/>
              </a:spcAft>
              <a:buClr>
                <a:schemeClr val="dk1"/>
              </a:buClr>
              <a:buSzPts val="2500"/>
              <a:buNone/>
            </a:pPr>
            <a:r>
              <a:rPr lang="en-US" sz="2500"/>
              <a:t>EASD’s Committee of Clinical Affairs</a:t>
            </a:r>
            <a:endParaRPr/>
          </a:p>
          <a:p>
            <a:pPr marL="0" lvl="0" indent="0" algn="l" rtl="0">
              <a:lnSpc>
                <a:spcPct val="90000"/>
              </a:lnSpc>
              <a:spcBef>
                <a:spcPts val="1000"/>
              </a:spcBef>
              <a:spcAft>
                <a:spcPts val="0"/>
              </a:spcAft>
              <a:buClr>
                <a:schemeClr val="dk1"/>
              </a:buClr>
              <a:buSzPts val="2500"/>
              <a:buNone/>
            </a:pPr>
            <a:r>
              <a:rPr lang="en-US" sz="2500"/>
              <a:t>All comments were evaluated by the writing team and informed the papers simultaneously published and presented today in </a:t>
            </a:r>
            <a:r>
              <a:rPr lang="en-US" sz="2500" i="1"/>
              <a:t>Diabetes Care </a:t>
            </a:r>
            <a:r>
              <a:rPr lang="en-US" sz="2500"/>
              <a:t>and </a:t>
            </a:r>
            <a:r>
              <a:rPr lang="en-US" sz="2500" i="1"/>
              <a:t>Diabetologia</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9638"/>
        <p:cNvGrpSpPr/>
        <p:nvPr/>
      </p:nvGrpSpPr>
      <p:grpSpPr>
        <a:xfrm>
          <a:off x="0" y="0"/>
          <a:ext cx="0" cy="0"/>
          <a:chOff x="0" y="0"/>
          <a:chExt cx="0" cy="0"/>
        </a:xfrm>
      </p:grpSpPr>
      <p:sp>
        <p:nvSpPr>
          <p:cNvPr id="269639" name="Google Shape;269639;p28"/>
          <p:cNvSpPr txBox="1">
            <a:spLocks noGrp="1"/>
          </p:cNvSpPr>
          <p:nvPr>
            <p:ph type="title"/>
          </p:nvPr>
        </p:nvSpPr>
        <p:spPr>
          <a:xfrm>
            <a:off x="503767" y="766233"/>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Acknowledgements</a:t>
            </a:r>
            <a:endParaRPr/>
          </a:p>
        </p:txBody>
      </p:sp>
      <p:sp>
        <p:nvSpPr>
          <p:cNvPr id="269640" name="Google Shape;269640;p28"/>
          <p:cNvSpPr txBox="1">
            <a:spLocks noGrp="1"/>
          </p:cNvSpPr>
          <p:nvPr>
            <p:ph type="body" idx="1"/>
          </p:nvPr>
        </p:nvSpPr>
        <p:spPr>
          <a:xfrm>
            <a:off x="349418" y="1713172"/>
            <a:ext cx="11072700" cy="44409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chemeClr val="dk1"/>
              </a:buClr>
              <a:buSzPts val="2400"/>
              <a:buNone/>
            </a:pPr>
            <a:r>
              <a:rPr lang="en-US" sz="2400" b="1"/>
              <a:t>ADA</a:t>
            </a:r>
            <a:br>
              <a:rPr lang="en-US" sz="2400" b="1"/>
            </a:br>
            <a:r>
              <a:rPr lang="en-US" sz="2400"/>
              <a:t>Nuha El Sayed</a:t>
            </a:r>
            <a:br>
              <a:rPr lang="en-US" sz="2400"/>
            </a:br>
            <a:r>
              <a:rPr lang="en-US" sz="2400"/>
              <a:t>Malaika Hill</a:t>
            </a:r>
            <a:br>
              <a:rPr lang="en-US" sz="2400"/>
            </a:br>
            <a:r>
              <a:rPr lang="en-US" sz="2400"/>
              <a:t>Raveendhara R. Bannuru, MD, FAGE</a:t>
            </a:r>
            <a:br>
              <a:rPr lang="en-US" sz="2400"/>
            </a:br>
            <a:r>
              <a:rPr lang="en-US" sz="2400"/>
              <a:t>Nuha El Sayed, MD, MMSc</a:t>
            </a:r>
            <a:endParaRPr sz="1000" b="1"/>
          </a:p>
          <a:p>
            <a:pPr marL="0" lvl="0" indent="0" algn="l" rtl="0">
              <a:lnSpc>
                <a:spcPct val="103333"/>
              </a:lnSpc>
              <a:spcBef>
                <a:spcPts val="2800"/>
              </a:spcBef>
              <a:spcAft>
                <a:spcPts val="0"/>
              </a:spcAft>
              <a:buClr>
                <a:schemeClr val="dk1"/>
              </a:buClr>
              <a:buSzPts val="2400"/>
              <a:buNone/>
            </a:pPr>
            <a:r>
              <a:rPr lang="en-US" sz="2400" b="1"/>
              <a:t>EASD </a:t>
            </a:r>
            <a:br>
              <a:rPr lang="en-US" sz="2400" b="1"/>
            </a:br>
            <a:r>
              <a:rPr lang="en-US" sz="2400"/>
              <a:t>Petra Niemann</a:t>
            </a:r>
            <a:br>
              <a:rPr lang="en-US" sz="2400"/>
            </a:br>
            <a:r>
              <a:rPr lang="en-US" sz="2400"/>
              <a:t>Natasha Buckley-Muehge</a:t>
            </a:r>
            <a:endParaRPr sz="600" b="1" i="0" u="none" strike="noStrike" cap="none">
              <a:solidFill>
                <a:srgbClr val="000000"/>
              </a:solidFill>
              <a:latin typeface="Calibri"/>
              <a:ea typeface="Calibri"/>
              <a:cs typeface="Calibri"/>
              <a:sym typeface="Calibri"/>
            </a:endParaRPr>
          </a:p>
          <a:p>
            <a:pPr marL="0" lvl="0" indent="0" algn="l" rtl="0">
              <a:lnSpc>
                <a:spcPct val="103333"/>
              </a:lnSpc>
              <a:spcBef>
                <a:spcPts val="2800"/>
              </a:spcBef>
              <a:spcAft>
                <a:spcPts val="0"/>
              </a:spcAft>
              <a:buClr>
                <a:srgbClr val="000000"/>
              </a:buClr>
              <a:buSzPts val="2400"/>
              <a:buNone/>
            </a:pPr>
            <a:r>
              <a:rPr lang="en-US" sz="2400" b="1" i="0" u="none" strike="noStrike" cap="none">
                <a:solidFill>
                  <a:srgbClr val="000000"/>
                </a:solidFill>
                <a:latin typeface="Calibri"/>
                <a:ea typeface="Calibri"/>
                <a:cs typeface="Calibri"/>
                <a:sym typeface="Calibri"/>
              </a:rPr>
              <a:t>Invited Reviewers </a:t>
            </a:r>
            <a:br>
              <a:rPr lang="en-US" sz="2400" b="1">
                <a:solidFill>
                  <a:srgbClr val="000000"/>
                </a:solidFill>
                <a:latin typeface="Calibri"/>
                <a:ea typeface="Calibri"/>
                <a:cs typeface="Calibri"/>
                <a:sym typeface="Calibri"/>
              </a:rPr>
            </a:br>
            <a:r>
              <a:rPr lang="en-US" sz="2400" b="0" i="0" u="none" strike="noStrike" cap="none">
                <a:solidFill>
                  <a:srgbClr val="000000"/>
                </a:solidFill>
                <a:latin typeface="Calibri"/>
                <a:ea typeface="Calibri"/>
                <a:cs typeface="Calibri"/>
                <a:sym typeface="Calibri"/>
              </a:rPr>
              <a:t>CCA of the EASD </a:t>
            </a:r>
            <a:br>
              <a:rPr lang="en-US" sz="2400" b="0" i="0" u="none" strike="noStrike" cap="none">
                <a:solidFill>
                  <a:srgbClr val="000000"/>
                </a:solidFill>
                <a:latin typeface="Calibri"/>
                <a:ea typeface="Calibri"/>
                <a:cs typeface="Calibri"/>
                <a:sym typeface="Calibri"/>
              </a:rPr>
            </a:br>
            <a:r>
              <a:rPr lang="en-US" sz="2400" b="0" i="0" u="none" strike="noStrike" cap="none">
                <a:solidFill>
                  <a:srgbClr val="000000"/>
                </a:solidFill>
                <a:latin typeface="Calibri"/>
                <a:ea typeface="Calibri"/>
                <a:cs typeface="Calibri"/>
                <a:sym typeface="Calibri"/>
              </a:rPr>
              <a:t>PPC of the ADA</a:t>
            </a:r>
            <a:endParaRPr sz="2400"/>
          </a:p>
        </p:txBody>
      </p:sp>
      <p:sp>
        <p:nvSpPr>
          <p:cNvPr id="269641" name="Google Shape;269641;p28"/>
          <p:cNvSpPr txBox="1">
            <a:spLocks noGrp="1"/>
          </p:cNvSpPr>
          <p:nvPr>
            <p:ph type="body" idx="2"/>
          </p:nvPr>
        </p:nvSpPr>
        <p:spPr>
          <a:xfrm>
            <a:off x="509654" y="483231"/>
            <a:ext cx="11072700" cy="342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A5A5A5"/>
              </a:buClr>
              <a:buSzPts val="1900"/>
              <a:buNone/>
            </a:pPr>
            <a:endParaRPr/>
          </a:p>
        </p:txBody>
      </p:sp>
      <p:sp>
        <p:nvSpPr>
          <p:cNvPr id="269642" name="Google Shape;269642;p28"/>
          <p:cNvSpPr txBox="1"/>
          <p:nvPr/>
        </p:nvSpPr>
        <p:spPr>
          <a:xfrm>
            <a:off x="5201394" y="1567452"/>
            <a:ext cx="6006900" cy="4524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Calibri"/>
              <a:buNone/>
            </a:pPr>
            <a:r>
              <a:rPr lang="en-US" sz="2400" b="1" i="0" u="none" strike="noStrike" cap="none">
                <a:solidFill>
                  <a:srgbClr val="000000"/>
                </a:solidFill>
                <a:latin typeface="Calibri"/>
                <a:ea typeface="Calibri"/>
                <a:cs typeface="Calibri"/>
                <a:sym typeface="Calibri"/>
              </a:rPr>
              <a:t>From Leicester Diabetes Centre, the University of Leicester and the NHS Hospital Trust (UHL University of Leicester NHS Trust):</a:t>
            </a:r>
            <a:endParaRPr/>
          </a:p>
          <a:p>
            <a:pPr marL="0" marR="0" lvl="0" indent="0" algn="l" rtl="0">
              <a:lnSpc>
                <a:spcPct val="100000"/>
              </a:lnSpc>
              <a:spcBef>
                <a:spcPts val="0"/>
              </a:spcBef>
              <a:spcAft>
                <a:spcPts val="0"/>
              </a:spcAft>
              <a:buClr>
                <a:srgbClr val="000000"/>
              </a:buClr>
              <a:buSzPts val="2400"/>
              <a:buFont typeface="Calibri"/>
              <a:buNone/>
            </a:pPr>
            <a:r>
              <a:rPr lang="en-US" sz="2400" b="0" i="0" u="none" strike="noStrike" cap="none">
                <a:solidFill>
                  <a:srgbClr val="000000"/>
                </a:solidFill>
                <a:latin typeface="Calibri"/>
                <a:ea typeface="Calibri"/>
                <a:cs typeface="Calibri"/>
                <a:sym typeface="Calibri"/>
              </a:rPr>
              <a:t>Michael Bonar</a:t>
            </a:r>
            <a:br>
              <a:rPr lang="en-US" sz="2400" b="0" i="0" u="none" strike="noStrike" cap="none">
                <a:solidFill>
                  <a:srgbClr val="000000"/>
                </a:solidFill>
                <a:latin typeface="Calibri"/>
                <a:ea typeface="Calibri"/>
                <a:cs typeface="Calibri"/>
                <a:sym typeface="Calibri"/>
              </a:rPr>
            </a:br>
            <a:r>
              <a:rPr lang="en-US" sz="2400" b="0" i="0" u="none" strike="noStrike" cap="none">
                <a:solidFill>
                  <a:srgbClr val="000000"/>
                </a:solidFill>
                <a:latin typeface="Calibri"/>
                <a:ea typeface="Calibri"/>
                <a:cs typeface="Calibri"/>
                <a:sym typeface="Calibri"/>
              </a:rPr>
              <a:t>Charlie Franklin</a:t>
            </a:r>
            <a:br>
              <a:rPr lang="en-US" sz="2400" b="0" i="0" u="none" strike="noStrike" cap="none">
                <a:solidFill>
                  <a:srgbClr val="000000"/>
                </a:solidFill>
                <a:latin typeface="Calibri"/>
                <a:ea typeface="Calibri"/>
                <a:cs typeface="Calibri"/>
                <a:sym typeface="Calibri"/>
              </a:rPr>
            </a:br>
            <a:r>
              <a:rPr lang="en-US" sz="2400" b="0" i="0" u="none" strike="noStrike" cap="none">
                <a:solidFill>
                  <a:srgbClr val="000000"/>
                </a:solidFill>
                <a:latin typeface="Calibri"/>
                <a:ea typeface="Calibri"/>
                <a:cs typeface="Calibri"/>
                <a:sym typeface="Calibri"/>
              </a:rPr>
              <a:t>Shehnaz Jamal </a:t>
            </a:r>
            <a:br>
              <a:rPr lang="en-US" sz="2400" b="0" i="0" u="none" strike="noStrike" cap="none">
                <a:solidFill>
                  <a:srgbClr val="000000"/>
                </a:solidFill>
                <a:latin typeface="Calibri"/>
                <a:ea typeface="Calibri"/>
                <a:cs typeface="Calibri"/>
                <a:sym typeface="Calibri"/>
              </a:rPr>
            </a:br>
            <a:r>
              <a:rPr lang="en-US" sz="2400" b="0" i="0" u="none" strike="noStrike" cap="none">
                <a:solidFill>
                  <a:srgbClr val="000000"/>
                </a:solidFill>
                <a:latin typeface="Calibri"/>
                <a:ea typeface="Calibri"/>
                <a:cs typeface="Calibri"/>
                <a:sym typeface="Calibri"/>
              </a:rPr>
              <a:t>Francesco Zaccardi </a:t>
            </a:r>
            <a:endParaRPr/>
          </a:p>
          <a:p>
            <a:pPr marL="0" marR="0" lvl="0" indent="0" algn="l" rtl="0">
              <a:lnSpc>
                <a:spcPct val="100000"/>
              </a:lnSpc>
              <a:spcBef>
                <a:spcPts val="0"/>
              </a:spcBef>
              <a:spcAft>
                <a:spcPts val="0"/>
              </a:spcAft>
              <a:buClr>
                <a:srgbClr val="000000"/>
              </a:buClr>
              <a:buSzPts val="2400"/>
              <a:buFont typeface="Calibri"/>
              <a:buNone/>
            </a:pPr>
            <a:r>
              <a:rPr lang="en-US" sz="2400" b="0" i="0" u="none" strike="noStrike" cap="none">
                <a:solidFill>
                  <a:srgbClr val="000000"/>
                </a:solidFill>
                <a:latin typeface="Calibri"/>
                <a:ea typeface="Calibri"/>
                <a:cs typeface="Calibri"/>
                <a:sym typeface="Calibri"/>
              </a:rPr>
              <a:t>Joe Henson </a:t>
            </a:r>
            <a:endParaRPr/>
          </a:p>
          <a:p>
            <a:pPr marL="0" marR="0" lvl="0" indent="0" algn="l" rtl="0">
              <a:lnSpc>
                <a:spcPct val="100000"/>
              </a:lnSpc>
              <a:spcBef>
                <a:spcPts val="0"/>
              </a:spcBef>
              <a:spcAft>
                <a:spcPts val="0"/>
              </a:spcAft>
              <a:buClr>
                <a:srgbClr val="000000"/>
              </a:buClr>
              <a:buSzPts val="2400"/>
              <a:buFont typeface="Calibri"/>
              <a:buNone/>
            </a:pPr>
            <a:r>
              <a:rPr lang="en-US" sz="2400" b="0" i="0" u="none" strike="noStrike" cap="none">
                <a:solidFill>
                  <a:srgbClr val="000000"/>
                </a:solidFill>
                <a:latin typeface="Calibri"/>
                <a:ea typeface="Calibri"/>
                <a:cs typeface="Calibri"/>
                <a:sym typeface="Calibri"/>
              </a:rPr>
              <a:t>Tom Yates</a:t>
            </a:r>
            <a:endParaRPr/>
          </a:p>
          <a:p>
            <a:pPr marL="0" marR="0" lvl="0" indent="0" algn="l" rtl="0">
              <a:lnSpc>
                <a:spcPct val="100000"/>
              </a:lnSpc>
              <a:spcBef>
                <a:spcPts val="0"/>
              </a:spcBef>
              <a:spcAft>
                <a:spcPts val="0"/>
              </a:spcAft>
              <a:buClr>
                <a:schemeClr val="dk1"/>
              </a:buClr>
              <a:buSzPts val="2400"/>
              <a:buFont typeface="Calibri"/>
              <a:buNone/>
            </a:pP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Calibri"/>
              <a:buNone/>
            </a:pPr>
            <a:r>
              <a:rPr lang="en-US" sz="2400" b="1" i="0" u="none" strike="noStrike" cap="none">
                <a:solidFill>
                  <a:srgbClr val="000000"/>
                </a:solidFill>
                <a:latin typeface="Calibri"/>
                <a:ea typeface="Calibri"/>
                <a:cs typeface="Calibri"/>
                <a:sym typeface="Calibri"/>
              </a:rPr>
              <a:t>From Aristotle University Thessaloniki</a:t>
            </a:r>
            <a:endParaRPr/>
          </a:p>
          <a:p>
            <a:pPr marL="0" marR="0" lvl="0" indent="0" algn="l" rtl="0">
              <a:lnSpc>
                <a:spcPct val="100000"/>
              </a:lnSpc>
              <a:spcBef>
                <a:spcPts val="0"/>
              </a:spcBef>
              <a:spcAft>
                <a:spcPts val="0"/>
              </a:spcAft>
              <a:buClr>
                <a:srgbClr val="000000"/>
              </a:buClr>
              <a:buSzPts val="2400"/>
              <a:buFont typeface="Calibri"/>
              <a:buNone/>
            </a:pPr>
            <a:r>
              <a:rPr lang="en-US" sz="2400" b="0" i="0" u="none" strike="noStrike" cap="none">
                <a:solidFill>
                  <a:srgbClr val="000000"/>
                </a:solidFill>
                <a:latin typeface="Calibri"/>
                <a:ea typeface="Calibri"/>
                <a:cs typeface="Calibri"/>
                <a:sym typeface="Calibri"/>
              </a:rPr>
              <a:t>Thomas Karagiannis</a:t>
            </a:r>
            <a:endParaRPr sz="2400" b="0" i="0" u="none" strike="noStrike" cap="none">
              <a:solidFill>
                <a:srgbClr val="000000"/>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9647"/>
        <p:cNvGrpSpPr/>
        <p:nvPr/>
      </p:nvGrpSpPr>
      <p:grpSpPr>
        <a:xfrm>
          <a:off x="0" y="0"/>
          <a:ext cx="0" cy="0"/>
          <a:chOff x="0" y="0"/>
          <a:chExt cx="0" cy="0"/>
        </a:xfrm>
      </p:grpSpPr>
      <p:sp>
        <p:nvSpPr>
          <p:cNvPr id="269648" name="Google Shape;269648;p29"/>
          <p:cNvSpPr txBox="1">
            <a:spLocks noGrp="1"/>
          </p:cNvSpPr>
          <p:nvPr>
            <p:ph type="ctrTitle"/>
          </p:nvPr>
        </p:nvSpPr>
        <p:spPr>
          <a:xfrm>
            <a:off x="408214" y="0"/>
            <a:ext cx="9688200" cy="23877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The Rationale, Importance, and Context of Glucose-Lowering Treatment</a:t>
            </a:r>
            <a:br>
              <a:rPr lang="en-US" sz="4000"/>
            </a:br>
            <a:endParaRPr sz="4000"/>
          </a:p>
        </p:txBody>
      </p:sp>
      <p:sp>
        <p:nvSpPr>
          <p:cNvPr id="269649" name="Google Shape;269649;p29"/>
          <p:cNvSpPr txBox="1">
            <a:spLocks noGrp="1"/>
          </p:cNvSpPr>
          <p:nvPr>
            <p:ph type="subTitle" idx="1"/>
          </p:nvPr>
        </p:nvSpPr>
        <p:spPr>
          <a:xfrm>
            <a:off x="979714" y="3509963"/>
            <a:ext cx="10389300" cy="1747800"/>
          </a:xfrm>
          <a:prstGeom prst="rect">
            <a:avLst/>
          </a:prstGeom>
          <a:noFill/>
          <a:ln>
            <a:noFill/>
          </a:ln>
        </p:spPr>
        <p:txBody>
          <a:bodyPr spcFirstLastPara="1" wrap="square" lIns="91425" tIns="45700" rIns="91425" bIns="45700" anchor="t" anchorCtr="0">
            <a:normAutofit fontScale="77500" lnSpcReduction="20000"/>
          </a:bodyPr>
          <a:lstStyle/>
          <a:p>
            <a:pPr marL="0" lvl="0" indent="0" algn="ctr" rtl="0">
              <a:lnSpc>
                <a:spcPct val="90000"/>
              </a:lnSpc>
              <a:spcBef>
                <a:spcPts val="0"/>
              </a:spcBef>
              <a:spcAft>
                <a:spcPts val="0"/>
              </a:spcAft>
              <a:buClr>
                <a:schemeClr val="dk1"/>
              </a:buClr>
              <a:buSzPct val="100000"/>
              <a:buNone/>
            </a:pPr>
            <a:r>
              <a:rPr lang="en-US"/>
              <a:t>Peter Rossing, MD, DMSc* and Billy Collins, DHSc, PA-C</a:t>
            </a:r>
            <a:r>
              <a:rPr lang="en-US" baseline="30000"/>
              <a:t>#</a:t>
            </a:r>
            <a:endParaRPr/>
          </a:p>
          <a:p>
            <a:pPr marL="0" lvl="0" indent="0" algn="ctr" rtl="0">
              <a:lnSpc>
                <a:spcPct val="120000"/>
              </a:lnSpc>
              <a:spcBef>
                <a:spcPts val="0"/>
              </a:spcBef>
              <a:spcAft>
                <a:spcPts val="0"/>
              </a:spcAft>
              <a:buClr>
                <a:schemeClr val="dk1"/>
              </a:buClr>
              <a:buSzPct val="100000"/>
              <a:buNone/>
            </a:pPr>
            <a:r>
              <a:rPr lang="en-US"/>
              <a:t>for the ADA-EASD Management of Hyperglycaemia in Type 2 Diabetes Working Group </a:t>
            </a:r>
            <a:endParaRPr/>
          </a:p>
          <a:p>
            <a:pPr marL="0" lvl="0" indent="0" algn="l" rtl="0">
              <a:lnSpc>
                <a:spcPct val="120000"/>
              </a:lnSpc>
              <a:spcBef>
                <a:spcPts val="0"/>
              </a:spcBef>
              <a:spcAft>
                <a:spcPts val="0"/>
              </a:spcAft>
              <a:buClr>
                <a:schemeClr val="dk1"/>
              </a:buClr>
              <a:buSzPct val="100000"/>
              <a:buNone/>
            </a:pPr>
            <a:br>
              <a:rPr lang="en-US"/>
            </a:br>
            <a:endParaRPr/>
          </a:p>
          <a:p>
            <a:pPr marL="0" lvl="0" indent="0" algn="l" rtl="0">
              <a:lnSpc>
                <a:spcPct val="120000"/>
              </a:lnSpc>
              <a:spcBef>
                <a:spcPts val="0"/>
              </a:spcBef>
              <a:spcAft>
                <a:spcPts val="0"/>
              </a:spcAft>
              <a:buClr>
                <a:schemeClr val="dk1"/>
              </a:buClr>
              <a:buSzPct val="100000"/>
              <a:buNone/>
            </a:pPr>
            <a:r>
              <a:rPr lang="en-US" sz="1500"/>
              <a:t>*Professor University of Copenhagen, Head of Complications Research, Steno Diabetes Center Copenhagen, Denmark</a:t>
            </a:r>
            <a:endParaRPr/>
          </a:p>
          <a:p>
            <a:pPr marL="0" lvl="0" indent="0" algn="l" rtl="0">
              <a:lnSpc>
                <a:spcPct val="120000"/>
              </a:lnSpc>
              <a:spcBef>
                <a:spcPts val="0"/>
              </a:spcBef>
              <a:spcAft>
                <a:spcPts val="0"/>
              </a:spcAft>
              <a:buClr>
                <a:srgbClr val="000000"/>
              </a:buClr>
              <a:buSzPct val="100000"/>
              <a:buNone/>
            </a:pPr>
            <a:r>
              <a:rPr lang="en-US" sz="1500">
                <a:solidFill>
                  <a:srgbClr val="000000"/>
                </a:solidFill>
                <a:latin typeface="Calibri"/>
                <a:ea typeface="Calibri"/>
                <a:cs typeface="Calibri"/>
                <a:sym typeface="Calibri"/>
              </a:rPr>
              <a:t> </a:t>
            </a:r>
            <a:r>
              <a:rPr lang="en-US" sz="1500" baseline="30000">
                <a:solidFill>
                  <a:srgbClr val="000000"/>
                </a:solidFill>
                <a:latin typeface="Calibri"/>
                <a:ea typeface="Calibri"/>
                <a:cs typeface="Calibri"/>
                <a:sym typeface="Calibri"/>
              </a:rPr>
              <a:t>#</a:t>
            </a:r>
            <a:r>
              <a:rPr lang="en-US" sz="1500" b="0" i="0" u="none" strike="noStrike" cap="none">
                <a:solidFill>
                  <a:srgbClr val="000000"/>
                </a:solidFill>
                <a:latin typeface="Calibri"/>
                <a:ea typeface="Calibri"/>
                <a:cs typeface="Calibri"/>
                <a:sym typeface="Calibri"/>
              </a:rPr>
              <a:t>Associate Investigator, Director of Clinical Services, Social Determinants of Obesity and Cardiovascular Risk Laboratory, National Heart, Lung &amp; Blood Institute, NIH</a:t>
            </a:r>
            <a:endParaRPr sz="1500"/>
          </a:p>
          <a:p>
            <a:pPr marL="0" lvl="0" indent="0" algn="l" rtl="0">
              <a:lnSpc>
                <a:spcPct val="120000"/>
              </a:lnSpc>
              <a:spcBef>
                <a:spcPts val="0"/>
              </a:spcBef>
              <a:spcAft>
                <a:spcPts val="0"/>
              </a:spcAft>
              <a:buClr>
                <a:schemeClr val="dk1"/>
              </a:buClr>
              <a:buSzPct val="100000"/>
              <a:buNone/>
            </a:pPr>
            <a:endParaRPr sz="1400"/>
          </a:p>
          <a:p>
            <a:pPr marL="0" lvl="0" indent="0" algn="l" rtl="0">
              <a:lnSpc>
                <a:spcPct val="120000"/>
              </a:lnSpc>
              <a:spcBef>
                <a:spcPts val="0"/>
              </a:spcBef>
              <a:spcAft>
                <a:spcPts val="0"/>
              </a:spcAft>
              <a:buClr>
                <a:schemeClr val="dk1"/>
              </a:buClr>
              <a:buSzPct val="100000"/>
              <a:buNone/>
            </a:pPr>
            <a:endParaRPr sz="1400">
              <a:highlight>
                <a:srgbClr val="FFFF00"/>
              </a:highlight>
            </a:endParaRPr>
          </a:p>
        </p:txBody>
      </p:sp>
      <p:sp>
        <p:nvSpPr>
          <p:cNvPr id="269650" name="Google Shape;269650;p29"/>
          <p:cNvSpPr txBox="1"/>
          <p:nvPr/>
        </p:nvSpPr>
        <p:spPr>
          <a:xfrm>
            <a:off x="85958" y="5312788"/>
            <a:ext cx="12020100" cy="584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1600" b="0" i="0" u="none" strike="noStrike" cap="none">
                <a:solidFill>
                  <a:schemeClr val="dk1"/>
                </a:solidFill>
                <a:latin typeface="Calibri"/>
                <a:ea typeface="Calibri"/>
                <a:cs typeface="Calibri"/>
                <a:sym typeface="Calibri"/>
              </a:rPr>
            </a:br>
            <a:r>
              <a:rPr lang="en-US" sz="1600" b="0" i="1" u="none" strike="noStrike" cap="none">
                <a:solidFill>
                  <a:schemeClr val="dk1"/>
                </a:solidFill>
                <a:latin typeface="Calibri"/>
                <a:ea typeface="Calibri"/>
                <a:cs typeface="Calibri"/>
                <a:sym typeface="Calibri"/>
              </a:rPr>
              <a:t>Diabetes Care </a:t>
            </a:r>
            <a:r>
              <a:rPr lang="en-US" sz="1600" b="0" i="0" u="none" strike="noStrike" cap="none">
                <a:solidFill>
                  <a:schemeClr val="dk1"/>
                </a:solidFill>
                <a:latin typeface="Calibri"/>
                <a:ea typeface="Calibri"/>
                <a:cs typeface="Calibri"/>
                <a:sym typeface="Calibri"/>
              </a:rPr>
              <a:t>2022; https://doi.org/10.2337/dci22-0034. </a:t>
            </a:r>
            <a:r>
              <a:rPr lang="en-US" sz="1600" b="0" i="1" u="none" strike="noStrike" cap="none">
                <a:solidFill>
                  <a:schemeClr val="dk1"/>
                </a:solidFill>
                <a:latin typeface="Calibri"/>
                <a:ea typeface="Calibri"/>
                <a:cs typeface="Calibri"/>
                <a:sym typeface="Calibri"/>
              </a:rPr>
              <a:t>Diabetologia </a:t>
            </a:r>
            <a:r>
              <a:rPr lang="en-US" sz="1600" b="0" i="0" u="none" strike="noStrike" cap="none">
                <a:solidFill>
                  <a:schemeClr val="dk1"/>
                </a:solidFill>
                <a:latin typeface="Calibri"/>
                <a:ea typeface="Calibri"/>
                <a:cs typeface="Calibri"/>
                <a:sym typeface="Calibri"/>
              </a:rPr>
              <a:t>2022; https://doi.org/10.1007/s00125-022-05787-2.</a:t>
            </a:r>
            <a:endParaRPr sz="16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9655"/>
        <p:cNvGrpSpPr/>
        <p:nvPr/>
      </p:nvGrpSpPr>
      <p:grpSpPr>
        <a:xfrm>
          <a:off x="0" y="0"/>
          <a:ext cx="0" cy="0"/>
          <a:chOff x="0" y="0"/>
          <a:chExt cx="0" cy="0"/>
        </a:xfrm>
      </p:grpSpPr>
      <p:sp>
        <p:nvSpPr>
          <p:cNvPr id="269656" name="Google Shape;269656;p30"/>
          <p:cNvSpPr txBox="1">
            <a:spLocks noGrp="1"/>
          </p:cNvSpPr>
          <p:nvPr>
            <p:ph type="title"/>
          </p:nvPr>
        </p:nvSpPr>
        <p:spPr>
          <a:xfrm>
            <a:off x="503767" y="766233"/>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Disclosures of Interest</a:t>
            </a:r>
            <a:endParaRPr/>
          </a:p>
        </p:txBody>
      </p:sp>
      <p:sp>
        <p:nvSpPr>
          <p:cNvPr id="269657" name="Google Shape;269657;p30"/>
          <p:cNvSpPr txBox="1">
            <a:spLocks noGrp="1"/>
          </p:cNvSpPr>
          <p:nvPr>
            <p:ph type="body" idx="1"/>
          </p:nvPr>
        </p:nvSpPr>
        <p:spPr>
          <a:xfrm>
            <a:off x="509673" y="2024258"/>
            <a:ext cx="11072700" cy="3874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2800"/>
              <a:t>Billy Collins</a:t>
            </a:r>
            <a:endParaRPr/>
          </a:p>
          <a:p>
            <a:pPr marL="0" lvl="0" indent="0" algn="l" rtl="0">
              <a:lnSpc>
                <a:spcPct val="90000"/>
              </a:lnSpc>
              <a:spcBef>
                <a:spcPts val="1000"/>
              </a:spcBef>
              <a:spcAft>
                <a:spcPts val="0"/>
              </a:spcAft>
              <a:buClr>
                <a:schemeClr val="dk1"/>
              </a:buClr>
              <a:buSzPts val="2800"/>
              <a:buNone/>
            </a:pPr>
            <a:r>
              <a:rPr lang="en-US" sz="2800"/>
              <a:t>Nothing to disclose</a:t>
            </a:r>
            <a:endParaRPr/>
          </a:p>
          <a:p>
            <a:pPr marL="0" lvl="0" indent="0" algn="l" rtl="0">
              <a:lnSpc>
                <a:spcPct val="90000"/>
              </a:lnSpc>
              <a:spcBef>
                <a:spcPts val="1000"/>
              </a:spcBef>
              <a:spcAft>
                <a:spcPts val="0"/>
              </a:spcAft>
              <a:buClr>
                <a:schemeClr val="dk1"/>
              </a:buClr>
              <a:buSzPts val="2800"/>
              <a:buNone/>
            </a:pPr>
            <a:r>
              <a:rPr lang="en-US" sz="2800"/>
              <a:t>My input into this Consensus Report is from my own perspective and the Report does not reflect the view of the National Institutes of Health, Department of Health and Human Services, or the U.S. Government. </a:t>
            </a:r>
            <a:endParaRPr/>
          </a:p>
        </p:txBody>
      </p:sp>
      <p:sp>
        <p:nvSpPr>
          <p:cNvPr id="269658" name="Google Shape;269658;p30"/>
          <p:cNvSpPr txBox="1">
            <a:spLocks noGrp="1"/>
          </p:cNvSpPr>
          <p:nvPr>
            <p:ph type="body" idx="2"/>
          </p:nvPr>
        </p:nvSpPr>
        <p:spPr>
          <a:xfrm>
            <a:off x="509654" y="483231"/>
            <a:ext cx="11072700" cy="342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A5A5A5"/>
              </a:buClr>
              <a:buSzPts val="1900"/>
              <a:buNone/>
            </a:pPr>
            <a:endParaRPr/>
          </a:p>
        </p:txBody>
      </p:sp>
      <p:sp>
        <p:nvSpPr>
          <p:cNvPr id="269659" name="Google Shape;269659;p30"/>
          <p:cNvSpPr txBox="1"/>
          <p:nvPr/>
        </p:nvSpPr>
        <p:spPr>
          <a:xfrm>
            <a:off x="5989240" y="6280972"/>
            <a:ext cx="213600" cy="230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a:t>
            </a:r>
            <a:endParaRPr sz="9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9664"/>
        <p:cNvGrpSpPr/>
        <p:nvPr/>
      </p:nvGrpSpPr>
      <p:grpSpPr>
        <a:xfrm>
          <a:off x="0" y="0"/>
          <a:ext cx="0" cy="0"/>
          <a:chOff x="0" y="0"/>
          <a:chExt cx="0" cy="0"/>
        </a:xfrm>
      </p:grpSpPr>
      <p:sp>
        <p:nvSpPr>
          <p:cNvPr id="269665" name="Google Shape;269665;p31"/>
          <p:cNvSpPr txBox="1">
            <a:spLocks noGrp="1"/>
          </p:cNvSpPr>
          <p:nvPr>
            <p:ph type="title"/>
          </p:nvPr>
        </p:nvSpPr>
        <p:spPr>
          <a:xfrm>
            <a:off x="503767" y="766233"/>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Disclosures of Interest</a:t>
            </a:r>
            <a:endParaRPr sz="4000"/>
          </a:p>
        </p:txBody>
      </p:sp>
      <p:sp>
        <p:nvSpPr>
          <p:cNvPr id="269666" name="Google Shape;269666;p31"/>
          <p:cNvSpPr txBox="1">
            <a:spLocks noGrp="1"/>
          </p:cNvSpPr>
          <p:nvPr>
            <p:ph type="body" idx="1"/>
          </p:nvPr>
        </p:nvSpPr>
        <p:spPr>
          <a:xfrm>
            <a:off x="503767" y="1653555"/>
            <a:ext cx="11072700" cy="3874200"/>
          </a:xfrm>
          <a:prstGeom prst="rect">
            <a:avLst/>
          </a:prstGeom>
          <a:noFill/>
          <a:ln>
            <a:noFill/>
          </a:ln>
        </p:spPr>
        <p:txBody>
          <a:bodyPr spcFirstLastPara="1" wrap="square" lIns="91425" tIns="45700" rIns="91425" bIns="45700" anchor="t" anchorCtr="0">
            <a:normAutofit fontScale="92500" lnSpcReduction="20000"/>
          </a:bodyPr>
          <a:lstStyle/>
          <a:p>
            <a:pPr marL="228600" lvl="0" indent="-64135" algn="l" rtl="0">
              <a:lnSpc>
                <a:spcPct val="90000"/>
              </a:lnSpc>
              <a:spcBef>
                <a:spcPts val="0"/>
              </a:spcBef>
              <a:spcAft>
                <a:spcPts val="0"/>
              </a:spcAft>
              <a:buClr>
                <a:schemeClr val="dk1"/>
              </a:buClr>
              <a:buSzPct val="100000"/>
              <a:buNone/>
            </a:pPr>
            <a:endParaRPr sz="2800"/>
          </a:p>
          <a:p>
            <a:pPr marL="0" lvl="0" indent="0" algn="l" rtl="0">
              <a:lnSpc>
                <a:spcPct val="90000"/>
              </a:lnSpc>
              <a:spcBef>
                <a:spcPts val="1000"/>
              </a:spcBef>
              <a:spcAft>
                <a:spcPts val="0"/>
              </a:spcAft>
              <a:buClr>
                <a:schemeClr val="dk1"/>
              </a:buClr>
              <a:buSzPct val="100000"/>
              <a:buNone/>
            </a:pPr>
            <a:r>
              <a:rPr lang="en-US" sz="2800"/>
              <a:t>Peter Rossing declares the following: </a:t>
            </a:r>
            <a:endParaRPr/>
          </a:p>
          <a:p>
            <a:pPr marL="0" lvl="0" indent="0" algn="l" rtl="0">
              <a:lnSpc>
                <a:spcPct val="90000"/>
              </a:lnSpc>
              <a:spcBef>
                <a:spcPts val="1000"/>
              </a:spcBef>
              <a:spcAft>
                <a:spcPts val="0"/>
              </a:spcAft>
              <a:buClr>
                <a:schemeClr val="dk1"/>
              </a:buClr>
              <a:buSzPct val="100000"/>
              <a:buNone/>
            </a:pPr>
            <a:endParaRPr sz="2800" b="1"/>
          </a:p>
          <a:p>
            <a:pPr marL="0" lvl="0" indent="0" algn="l" rtl="0">
              <a:lnSpc>
                <a:spcPct val="90000"/>
              </a:lnSpc>
              <a:spcBef>
                <a:spcPts val="1000"/>
              </a:spcBef>
              <a:spcAft>
                <a:spcPts val="0"/>
              </a:spcAft>
              <a:buClr>
                <a:schemeClr val="dk1"/>
              </a:buClr>
              <a:buSzPct val="100000"/>
              <a:buNone/>
            </a:pPr>
            <a:r>
              <a:rPr lang="en-US" sz="2800" b="1"/>
              <a:t>Consultancy and/or speaking fees: </a:t>
            </a:r>
            <a:r>
              <a:rPr lang="en-US" sz="2800"/>
              <a:t>(to his institution) Astellas Pharma, AstraZeneca, Bayer AG, Boehringer Ingelheim, Eli Lilly, MSD, Novo Nordisk and Sanofi Aventis</a:t>
            </a:r>
            <a:endParaRPr/>
          </a:p>
          <a:p>
            <a:pPr marL="0" lvl="0" indent="0" algn="l" rtl="0">
              <a:lnSpc>
                <a:spcPct val="90000"/>
              </a:lnSpc>
              <a:spcBef>
                <a:spcPts val="1000"/>
              </a:spcBef>
              <a:spcAft>
                <a:spcPts val="0"/>
              </a:spcAft>
              <a:buClr>
                <a:schemeClr val="dk1"/>
              </a:buClr>
              <a:buSzPct val="100000"/>
              <a:buNone/>
            </a:pPr>
            <a:endParaRPr sz="2800" b="1"/>
          </a:p>
          <a:p>
            <a:pPr marL="0" lvl="0" indent="0" algn="l" rtl="0">
              <a:lnSpc>
                <a:spcPct val="90000"/>
              </a:lnSpc>
              <a:spcBef>
                <a:spcPts val="1000"/>
              </a:spcBef>
              <a:spcAft>
                <a:spcPts val="0"/>
              </a:spcAft>
              <a:buClr>
                <a:schemeClr val="dk1"/>
              </a:buClr>
              <a:buSzPct val="100000"/>
              <a:buNone/>
            </a:pPr>
            <a:r>
              <a:rPr lang="en-US" sz="2800" b="1"/>
              <a:t>Research grants: </a:t>
            </a:r>
            <a:r>
              <a:rPr lang="en-US" sz="2800"/>
              <a:t>AstraZeneca and Novo Nordisk</a:t>
            </a:r>
            <a:endParaRPr/>
          </a:p>
          <a:p>
            <a:pPr marL="0" lvl="0" indent="0" algn="l" rtl="0">
              <a:lnSpc>
                <a:spcPct val="90000"/>
              </a:lnSpc>
              <a:spcBef>
                <a:spcPts val="1000"/>
              </a:spcBef>
              <a:spcAft>
                <a:spcPts val="0"/>
              </a:spcAft>
              <a:buClr>
                <a:schemeClr val="dk1"/>
              </a:buClr>
              <a:buSzPct val="100000"/>
              <a:buNone/>
            </a:pPr>
            <a:endParaRPr sz="2800" b="1"/>
          </a:p>
          <a:p>
            <a:pPr marL="0" lvl="0" indent="0" algn="l" rtl="0">
              <a:lnSpc>
                <a:spcPct val="90000"/>
              </a:lnSpc>
              <a:spcBef>
                <a:spcPts val="1000"/>
              </a:spcBef>
              <a:spcAft>
                <a:spcPts val="0"/>
              </a:spcAft>
              <a:buClr>
                <a:schemeClr val="dk1"/>
              </a:buClr>
              <a:buSzPct val="100000"/>
              <a:buNone/>
            </a:pPr>
            <a:r>
              <a:rPr lang="en-US" sz="2800" b="1"/>
              <a:t>Stocks/ Shareholder: </a:t>
            </a:r>
            <a:r>
              <a:rPr lang="en-US" sz="2800"/>
              <a:t>None</a:t>
            </a:r>
            <a:endParaRPr/>
          </a:p>
          <a:p>
            <a:pPr marL="685800" lvl="1" indent="-64134" algn="l" rtl="0">
              <a:lnSpc>
                <a:spcPct val="90000"/>
              </a:lnSpc>
              <a:spcBef>
                <a:spcPts val="500"/>
              </a:spcBef>
              <a:spcAft>
                <a:spcPts val="0"/>
              </a:spcAft>
              <a:buClr>
                <a:schemeClr val="dk1"/>
              </a:buClr>
              <a:buSzPct val="100000"/>
              <a:buNone/>
            </a:pPr>
            <a:endParaRPr sz="2800"/>
          </a:p>
        </p:txBody>
      </p:sp>
      <p:sp>
        <p:nvSpPr>
          <p:cNvPr id="269667" name="Google Shape;269667;p31"/>
          <p:cNvSpPr txBox="1">
            <a:spLocks noGrp="1"/>
          </p:cNvSpPr>
          <p:nvPr>
            <p:ph type="body" idx="2"/>
          </p:nvPr>
        </p:nvSpPr>
        <p:spPr>
          <a:xfrm>
            <a:off x="509654" y="483231"/>
            <a:ext cx="11072700" cy="342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A5A5A5"/>
              </a:buClr>
              <a:buSzPts val="1900"/>
              <a:buNone/>
            </a:pP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9672"/>
        <p:cNvGrpSpPr/>
        <p:nvPr/>
      </p:nvGrpSpPr>
      <p:grpSpPr>
        <a:xfrm>
          <a:off x="0" y="0"/>
          <a:ext cx="0" cy="0"/>
          <a:chOff x="0" y="0"/>
          <a:chExt cx="0" cy="0"/>
        </a:xfrm>
      </p:grpSpPr>
      <p:sp>
        <p:nvSpPr>
          <p:cNvPr id="269673" name="Google Shape;269673;p32"/>
          <p:cNvSpPr txBox="1">
            <a:spLocks noGrp="1"/>
          </p:cNvSpPr>
          <p:nvPr>
            <p:ph type="title"/>
          </p:nvPr>
        </p:nvSpPr>
        <p:spPr>
          <a:xfrm>
            <a:off x="509650" y="826131"/>
            <a:ext cx="11078700" cy="1022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solidFill>
                  <a:schemeClr val="dk1"/>
                </a:solidFill>
              </a:rPr>
              <a:t>Goals of Diabetes Care</a:t>
            </a:r>
            <a:endParaRPr/>
          </a:p>
        </p:txBody>
      </p:sp>
      <p:sp>
        <p:nvSpPr>
          <p:cNvPr id="269674" name="Google Shape;269674;p32"/>
          <p:cNvSpPr txBox="1">
            <a:spLocks noGrp="1"/>
          </p:cNvSpPr>
          <p:nvPr>
            <p:ph type="body" idx="1"/>
          </p:nvPr>
        </p:nvSpPr>
        <p:spPr>
          <a:xfrm>
            <a:off x="509673" y="2024258"/>
            <a:ext cx="11072700" cy="3874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600"/>
              <a:buNone/>
            </a:pPr>
            <a:r>
              <a:rPr lang="en-US" sz="3600"/>
              <a:t>Prevent complications</a:t>
            </a:r>
            <a:endParaRPr/>
          </a:p>
          <a:p>
            <a:pPr marL="228600" lvl="0" indent="0" algn="l" rtl="0">
              <a:lnSpc>
                <a:spcPct val="90000"/>
              </a:lnSpc>
              <a:spcBef>
                <a:spcPts val="1000"/>
              </a:spcBef>
              <a:spcAft>
                <a:spcPts val="0"/>
              </a:spcAft>
              <a:buClr>
                <a:schemeClr val="dk1"/>
              </a:buClr>
              <a:buSzPts val="3600"/>
              <a:buNone/>
            </a:pPr>
            <a:endParaRPr sz="3600"/>
          </a:p>
          <a:p>
            <a:pPr marL="0" lvl="0" indent="0" algn="l" rtl="0">
              <a:lnSpc>
                <a:spcPct val="90000"/>
              </a:lnSpc>
              <a:spcBef>
                <a:spcPts val="1000"/>
              </a:spcBef>
              <a:spcAft>
                <a:spcPts val="0"/>
              </a:spcAft>
              <a:buClr>
                <a:schemeClr val="dk1"/>
              </a:buClr>
              <a:buSzPts val="3600"/>
              <a:buNone/>
            </a:pPr>
            <a:r>
              <a:rPr lang="en-US" sz="3600"/>
              <a:t>Optimise quality of life</a:t>
            </a:r>
            <a:endParaRPr/>
          </a:p>
          <a:p>
            <a:pPr marL="228600" lvl="0" indent="-107950" algn="l" rtl="0">
              <a:lnSpc>
                <a:spcPct val="90000"/>
              </a:lnSpc>
              <a:spcBef>
                <a:spcPts val="1000"/>
              </a:spcBef>
              <a:spcAft>
                <a:spcPts val="0"/>
              </a:spcAft>
              <a:buClr>
                <a:schemeClr val="dk1"/>
              </a:buClr>
              <a:buSzPts val="1900"/>
              <a:buNone/>
            </a:pPr>
            <a:endParaRPr/>
          </a:p>
        </p:txBody>
      </p:sp>
      <p:sp>
        <p:nvSpPr>
          <p:cNvPr id="269675" name="Google Shape;269675;p32"/>
          <p:cNvSpPr txBox="1">
            <a:spLocks noGrp="1"/>
          </p:cNvSpPr>
          <p:nvPr>
            <p:ph type="body" idx="2"/>
          </p:nvPr>
        </p:nvSpPr>
        <p:spPr>
          <a:xfrm>
            <a:off x="509654" y="483231"/>
            <a:ext cx="11072700" cy="342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A5A5A5"/>
              </a:buClr>
              <a:buSzPts val="1900"/>
              <a:buNone/>
            </a:pPr>
            <a:endParaRPr>
              <a:solidFill>
                <a:srgbClr val="C00000"/>
              </a:solidFill>
              <a:latin typeface="Calibri"/>
              <a:ea typeface="Calibri"/>
              <a:cs typeface="Calibri"/>
              <a:sym typeface="Calibri"/>
            </a:endParaRPr>
          </a:p>
        </p:txBody>
      </p:sp>
      <p:sp>
        <p:nvSpPr>
          <p:cNvPr id="269676" name="Google Shape;269676;p32"/>
          <p:cNvSpPr txBox="1"/>
          <p:nvPr/>
        </p:nvSpPr>
        <p:spPr>
          <a:xfrm>
            <a:off x="2288063" y="6136242"/>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cap="none">
                <a:solidFill>
                  <a:schemeClr val="dk1"/>
                </a:solidFill>
                <a:latin typeface="Calibri"/>
                <a:ea typeface="Calibri"/>
                <a:cs typeface="Calibri"/>
                <a:sym typeface="Calibri"/>
              </a:rPr>
            </a:br>
            <a:r>
              <a:rPr lang="en-US" sz="900" b="0" i="1" u="none" strike="noStrike" cap="none">
                <a:solidFill>
                  <a:schemeClr val="dk1"/>
                </a:solidFill>
                <a:latin typeface="Calibri"/>
                <a:ea typeface="Calibri"/>
                <a:cs typeface="Calibri"/>
                <a:sym typeface="Calibri"/>
              </a:rPr>
              <a:t>Diabetes Care </a:t>
            </a:r>
            <a:r>
              <a:rPr lang="en-US" sz="900" b="0" i="0" u="none" strike="noStrike" cap="none">
                <a:solidFill>
                  <a:schemeClr val="dk1"/>
                </a:solidFill>
                <a:latin typeface="Calibri"/>
                <a:ea typeface="Calibri"/>
                <a:cs typeface="Calibri"/>
                <a:sym typeface="Calibri"/>
              </a:rPr>
              <a:t>2022; https://doi.org/10.2337/dci22-0034. </a:t>
            </a:r>
            <a:r>
              <a:rPr lang="en-US" sz="900" b="0" i="1" u="none" strike="noStrike" cap="none">
                <a:solidFill>
                  <a:schemeClr val="dk1"/>
                </a:solidFill>
                <a:latin typeface="Calibri"/>
                <a:ea typeface="Calibri"/>
                <a:cs typeface="Calibri"/>
                <a:sym typeface="Calibri"/>
              </a:rPr>
              <a:t>Diabetologia </a:t>
            </a:r>
            <a:r>
              <a:rPr lang="en-US" sz="900" b="0" i="0" u="none" strike="noStrike" cap="none">
                <a:solidFill>
                  <a:schemeClr val="dk1"/>
                </a:solidFill>
                <a:latin typeface="Calibri"/>
                <a:ea typeface="Calibri"/>
                <a:cs typeface="Calibri"/>
                <a:sym typeface="Calibri"/>
              </a:rPr>
              <a:t>2022; https://doi.org/10.1007/s00125-022-05787-2</a:t>
            </a:r>
            <a:r>
              <a:rPr lang="en-US" sz="1600" b="0" i="0" u="none" strike="noStrike" cap="none">
                <a:solidFill>
                  <a:schemeClr val="dk1"/>
                </a:solidFill>
                <a:latin typeface="Calibri"/>
                <a:ea typeface="Calibri"/>
                <a:cs typeface="Calibri"/>
                <a:sym typeface="Calibri"/>
              </a:rPr>
              <a:t>.</a:t>
            </a:r>
            <a:endParaRPr sz="16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9681"/>
        <p:cNvGrpSpPr/>
        <p:nvPr/>
      </p:nvGrpSpPr>
      <p:grpSpPr>
        <a:xfrm>
          <a:off x="0" y="0"/>
          <a:ext cx="0" cy="0"/>
          <a:chOff x="0" y="0"/>
          <a:chExt cx="0" cy="0"/>
        </a:xfrm>
      </p:grpSpPr>
      <p:sp>
        <p:nvSpPr>
          <p:cNvPr id="269682" name="Google Shape;269682;p33"/>
          <p:cNvSpPr txBox="1">
            <a:spLocks noGrp="1"/>
          </p:cNvSpPr>
          <p:nvPr>
            <p:ph type="title"/>
          </p:nvPr>
        </p:nvSpPr>
        <p:spPr>
          <a:xfrm>
            <a:off x="509654" y="284788"/>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Preventing Complications</a:t>
            </a:r>
            <a:endParaRPr/>
          </a:p>
        </p:txBody>
      </p:sp>
      <p:sp>
        <p:nvSpPr>
          <p:cNvPr id="269683" name="Google Shape;269683;p33"/>
          <p:cNvSpPr txBox="1">
            <a:spLocks noGrp="1"/>
          </p:cNvSpPr>
          <p:nvPr>
            <p:ph type="body" idx="2"/>
          </p:nvPr>
        </p:nvSpPr>
        <p:spPr>
          <a:xfrm>
            <a:off x="509654" y="483231"/>
            <a:ext cx="11072700" cy="342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A5A5A5"/>
              </a:buClr>
              <a:buSzPts val="1900"/>
              <a:buNone/>
            </a:pPr>
            <a:endParaRPr/>
          </a:p>
        </p:txBody>
      </p:sp>
      <p:sp>
        <p:nvSpPr>
          <p:cNvPr id="269684" name="Google Shape;269684;p33"/>
          <p:cNvSpPr txBox="1"/>
          <p:nvPr/>
        </p:nvSpPr>
        <p:spPr>
          <a:xfrm>
            <a:off x="5461975" y="4122737"/>
            <a:ext cx="2819100" cy="492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600"/>
              <a:buFont typeface="Calibri"/>
              <a:buNone/>
            </a:pPr>
            <a:r>
              <a:rPr lang="en-US" sz="2600" b="0" i="0" u="none" strike="noStrike" cap="none">
                <a:solidFill>
                  <a:srgbClr val="FFFFFF"/>
                </a:solidFill>
                <a:latin typeface="Calibri"/>
                <a:ea typeface="Calibri"/>
                <a:cs typeface="Calibri"/>
                <a:sym typeface="Calibri"/>
              </a:rPr>
              <a:t>CVD Risk Reduction</a:t>
            </a:r>
            <a:endParaRPr/>
          </a:p>
        </p:txBody>
      </p:sp>
      <p:grpSp>
        <p:nvGrpSpPr>
          <p:cNvPr id="269685" name="Google Shape;269685;p33"/>
          <p:cNvGrpSpPr/>
          <p:nvPr/>
        </p:nvGrpSpPr>
        <p:grpSpPr>
          <a:xfrm>
            <a:off x="3409035" y="988087"/>
            <a:ext cx="5625841" cy="4908291"/>
            <a:chOff x="1300835" y="-121046"/>
            <a:chExt cx="5625841" cy="4908291"/>
          </a:xfrm>
        </p:grpSpPr>
        <p:sp>
          <p:nvSpPr>
            <p:cNvPr id="269686" name="Google Shape;269686;p33"/>
            <p:cNvSpPr/>
            <p:nvPr/>
          </p:nvSpPr>
          <p:spPr>
            <a:xfrm>
              <a:off x="3155627" y="-121046"/>
              <a:ext cx="1888500" cy="1272000"/>
            </a:xfrm>
            <a:prstGeom prst="roundRect">
              <a:avLst>
                <a:gd name="adj" fmla="val 16667"/>
              </a:avLst>
            </a:prstGeom>
            <a:solidFill>
              <a:srgbClr val="FFD96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687" name="Google Shape;269687;p33"/>
            <p:cNvSpPr txBox="1"/>
            <p:nvPr/>
          </p:nvSpPr>
          <p:spPr>
            <a:xfrm>
              <a:off x="3217725" y="-58948"/>
              <a:ext cx="1764300" cy="1147800"/>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dk1"/>
                </a:buClr>
                <a:buSzPts val="1800"/>
                <a:buFont typeface="Calibri"/>
                <a:buNone/>
              </a:pPr>
              <a:r>
                <a:rPr lang="en-US" sz="1800" b="1" i="0" u="none" strike="noStrike" cap="none">
                  <a:solidFill>
                    <a:schemeClr val="dk1"/>
                  </a:solidFill>
                  <a:latin typeface="Calibri"/>
                  <a:ea typeface="Calibri"/>
                  <a:cs typeface="Calibri"/>
                  <a:sym typeface="Calibri"/>
                </a:rPr>
                <a:t>Glycaemic Management</a:t>
              </a:r>
              <a:endParaRPr/>
            </a:p>
          </p:txBody>
        </p:sp>
        <p:sp>
          <p:nvSpPr>
            <p:cNvPr id="269688" name="Google Shape;269688;p33"/>
            <p:cNvSpPr/>
            <p:nvPr/>
          </p:nvSpPr>
          <p:spPr>
            <a:xfrm>
              <a:off x="2310379" y="514995"/>
              <a:ext cx="3579000" cy="3579000"/>
            </a:xfrm>
            <a:custGeom>
              <a:avLst/>
              <a:gdLst/>
              <a:ahLst/>
              <a:cxnLst/>
              <a:rect l="l" t="t" r="r" b="b"/>
              <a:pathLst>
                <a:path w="120000" h="120000" extrusionOk="0">
                  <a:moveTo>
                    <a:pt x="97727" y="13345"/>
                  </a:moveTo>
                  <a:lnTo>
                    <a:pt x="97727" y="13345"/>
                  </a:lnTo>
                </a:path>
              </a:pathLst>
            </a:custGeom>
            <a:noFill/>
            <a:ln w="9525"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689" name="Google Shape;269689;p33"/>
            <p:cNvSpPr/>
            <p:nvPr/>
          </p:nvSpPr>
          <p:spPr>
            <a:xfrm>
              <a:off x="4852176" y="1634290"/>
              <a:ext cx="2074500" cy="1340400"/>
            </a:xfrm>
            <a:prstGeom prst="roundRect">
              <a:avLst>
                <a:gd name="adj" fmla="val 16667"/>
              </a:avLst>
            </a:prstGeom>
            <a:solidFill>
              <a:srgbClr val="FF0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690" name="Google Shape;269690;p33"/>
            <p:cNvSpPr txBox="1"/>
            <p:nvPr/>
          </p:nvSpPr>
          <p:spPr>
            <a:xfrm>
              <a:off x="4917613" y="1699727"/>
              <a:ext cx="1943700" cy="1209600"/>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n-US" sz="1800" b="1" i="0" u="none" strike="noStrike" cap="none">
                  <a:solidFill>
                    <a:schemeClr val="lt1"/>
                  </a:solidFill>
                  <a:latin typeface="Calibri"/>
                  <a:ea typeface="Calibri"/>
                  <a:cs typeface="Calibri"/>
                  <a:sym typeface="Calibri"/>
                </a:rPr>
                <a:t>Cardiorenal protection – glucose lowering agents</a:t>
              </a:r>
              <a:endParaRPr/>
            </a:p>
          </p:txBody>
        </p:sp>
        <p:sp>
          <p:nvSpPr>
            <p:cNvPr id="269691" name="Google Shape;269691;p33"/>
            <p:cNvSpPr/>
            <p:nvPr/>
          </p:nvSpPr>
          <p:spPr>
            <a:xfrm>
              <a:off x="2310379" y="514995"/>
              <a:ext cx="3579000" cy="3579000"/>
            </a:xfrm>
            <a:custGeom>
              <a:avLst/>
              <a:gdLst/>
              <a:ahLst/>
              <a:cxnLst/>
              <a:rect l="l" t="t" r="r" b="b"/>
              <a:pathLst>
                <a:path w="120000" h="120000" extrusionOk="0">
                  <a:moveTo>
                    <a:pt x="112731" y="88625"/>
                  </a:moveTo>
                  <a:lnTo>
                    <a:pt x="112731" y="88625"/>
                  </a:lnTo>
                </a:path>
              </a:pathLst>
            </a:custGeom>
            <a:noFill/>
            <a:ln w="9525"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692" name="Google Shape;269692;p33"/>
            <p:cNvSpPr/>
            <p:nvPr/>
          </p:nvSpPr>
          <p:spPr>
            <a:xfrm>
              <a:off x="3072083" y="3400945"/>
              <a:ext cx="2055600" cy="1386300"/>
            </a:xfrm>
            <a:prstGeom prst="roundRect">
              <a:avLst>
                <a:gd name="adj" fmla="val 16667"/>
              </a:avLst>
            </a:prstGeom>
            <a:solidFill>
              <a:srgbClr val="92D05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693" name="Google Shape;269693;p33"/>
            <p:cNvSpPr txBox="1"/>
            <p:nvPr/>
          </p:nvSpPr>
          <p:spPr>
            <a:xfrm>
              <a:off x="3139754" y="3468616"/>
              <a:ext cx="1920300" cy="1251000"/>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dk1"/>
                </a:buClr>
                <a:buSzPts val="1800"/>
                <a:buFont typeface="Calibri"/>
                <a:buNone/>
              </a:pPr>
              <a:r>
                <a:rPr lang="en-US" sz="1800" b="1" i="0" u="none" strike="noStrike" cap="none">
                  <a:solidFill>
                    <a:schemeClr val="dk1"/>
                  </a:solidFill>
                  <a:latin typeface="Calibri"/>
                  <a:ea typeface="Calibri"/>
                  <a:cs typeface="Calibri"/>
                  <a:sym typeface="Calibri"/>
                </a:rPr>
                <a:t>Weight Management</a:t>
              </a:r>
              <a:endParaRPr/>
            </a:p>
          </p:txBody>
        </p:sp>
        <p:sp>
          <p:nvSpPr>
            <p:cNvPr id="269694" name="Google Shape;269694;p33"/>
            <p:cNvSpPr/>
            <p:nvPr/>
          </p:nvSpPr>
          <p:spPr>
            <a:xfrm>
              <a:off x="2310379" y="514995"/>
              <a:ext cx="3579000" cy="3579000"/>
            </a:xfrm>
            <a:custGeom>
              <a:avLst/>
              <a:gdLst/>
              <a:ahLst/>
              <a:cxnLst/>
              <a:rect l="l" t="t" r="r" b="b"/>
              <a:pathLst>
                <a:path w="120000" h="120000" extrusionOk="0">
                  <a:moveTo>
                    <a:pt x="20384" y="105062"/>
                  </a:moveTo>
                </a:path>
              </a:pathLst>
            </a:custGeom>
            <a:noFill/>
            <a:ln w="9525"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695" name="Google Shape;269695;p33"/>
            <p:cNvSpPr/>
            <p:nvPr/>
          </p:nvSpPr>
          <p:spPr>
            <a:xfrm>
              <a:off x="1300835" y="1599092"/>
              <a:ext cx="2019000" cy="1410900"/>
            </a:xfrm>
            <a:prstGeom prst="roundRect">
              <a:avLst>
                <a:gd name="adj" fmla="val 16667"/>
              </a:avLst>
            </a:prstGeom>
            <a:solidFill>
              <a:srgbClr val="FFFF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696" name="Google Shape;269696;p33"/>
            <p:cNvSpPr txBox="1"/>
            <p:nvPr/>
          </p:nvSpPr>
          <p:spPr>
            <a:xfrm>
              <a:off x="1369709" y="1667966"/>
              <a:ext cx="1881300" cy="1273200"/>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dk1"/>
                </a:buClr>
                <a:buSzPts val="1800"/>
                <a:buFont typeface="Calibri"/>
                <a:buNone/>
              </a:pPr>
              <a:r>
                <a:rPr lang="en-US" sz="1800" b="1" i="0" u="none" strike="noStrike" cap="none">
                  <a:solidFill>
                    <a:schemeClr val="dk1"/>
                  </a:solidFill>
                  <a:latin typeface="Calibri"/>
                  <a:ea typeface="Calibri"/>
                  <a:cs typeface="Calibri"/>
                  <a:sym typeface="Calibri"/>
                </a:rPr>
                <a:t>Cardiovascular Risk Factor Management</a:t>
              </a:r>
              <a:endParaRPr/>
            </a:p>
          </p:txBody>
        </p:sp>
        <p:sp>
          <p:nvSpPr>
            <p:cNvPr id="269697" name="Google Shape;269697;p33"/>
            <p:cNvSpPr/>
            <p:nvPr/>
          </p:nvSpPr>
          <p:spPr>
            <a:xfrm>
              <a:off x="2310379" y="514995"/>
              <a:ext cx="3579000" cy="3579000"/>
            </a:xfrm>
            <a:custGeom>
              <a:avLst/>
              <a:gdLst/>
              <a:ahLst/>
              <a:cxnLst/>
              <a:rect l="l" t="t" r="r" b="b"/>
              <a:pathLst>
                <a:path w="120000" h="120000" extrusionOk="0">
                  <a:moveTo>
                    <a:pt x="8089" y="29913"/>
                  </a:moveTo>
                  <a:lnTo>
                    <a:pt x="8089" y="29913"/>
                  </a:lnTo>
                </a:path>
              </a:pathLst>
            </a:custGeom>
            <a:noFill/>
            <a:ln w="9525"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9698" name="Google Shape;269698;p33"/>
          <p:cNvSpPr txBox="1"/>
          <p:nvPr/>
        </p:nvSpPr>
        <p:spPr>
          <a:xfrm>
            <a:off x="2326163" y="6165503"/>
            <a:ext cx="6434700" cy="692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cap="none">
                <a:solidFill>
                  <a:schemeClr val="dk1"/>
                </a:solidFill>
                <a:latin typeface="Calibri"/>
                <a:ea typeface="Calibri"/>
                <a:cs typeface="Calibri"/>
                <a:sym typeface="Calibri"/>
              </a:rPr>
            </a:br>
            <a:r>
              <a:rPr lang="en-US" sz="900" b="0" i="1" u="none" strike="noStrike" cap="none">
                <a:solidFill>
                  <a:schemeClr val="dk1"/>
                </a:solidFill>
                <a:latin typeface="Calibri"/>
                <a:ea typeface="Calibri"/>
                <a:cs typeface="Calibri"/>
                <a:sym typeface="Calibri"/>
              </a:rPr>
              <a:t>Diabetes Care </a:t>
            </a:r>
            <a:r>
              <a:rPr lang="en-US" sz="900" b="0" i="0" u="none" strike="noStrike" cap="none">
                <a:solidFill>
                  <a:schemeClr val="dk1"/>
                </a:solidFill>
                <a:latin typeface="Calibri"/>
                <a:ea typeface="Calibri"/>
                <a:cs typeface="Calibri"/>
                <a:sym typeface="Calibri"/>
              </a:rPr>
              <a:t>2022; https://doi.org/10.2337/dci22-0034. </a:t>
            </a:r>
            <a:r>
              <a:rPr lang="en-US" sz="900" b="0" i="1" u="none" strike="noStrike" cap="none">
                <a:solidFill>
                  <a:schemeClr val="dk1"/>
                </a:solidFill>
                <a:latin typeface="Calibri"/>
                <a:ea typeface="Calibri"/>
                <a:cs typeface="Calibri"/>
                <a:sym typeface="Calibri"/>
              </a:rPr>
              <a:t>Diabetologia </a:t>
            </a:r>
            <a:r>
              <a:rPr lang="en-US" sz="900" b="0" i="0" u="none" strike="noStrike" cap="none">
                <a:solidFill>
                  <a:schemeClr val="dk1"/>
                </a:solidFill>
                <a:latin typeface="Calibri"/>
                <a:ea typeface="Calibri"/>
                <a:cs typeface="Calibri"/>
                <a:sym typeface="Calibri"/>
              </a:rPr>
              <a:t>2022; https://doi.org/10.1007/s00125-022-05787-2</a:t>
            </a:r>
            <a:r>
              <a:rPr lang="en-US" sz="1600" b="0" i="0" u="none" strike="noStrike" cap="none">
                <a:solidFill>
                  <a:schemeClr val="dk1"/>
                </a:solidFill>
                <a:latin typeface="Calibri"/>
                <a:ea typeface="Calibri"/>
                <a:cs typeface="Calibri"/>
                <a:sym typeface="Calibri"/>
              </a:rPr>
              <a:t>.</a:t>
            </a:r>
            <a:endParaRPr sz="1600" b="0" i="1" u="none" strike="noStrike" cap="none">
              <a:solidFill>
                <a:schemeClr val="dk1"/>
              </a:solidFill>
              <a:latin typeface="Calibri"/>
              <a:ea typeface="Calibri"/>
              <a:cs typeface="Calibri"/>
              <a:sym typeface="Calibri"/>
            </a:endParaRPr>
          </a:p>
          <a:p>
            <a:pPr marL="0" marR="0" lvl="0" indent="0" algn="ctr" rtl="0">
              <a:spcBef>
                <a:spcPts val="600"/>
              </a:spcBef>
              <a:spcAft>
                <a:spcPts val="0"/>
              </a:spcAft>
              <a:buNone/>
            </a:pPr>
            <a:r>
              <a:rPr lang="en-US" sz="900" b="0" i="0" u="none" strike="noStrike" cap="none">
                <a:solidFill>
                  <a:schemeClr val="dk1"/>
                </a:solidFill>
                <a:latin typeface="Calibri"/>
                <a:ea typeface="Calibri"/>
                <a:cs typeface="Calibri"/>
                <a:sym typeface="Calibri"/>
              </a:rPr>
              <a:t>.</a:t>
            </a:r>
            <a:endParaRPr sz="9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9703"/>
        <p:cNvGrpSpPr/>
        <p:nvPr/>
      </p:nvGrpSpPr>
      <p:grpSpPr>
        <a:xfrm>
          <a:off x="0" y="0"/>
          <a:ext cx="0" cy="0"/>
          <a:chOff x="0" y="0"/>
          <a:chExt cx="0" cy="0"/>
        </a:xfrm>
      </p:grpSpPr>
      <p:sp>
        <p:nvSpPr>
          <p:cNvPr id="269704" name="Google Shape;269704;p34"/>
          <p:cNvSpPr txBox="1">
            <a:spLocks noGrp="1"/>
          </p:cNvSpPr>
          <p:nvPr>
            <p:ph type="title"/>
          </p:nvPr>
        </p:nvSpPr>
        <p:spPr>
          <a:xfrm>
            <a:off x="503771" y="388074"/>
            <a:ext cx="11078700" cy="1143000"/>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a:t>Language matters  </a:t>
            </a:r>
            <a:br>
              <a:rPr lang="en-US"/>
            </a:br>
            <a:endParaRPr/>
          </a:p>
        </p:txBody>
      </p:sp>
      <p:sp>
        <p:nvSpPr>
          <p:cNvPr id="269705" name="Google Shape;269705;p34"/>
          <p:cNvSpPr txBox="1">
            <a:spLocks noGrp="1"/>
          </p:cNvSpPr>
          <p:nvPr>
            <p:ph type="body" idx="1"/>
          </p:nvPr>
        </p:nvSpPr>
        <p:spPr>
          <a:xfrm>
            <a:off x="509673" y="2024258"/>
            <a:ext cx="11072700" cy="3874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Char char="•"/>
            </a:pPr>
            <a:r>
              <a:rPr lang="en-US" sz="2400"/>
              <a:t>Communication between people living with type 2 diabetes and health care team members is at the core of integrated care </a:t>
            </a:r>
            <a:endParaRPr/>
          </a:p>
          <a:p>
            <a:pPr marL="228600" lvl="0" indent="-228600" algn="l" rtl="0">
              <a:lnSpc>
                <a:spcPct val="90000"/>
              </a:lnSpc>
              <a:spcBef>
                <a:spcPts val="1000"/>
              </a:spcBef>
              <a:spcAft>
                <a:spcPts val="0"/>
              </a:spcAft>
              <a:buClr>
                <a:schemeClr val="dk1"/>
              </a:buClr>
              <a:buSzPts val="2400"/>
              <a:buChar char="•"/>
            </a:pPr>
            <a:r>
              <a:rPr lang="en-US" sz="2400"/>
              <a:t>Clinicians must recognise how language matters</a:t>
            </a:r>
            <a:endParaRPr/>
          </a:p>
          <a:p>
            <a:pPr marL="228600" lvl="0" indent="-228600" algn="l" rtl="0">
              <a:lnSpc>
                <a:spcPct val="90000"/>
              </a:lnSpc>
              <a:spcBef>
                <a:spcPts val="1000"/>
              </a:spcBef>
              <a:spcAft>
                <a:spcPts val="0"/>
              </a:spcAft>
              <a:buClr>
                <a:schemeClr val="dk1"/>
              </a:buClr>
              <a:buSzPts val="2400"/>
              <a:buChar char="•"/>
            </a:pPr>
            <a:r>
              <a:rPr lang="en-US" sz="2400"/>
              <a:t>Language in diabetes care should be neutral, free of stigma, and based on facts; be strengths-based (focus on what is working), respectful, and inclusive; encourage collaboration; and be person-centred </a:t>
            </a:r>
            <a:endParaRPr/>
          </a:p>
          <a:p>
            <a:pPr marL="228600" lvl="0" indent="-228600" algn="l" rtl="0">
              <a:lnSpc>
                <a:spcPct val="90000"/>
              </a:lnSpc>
              <a:spcBef>
                <a:spcPts val="1000"/>
              </a:spcBef>
              <a:spcAft>
                <a:spcPts val="0"/>
              </a:spcAft>
              <a:buClr>
                <a:schemeClr val="dk1"/>
              </a:buClr>
              <a:buSzPts val="2400"/>
              <a:buChar char="•"/>
            </a:pPr>
            <a:r>
              <a:rPr lang="en-US" sz="2400"/>
              <a:t>People living with diabetes should not be referred to as “diabetics,” or described as “noncompliant,” or blamed for their health condition.</a:t>
            </a:r>
            <a:endParaRPr sz="2400"/>
          </a:p>
        </p:txBody>
      </p:sp>
      <p:sp>
        <p:nvSpPr>
          <p:cNvPr id="269706" name="Google Shape;269706;p34"/>
          <p:cNvSpPr txBox="1">
            <a:spLocks noGrp="1"/>
          </p:cNvSpPr>
          <p:nvPr>
            <p:ph type="body" idx="2"/>
          </p:nvPr>
        </p:nvSpPr>
        <p:spPr>
          <a:xfrm>
            <a:off x="509654" y="483231"/>
            <a:ext cx="11072700" cy="342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A5A5A5"/>
              </a:buClr>
              <a:buSzPts val="1900"/>
              <a:buNone/>
            </a:pPr>
            <a:endParaRPr/>
          </a:p>
        </p:txBody>
      </p:sp>
      <p:sp>
        <p:nvSpPr>
          <p:cNvPr id="269707" name="Google Shape;269707;p34"/>
          <p:cNvSpPr txBox="1"/>
          <p:nvPr/>
        </p:nvSpPr>
        <p:spPr>
          <a:xfrm>
            <a:off x="2354738" y="6165503"/>
            <a:ext cx="6434700" cy="692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cap="none">
                <a:solidFill>
                  <a:schemeClr val="dk1"/>
                </a:solidFill>
                <a:latin typeface="Calibri"/>
                <a:ea typeface="Calibri"/>
                <a:cs typeface="Calibri"/>
                <a:sym typeface="Calibri"/>
              </a:rPr>
            </a:br>
            <a:r>
              <a:rPr lang="en-US" sz="900" b="0" i="1" u="none" strike="noStrike" cap="none">
                <a:solidFill>
                  <a:schemeClr val="dk1"/>
                </a:solidFill>
                <a:latin typeface="Calibri"/>
                <a:ea typeface="Calibri"/>
                <a:cs typeface="Calibri"/>
                <a:sym typeface="Calibri"/>
              </a:rPr>
              <a:t>Diabetes Care </a:t>
            </a:r>
            <a:r>
              <a:rPr lang="en-US" sz="900" b="0" i="0" u="none" strike="noStrike" cap="none">
                <a:solidFill>
                  <a:schemeClr val="dk1"/>
                </a:solidFill>
                <a:latin typeface="Calibri"/>
                <a:ea typeface="Calibri"/>
                <a:cs typeface="Calibri"/>
                <a:sym typeface="Calibri"/>
              </a:rPr>
              <a:t>2022; https://doi.org/10.2337/dci22-0034. </a:t>
            </a:r>
            <a:r>
              <a:rPr lang="en-US" sz="900" b="0" i="1" u="none" strike="noStrike" cap="none">
                <a:solidFill>
                  <a:schemeClr val="dk1"/>
                </a:solidFill>
                <a:latin typeface="Calibri"/>
                <a:ea typeface="Calibri"/>
                <a:cs typeface="Calibri"/>
                <a:sym typeface="Calibri"/>
              </a:rPr>
              <a:t>Diabetologia </a:t>
            </a:r>
            <a:r>
              <a:rPr lang="en-US" sz="900" b="0" i="0" u="none" strike="noStrike" cap="none">
                <a:solidFill>
                  <a:schemeClr val="dk1"/>
                </a:solidFill>
                <a:latin typeface="Calibri"/>
                <a:ea typeface="Calibri"/>
                <a:cs typeface="Calibri"/>
                <a:sym typeface="Calibri"/>
              </a:rPr>
              <a:t>2022; https://doi.org/10.1007/s00125-022-05787-2</a:t>
            </a:r>
            <a:r>
              <a:rPr lang="en-US" sz="1600" b="0" i="0" u="none" strike="noStrike" cap="none">
                <a:solidFill>
                  <a:schemeClr val="dk1"/>
                </a:solidFill>
                <a:latin typeface="Calibri"/>
                <a:ea typeface="Calibri"/>
                <a:cs typeface="Calibri"/>
                <a:sym typeface="Calibri"/>
              </a:rPr>
              <a:t>.</a:t>
            </a:r>
            <a:endParaRPr sz="1600" b="0" i="1" u="none" strike="noStrike" cap="none">
              <a:solidFill>
                <a:schemeClr val="dk1"/>
              </a:solidFill>
              <a:latin typeface="Calibri"/>
              <a:ea typeface="Calibri"/>
              <a:cs typeface="Calibri"/>
              <a:sym typeface="Calibri"/>
            </a:endParaRPr>
          </a:p>
          <a:p>
            <a:pPr marL="0" marR="0" lvl="0" indent="0" algn="ctr" rtl="0">
              <a:spcBef>
                <a:spcPts val="600"/>
              </a:spcBef>
              <a:spcAft>
                <a:spcPts val="0"/>
              </a:spcAft>
              <a:buNone/>
            </a:pPr>
            <a:r>
              <a:rPr lang="en-US" sz="900" b="0" i="0" u="none" strike="noStrike" cap="none">
                <a:solidFill>
                  <a:schemeClr val="dk1"/>
                </a:solidFill>
                <a:latin typeface="Calibri"/>
                <a:ea typeface="Calibri"/>
                <a:cs typeface="Calibri"/>
                <a:sym typeface="Calibri"/>
              </a:rPr>
              <a:t>.</a:t>
            </a:r>
            <a:endParaRPr sz="9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9712"/>
        <p:cNvGrpSpPr/>
        <p:nvPr/>
      </p:nvGrpSpPr>
      <p:grpSpPr>
        <a:xfrm>
          <a:off x="0" y="0"/>
          <a:ext cx="0" cy="0"/>
          <a:chOff x="0" y="0"/>
          <a:chExt cx="0" cy="0"/>
        </a:xfrm>
      </p:grpSpPr>
      <p:sp>
        <p:nvSpPr>
          <p:cNvPr id="269713" name="Google Shape;269713;p35"/>
          <p:cNvSpPr txBox="1">
            <a:spLocks noGrp="1"/>
          </p:cNvSpPr>
          <p:nvPr>
            <p:ph type="title"/>
          </p:nvPr>
        </p:nvSpPr>
        <p:spPr>
          <a:xfrm>
            <a:off x="503788" y="375493"/>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Social Determinants of Health</a:t>
            </a:r>
            <a:endParaRPr/>
          </a:p>
        </p:txBody>
      </p:sp>
      <p:sp>
        <p:nvSpPr>
          <p:cNvPr id="269714" name="Google Shape;269714;p35"/>
          <p:cNvSpPr txBox="1">
            <a:spLocks noGrp="1"/>
          </p:cNvSpPr>
          <p:nvPr>
            <p:ph type="body" idx="1"/>
          </p:nvPr>
        </p:nvSpPr>
        <p:spPr>
          <a:xfrm>
            <a:off x="509669" y="1714298"/>
            <a:ext cx="11072700" cy="41751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900"/>
              <a:buChar char="•"/>
            </a:pPr>
            <a:r>
              <a:rPr lang="en-US"/>
              <a:t>SDOH must be addressed to improve health outcomes</a:t>
            </a:r>
            <a:endParaRPr/>
          </a:p>
          <a:p>
            <a:pPr marL="228600" lvl="0" indent="-228600" algn="l" rtl="0">
              <a:lnSpc>
                <a:spcPct val="90000"/>
              </a:lnSpc>
              <a:spcBef>
                <a:spcPts val="1000"/>
              </a:spcBef>
              <a:spcAft>
                <a:spcPts val="0"/>
              </a:spcAft>
              <a:buClr>
                <a:schemeClr val="dk1"/>
              </a:buClr>
              <a:buSzPts val="1900"/>
              <a:buChar char="•"/>
            </a:pPr>
            <a:r>
              <a:rPr lang="en-US"/>
              <a:t>Five SDOH areas have been identified:</a:t>
            </a:r>
            <a:endParaRPr/>
          </a:p>
          <a:p>
            <a:pPr marL="685800" lvl="1" indent="-228600" algn="l" rtl="0">
              <a:lnSpc>
                <a:spcPct val="90000"/>
              </a:lnSpc>
              <a:spcBef>
                <a:spcPts val="500"/>
              </a:spcBef>
              <a:spcAft>
                <a:spcPts val="0"/>
              </a:spcAft>
              <a:buClr>
                <a:schemeClr val="dk1"/>
              </a:buClr>
              <a:buSzPts val="1900"/>
              <a:buChar char="•"/>
            </a:pPr>
            <a:r>
              <a:rPr lang="en-US"/>
              <a:t>socioeconomic status (education, income, and occupation), </a:t>
            </a:r>
            <a:endParaRPr/>
          </a:p>
          <a:p>
            <a:pPr marL="685800" lvl="1" indent="-228600" algn="l" rtl="0">
              <a:lnSpc>
                <a:spcPct val="90000"/>
              </a:lnSpc>
              <a:spcBef>
                <a:spcPts val="500"/>
              </a:spcBef>
              <a:spcAft>
                <a:spcPts val="0"/>
              </a:spcAft>
              <a:buClr>
                <a:schemeClr val="dk1"/>
              </a:buClr>
              <a:buSzPts val="1900"/>
              <a:buChar char="•"/>
            </a:pPr>
            <a:r>
              <a:rPr lang="en-US"/>
              <a:t>living and working conditions, </a:t>
            </a:r>
            <a:endParaRPr/>
          </a:p>
          <a:p>
            <a:pPr marL="685800" lvl="1" indent="-228600" algn="l" rtl="0">
              <a:lnSpc>
                <a:spcPct val="90000"/>
              </a:lnSpc>
              <a:spcBef>
                <a:spcPts val="500"/>
              </a:spcBef>
              <a:spcAft>
                <a:spcPts val="0"/>
              </a:spcAft>
              <a:buClr>
                <a:schemeClr val="dk1"/>
              </a:buClr>
              <a:buSzPts val="1900"/>
              <a:buChar char="•"/>
            </a:pPr>
            <a:r>
              <a:rPr lang="en-US"/>
              <a:t>multisector domains (e.g., housing, education, criminal justice system), </a:t>
            </a:r>
            <a:endParaRPr/>
          </a:p>
          <a:p>
            <a:pPr marL="685800" lvl="1" indent="-228600" algn="l" rtl="0">
              <a:lnSpc>
                <a:spcPct val="90000"/>
              </a:lnSpc>
              <a:spcBef>
                <a:spcPts val="500"/>
              </a:spcBef>
              <a:spcAft>
                <a:spcPts val="0"/>
              </a:spcAft>
              <a:buClr>
                <a:schemeClr val="dk1"/>
              </a:buClr>
              <a:buSzPts val="1900"/>
              <a:buChar char="•"/>
            </a:pPr>
            <a:r>
              <a:rPr lang="en-US"/>
              <a:t>sociocultural context (e.g., shared cultural values, practices, experiences), and</a:t>
            </a:r>
            <a:endParaRPr/>
          </a:p>
          <a:p>
            <a:pPr marL="685800" lvl="1" indent="-228600" algn="l" rtl="0">
              <a:lnSpc>
                <a:spcPct val="90000"/>
              </a:lnSpc>
              <a:spcBef>
                <a:spcPts val="500"/>
              </a:spcBef>
              <a:spcAft>
                <a:spcPts val="0"/>
              </a:spcAft>
              <a:buClr>
                <a:schemeClr val="dk1"/>
              </a:buClr>
              <a:buSzPts val="1900"/>
              <a:buChar char="•"/>
            </a:pPr>
            <a:r>
              <a:rPr lang="en-US"/>
              <a:t>sociopolitical context (e.g., societal and political norms that are root-cause ideologies and policies underlying health disparities) </a:t>
            </a:r>
            <a:endParaRPr/>
          </a:p>
          <a:p>
            <a:pPr marL="228600" lvl="0" indent="-228600" algn="l" rtl="0">
              <a:lnSpc>
                <a:spcPct val="90000"/>
              </a:lnSpc>
              <a:spcBef>
                <a:spcPts val="1000"/>
              </a:spcBef>
              <a:spcAft>
                <a:spcPts val="0"/>
              </a:spcAft>
              <a:buClr>
                <a:schemeClr val="dk1"/>
              </a:buClr>
              <a:buSzPts val="1900"/>
              <a:buChar char="•"/>
            </a:pPr>
            <a:r>
              <a:rPr lang="en-US"/>
              <a:t>Environmental, social, behavioural, and emotional factors, known as psychosocial factors, influence living with diabetes, and achieving satisfactory medical outcomes and psychological well-being</a:t>
            </a:r>
            <a:endParaRPr/>
          </a:p>
          <a:p>
            <a:pPr marL="228600" lvl="0" indent="-228600" algn="l" rtl="0">
              <a:lnSpc>
                <a:spcPct val="90000"/>
              </a:lnSpc>
              <a:spcBef>
                <a:spcPts val="1000"/>
              </a:spcBef>
              <a:spcAft>
                <a:spcPts val="0"/>
              </a:spcAft>
              <a:buClr>
                <a:schemeClr val="dk1"/>
              </a:buClr>
              <a:buSzPts val="1900"/>
              <a:buChar char="•"/>
            </a:pPr>
            <a:r>
              <a:rPr lang="en-US"/>
              <a:t>Individuals’ heterogeneity, SDOH, and psychosocial factors challenge individuals with diabetes, their families, and their providers when attempting to integrate diabetes care into daily life </a:t>
            </a:r>
            <a:endParaRPr sz="2400"/>
          </a:p>
        </p:txBody>
      </p:sp>
      <p:sp>
        <p:nvSpPr>
          <p:cNvPr id="269715" name="Google Shape;269715;p35"/>
          <p:cNvSpPr txBox="1">
            <a:spLocks noGrp="1"/>
          </p:cNvSpPr>
          <p:nvPr>
            <p:ph type="body" idx="2"/>
          </p:nvPr>
        </p:nvSpPr>
        <p:spPr>
          <a:xfrm>
            <a:off x="509650" y="483231"/>
            <a:ext cx="11267700" cy="342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A5A5A5"/>
              </a:buClr>
              <a:buSzPts val="1900"/>
              <a:buNone/>
            </a:pPr>
            <a:endParaRPr/>
          </a:p>
        </p:txBody>
      </p:sp>
      <p:sp>
        <p:nvSpPr>
          <p:cNvPr id="269716" name="Google Shape;269716;p35"/>
          <p:cNvSpPr txBox="1"/>
          <p:nvPr/>
        </p:nvSpPr>
        <p:spPr>
          <a:xfrm>
            <a:off x="2173763" y="6165503"/>
            <a:ext cx="6434700" cy="692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cap="none">
                <a:solidFill>
                  <a:schemeClr val="dk1"/>
                </a:solidFill>
                <a:latin typeface="Calibri"/>
                <a:ea typeface="Calibri"/>
                <a:cs typeface="Calibri"/>
                <a:sym typeface="Calibri"/>
              </a:rPr>
            </a:br>
            <a:r>
              <a:rPr lang="en-US" sz="900" b="0" i="1" u="none" strike="noStrike" cap="none">
                <a:solidFill>
                  <a:schemeClr val="dk1"/>
                </a:solidFill>
                <a:latin typeface="Calibri"/>
                <a:ea typeface="Calibri"/>
                <a:cs typeface="Calibri"/>
                <a:sym typeface="Calibri"/>
              </a:rPr>
              <a:t>Diabetes Care </a:t>
            </a:r>
            <a:r>
              <a:rPr lang="en-US" sz="900" b="0" i="0" u="none" strike="noStrike" cap="none">
                <a:solidFill>
                  <a:schemeClr val="dk1"/>
                </a:solidFill>
                <a:latin typeface="Calibri"/>
                <a:ea typeface="Calibri"/>
                <a:cs typeface="Calibri"/>
                <a:sym typeface="Calibri"/>
              </a:rPr>
              <a:t>2022; https://doi.org/10.2337/dci22-0034. </a:t>
            </a:r>
            <a:r>
              <a:rPr lang="en-US" sz="900" b="0" i="1" u="none" strike="noStrike" cap="none">
                <a:solidFill>
                  <a:schemeClr val="dk1"/>
                </a:solidFill>
                <a:latin typeface="Calibri"/>
                <a:ea typeface="Calibri"/>
                <a:cs typeface="Calibri"/>
                <a:sym typeface="Calibri"/>
              </a:rPr>
              <a:t>Diabetologia </a:t>
            </a:r>
            <a:r>
              <a:rPr lang="en-US" sz="900" b="0" i="0" u="none" strike="noStrike" cap="none">
                <a:solidFill>
                  <a:schemeClr val="dk1"/>
                </a:solidFill>
                <a:latin typeface="Calibri"/>
                <a:ea typeface="Calibri"/>
                <a:cs typeface="Calibri"/>
                <a:sym typeface="Calibri"/>
              </a:rPr>
              <a:t>2022; https://doi.org/10.1007/s00125-022-05787-2</a:t>
            </a:r>
            <a:r>
              <a:rPr lang="en-US" sz="1600" b="0" i="0" u="none" strike="noStrike" cap="none">
                <a:solidFill>
                  <a:schemeClr val="dk1"/>
                </a:solidFill>
                <a:latin typeface="Calibri"/>
                <a:ea typeface="Calibri"/>
                <a:cs typeface="Calibri"/>
                <a:sym typeface="Calibri"/>
              </a:rPr>
              <a:t>.</a:t>
            </a:r>
            <a:endParaRPr sz="1600" b="0" i="1" u="none" strike="noStrike" cap="none">
              <a:solidFill>
                <a:schemeClr val="dk1"/>
              </a:solidFill>
              <a:latin typeface="Calibri"/>
              <a:ea typeface="Calibri"/>
              <a:cs typeface="Calibri"/>
              <a:sym typeface="Calibri"/>
            </a:endParaRPr>
          </a:p>
          <a:p>
            <a:pPr marL="0" marR="0" lvl="0" indent="0" algn="ctr" rtl="0">
              <a:spcBef>
                <a:spcPts val="600"/>
              </a:spcBef>
              <a:spcAft>
                <a:spcPts val="0"/>
              </a:spcAft>
              <a:buNone/>
            </a:pPr>
            <a:r>
              <a:rPr lang="en-US" sz="900" b="0" i="0" u="none" strike="noStrike" cap="none">
                <a:solidFill>
                  <a:schemeClr val="dk1"/>
                </a:solidFill>
                <a:latin typeface="Calibri"/>
                <a:ea typeface="Calibri"/>
                <a:cs typeface="Calibri"/>
                <a:sym typeface="Calibri"/>
              </a:rPr>
              <a:t>.</a:t>
            </a:r>
            <a:endParaRPr sz="9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9721"/>
        <p:cNvGrpSpPr/>
        <p:nvPr/>
      </p:nvGrpSpPr>
      <p:grpSpPr>
        <a:xfrm>
          <a:off x="0" y="0"/>
          <a:ext cx="0" cy="0"/>
          <a:chOff x="0" y="0"/>
          <a:chExt cx="0" cy="0"/>
        </a:xfrm>
      </p:grpSpPr>
      <p:sp>
        <p:nvSpPr>
          <p:cNvPr id="269722" name="Google Shape;269722;p36"/>
          <p:cNvSpPr txBox="1">
            <a:spLocks noGrp="1"/>
          </p:cNvSpPr>
          <p:nvPr>
            <p:ph type="title"/>
          </p:nvPr>
        </p:nvSpPr>
        <p:spPr>
          <a:xfrm>
            <a:off x="509654" y="299799"/>
            <a:ext cx="11078700" cy="1022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solidFill>
                  <a:schemeClr val="dk1"/>
                </a:solidFill>
              </a:rPr>
              <a:t>Importance of Glycaemic Control</a:t>
            </a:r>
            <a:endParaRPr/>
          </a:p>
        </p:txBody>
      </p:sp>
      <p:sp>
        <p:nvSpPr>
          <p:cNvPr id="269723" name="Google Shape;269723;p36"/>
          <p:cNvSpPr txBox="1">
            <a:spLocks noGrp="1"/>
          </p:cNvSpPr>
          <p:nvPr>
            <p:ph type="body" idx="1"/>
          </p:nvPr>
        </p:nvSpPr>
        <p:spPr>
          <a:xfrm>
            <a:off x="509673" y="2024258"/>
            <a:ext cx="10374300" cy="3874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2800"/>
              <a:t>Averting symptomatic hyperglycaemia </a:t>
            </a:r>
            <a:endParaRPr/>
          </a:p>
          <a:p>
            <a:pPr marL="0" lvl="0" indent="0" algn="l" rtl="0">
              <a:lnSpc>
                <a:spcPct val="90000"/>
              </a:lnSpc>
              <a:spcBef>
                <a:spcPts val="1000"/>
              </a:spcBef>
              <a:spcAft>
                <a:spcPts val="0"/>
              </a:spcAft>
              <a:buClr>
                <a:schemeClr val="dk1"/>
              </a:buClr>
              <a:buSzPts val="2800"/>
              <a:buNone/>
            </a:pPr>
            <a:r>
              <a:rPr lang="en-US" sz="2800"/>
              <a:t>Substantial and enduring reduction in microvascular complications</a:t>
            </a:r>
            <a:endParaRPr/>
          </a:p>
          <a:p>
            <a:pPr marL="685800" lvl="1" indent="-228600" algn="l" rtl="0">
              <a:lnSpc>
                <a:spcPct val="90000"/>
              </a:lnSpc>
              <a:spcBef>
                <a:spcPts val="500"/>
              </a:spcBef>
              <a:spcAft>
                <a:spcPts val="0"/>
              </a:spcAft>
              <a:buClr>
                <a:schemeClr val="dk1"/>
              </a:buClr>
              <a:buSzPts val="2800"/>
              <a:buChar char="•"/>
            </a:pPr>
            <a:r>
              <a:rPr lang="en-US" sz="2800"/>
              <a:t>50-76% reduction DCCT with HbA1c 7% vs 9%</a:t>
            </a:r>
            <a:endParaRPr/>
          </a:p>
          <a:p>
            <a:pPr marL="685800" lvl="1" indent="-228600" algn="l" rtl="0">
              <a:lnSpc>
                <a:spcPct val="90000"/>
              </a:lnSpc>
              <a:spcBef>
                <a:spcPts val="500"/>
              </a:spcBef>
              <a:spcAft>
                <a:spcPts val="0"/>
              </a:spcAft>
              <a:buClr>
                <a:schemeClr val="dk1"/>
              </a:buClr>
              <a:buSzPts val="2800"/>
              <a:buChar char="•"/>
            </a:pPr>
            <a:r>
              <a:rPr lang="en-US" sz="2800"/>
              <a:t>25% reduction UKPDS with HbA1c 7% vs 7.9%</a:t>
            </a:r>
            <a:endParaRPr/>
          </a:p>
          <a:p>
            <a:pPr marL="685800" lvl="1" indent="-228600" algn="l" rtl="0">
              <a:lnSpc>
                <a:spcPct val="90000"/>
              </a:lnSpc>
              <a:spcBef>
                <a:spcPts val="500"/>
              </a:spcBef>
              <a:spcAft>
                <a:spcPts val="0"/>
              </a:spcAft>
              <a:buClr>
                <a:schemeClr val="dk1"/>
              </a:buClr>
              <a:buSzPts val="2800"/>
              <a:buChar char="•"/>
            </a:pPr>
            <a:r>
              <a:rPr lang="en-US" sz="2800"/>
              <a:t>Greatest benefit with reduction from higher levels of HbA1c </a:t>
            </a:r>
            <a:endParaRPr/>
          </a:p>
          <a:p>
            <a:pPr marL="0" lvl="0" indent="0" algn="l" rtl="0">
              <a:lnSpc>
                <a:spcPct val="90000"/>
              </a:lnSpc>
              <a:spcBef>
                <a:spcPts val="1000"/>
              </a:spcBef>
              <a:spcAft>
                <a:spcPts val="0"/>
              </a:spcAft>
              <a:buClr>
                <a:schemeClr val="dk1"/>
              </a:buClr>
              <a:buSzPts val="2800"/>
              <a:buNone/>
            </a:pPr>
            <a:r>
              <a:rPr lang="en-US" sz="2800"/>
              <a:t>Uncertainty regarding macrovascular benefit of BG control in T2D</a:t>
            </a:r>
            <a:endParaRPr/>
          </a:p>
          <a:p>
            <a:pPr marL="0" lvl="0" indent="0" algn="l" rtl="0">
              <a:lnSpc>
                <a:spcPct val="90000"/>
              </a:lnSpc>
              <a:spcBef>
                <a:spcPts val="1000"/>
              </a:spcBef>
              <a:spcAft>
                <a:spcPts val="0"/>
              </a:spcAft>
              <a:buClr>
                <a:schemeClr val="dk1"/>
              </a:buClr>
              <a:buSzPts val="2800"/>
              <a:buNone/>
            </a:pPr>
            <a:r>
              <a:rPr lang="en-US" sz="2800"/>
              <a:t>Benefits emerge slowly while harms of glucose control medications can be more immediate</a:t>
            </a:r>
            <a:endParaRPr/>
          </a:p>
        </p:txBody>
      </p:sp>
      <p:sp>
        <p:nvSpPr>
          <p:cNvPr id="269724" name="Google Shape;269724;p36"/>
          <p:cNvSpPr txBox="1">
            <a:spLocks noGrp="1"/>
          </p:cNvSpPr>
          <p:nvPr>
            <p:ph type="body" idx="2"/>
          </p:nvPr>
        </p:nvSpPr>
        <p:spPr>
          <a:xfrm>
            <a:off x="509654" y="483231"/>
            <a:ext cx="11072700" cy="342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A5A5A5"/>
              </a:buClr>
              <a:buSzPts val="1900"/>
              <a:buNone/>
            </a:pPr>
            <a:endParaRPr>
              <a:solidFill>
                <a:srgbClr val="C00000"/>
              </a:solidFill>
              <a:latin typeface="Calibri"/>
              <a:ea typeface="Calibri"/>
              <a:cs typeface="Calibri"/>
              <a:sym typeface="Calibri"/>
            </a:endParaRPr>
          </a:p>
        </p:txBody>
      </p:sp>
      <p:sp>
        <p:nvSpPr>
          <p:cNvPr id="269725" name="Google Shape;269725;p36"/>
          <p:cNvSpPr txBox="1"/>
          <p:nvPr/>
        </p:nvSpPr>
        <p:spPr>
          <a:xfrm>
            <a:off x="2479398" y="6165503"/>
            <a:ext cx="6434700" cy="692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cap="none">
                <a:solidFill>
                  <a:schemeClr val="dk1"/>
                </a:solidFill>
                <a:latin typeface="Calibri"/>
                <a:ea typeface="Calibri"/>
                <a:cs typeface="Calibri"/>
                <a:sym typeface="Calibri"/>
              </a:rPr>
            </a:br>
            <a:r>
              <a:rPr lang="en-US" sz="900" b="0" i="1" u="none" strike="noStrike" cap="none">
                <a:solidFill>
                  <a:schemeClr val="dk1"/>
                </a:solidFill>
                <a:latin typeface="Calibri"/>
                <a:ea typeface="Calibri"/>
                <a:cs typeface="Calibri"/>
                <a:sym typeface="Calibri"/>
              </a:rPr>
              <a:t>Diabetes Care </a:t>
            </a:r>
            <a:r>
              <a:rPr lang="en-US" sz="900" b="0" i="0" u="none" strike="noStrike" cap="none">
                <a:solidFill>
                  <a:schemeClr val="dk1"/>
                </a:solidFill>
                <a:latin typeface="Calibri"/>
                <a:ea typeface="Calibri"/>
                <a:cs typeface="Calibri"/>
                <a:sym typeface="Calibri"/>
              </a:rPr>
              <a:t>2022; https://doi.org/10.2337/dci22-0034. </a:t>
            </a:r>
            <a:r>
              <a:rPr lang="en-US" sz="900" b="0" i="1" u="none" strike="noStrike" cap="none">
                <a:solidFill>
                  <a:schemeClr val="dk1"/>
                </a:solidFill>
                <a:latin typeface="Calibri"/>
                <a:ea typeface="Calibri"/>
                <a:cs typeface="Calibri"/>
                <a:sym typeface="Calibri"/>
              </a:rPr>
              <a:t>Diabetologia </a:t>
            </a:r>
            <a:r>
              <a:rPr lang="en-US" sz="900" b="0" i="0" u="none" strike="noStrike" cap="none">
                <a:solidFill>
                  <a:schemeClr val="dk1"/>
                </a:solidFill>
                <a:latin typeface="Calibri"/>
                <a:ea typeface="Calibri"/>
                <a:cs typeface="Calibri"/>
                <a:sym typeface="Calibri"/>
              </a:rPr>
              <a:t>2022; https://doi.org/10.1007/s00125-022-05787-2</a:t>
            </a:r>
            <a:r>
              <a:rPr lang="en-US" sz="1600" b="0" i="0" u="none" strike="noStrike" cap="none">
                <a:solidFill>
                  <a:schemeClr val="dk1"/>
                </a:solidFill>
                <a:latin typeface="Calibri"/>
                <a:ea typeface="Calibri"/>
                <a:cs typeface="Calibri"/>
                <a:sym typeface="Calibri"/>
              </a:rPr>
              <a:t>.</a:t>
            </a:r>
            <a:endParaRPr sz="1600" b="0" i="1" u="none" strike="noStrike" cap="none">
              <a:solidFill>
                <a:schemeClr val="dk1"/>
              </a:solidFill>
              <a:latin typeface="Calibri"/>
              <a:ea typeface="Calibri"/>
              <a:cs typeface="Calibri"/>
              <a:sym typeface="Calibri"/>
            </a:endParaRPr>
          </a:p>
          <a:p>
            <a:pPr marL="0" marR="0" lvl="0" indent="0" algn="ctr" rtl="0">
              <a:spcBef>
                <a:spcPts val="600"/>
              </a:spcBef>
              <a:spcAft>
                <a:spcPts val="0"/>
              </a:spcAft>
              <a:buNone/>
            </a:pPr>
            <a:r>
              <a:rPr lang="en-US" sz="900" b="0" i="0" u="none" strike="noStrike" cap="none">
                <a:solidFill>
                  <a:schemeClr val="dk1"/>
                </a:solidFill>
                <a:latin typeface="Calibri"/>
                <a:ea typeface="Calibri"/>
                <a:cs typeface="Calibri"/>
                <a:sym typeface="Calibri"/>
              </a:rPr>
              <a:t>.</a:t>
            </a:r>
            <a:endParaRPr sz="9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9730"/>
        <p:cNvGrpSpPr/>
        <p:nvPr/>
      </p:nvGrpSpPr>
      <p:grpSpPr>
        <a:xfrm>
          <a:off x="0" y="0"/>
          <a:ext cx="0" cy="0"/>
          <a:chOff x="0" y="0"/>
          <a:chExt cx="0" cy="0"/>
        </a:xfrm>
      </p:grpSpPr>
      <p:sp>
        <p:nvSpPr>
          <p:cNvPr id="269731" name="Google Shape;269731;p37"/>
          <p:cNvSpPr txBox="1">
            <a:spLocks noGrp="1"/>
          </p:cNvSpPr>
          <p:nvPr>
            <p:ph type="title"/>
          </p:nvPr>
        </p:nvSpPr>
        <p:spPr>
          <a:xfrm>
            <a:off x="503771" y="328083"/>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Glucose Control: Monitoring</a:t>
            </a:r>
            <a:endParaRPr/>
          </a:p>
        </p:txBody>
      </p:sp>
      <p:sp>
        <p:nvSpPr>
          <p:cNvPr id="269732" name="Google Shape;269732;p37"/>
          <p:cNvSpPr txBox="1">
            <a:spLocks noGrp="1"/>
          </p:cNvSpPr>
          <p:nvPr>
            <p:ph type="body" idx="1"/>
          </p:nvPr>
        </p:nvSpPr>
        <p:spPr>
          <a:xfrm>
            <a:off x="509648" y="1337733"/>
            <a:ext cx="10323300" cy="4724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en-US" sz="2400"/>
              <a:t>HbA1c test</a:t>
            </a:r>
            <a:endParaRPr/>
          </a:p>
          <a:p>
            <a:pPr marL="685800" lvl="1" indent="-228600" algn="l" rtl="0">
              <a:lnSpc>
                <a:spcPct val="90000"/>
              </a:lnSpc>
              <a:spcBef>
                <a:spcPts val="500"/>
              </a:spcBef>
              <a:spcAft>
                <a:spcPts val="0"/>
              </a:spcAft>
              <a:buClr>
                <a:schemeClr val="dk1"/>
              </a:buClr>
              <a:buSzPts val="2400"/>
              <a:buChar char="•"/>
            </a:pPr>
            <a:r>
              <a:rPr lang="en-US" sz="2400"/>
              <a:t>Excellent performance in certified labs</a:t>
            </a:r>
            <a:endParaRPr/>
          </a:p>
          <a:p>
            <a:pPr marL="685800" lvl="1" indent="-228600" algn="l" rtl="0">
              <a:lnSpc>
                <a:spcPct val="90000"/>
              </a:lnSpc>
              <a:spcBef>
                <a:spcPts val="500"/>
              </a:spcBef>
              <a:spcAft>
                <a:spcPts val="0"/>
              </a:spcAft>
              <a:buClr>
                <a:schemeClr val="dk1"/>
              </a:buClr>
              <a:buSzPts val="2400"/>
              <a:buChar char="•"/>
            </a:pPr>
            <a:r>
              <a:rPr lang="en-US" sz="2400"/>
              <a:t>Limitations in conditions that alter red blood cell turnover and in certain racial and ethnic groups</a:t>
            </a:r>
            <a:endParaRPr/>
          </a:p>
          <a:p>
            <a:pPr marL="685800" lvl="1" indent="-228600" algn="l" rtl="0">
              <a:lnSpc>
                <a:spcPct val="90000"/>
              </a:lnSpc>
              <a:spcBef>
                <a:spcPts val="500"/>
              </a:spcBef>
              <a:spcAft>
                <a:spcPts val="0"/>
              </a:spcAft>
              <a:buClr>
                <a:schemeClr val="dk1"/>
              </a:buClr>
              <a:buSzPts val="2400"/>
              <a:buChar char="•"/>
            </a:pPr>
            <a:r>
              <a:rPr lang="en-US" sz="2400"/>
              <a:t>Consider reliability of HbA1c assay with discrepancies between measured HbA1c and glucose levels</a:t>
            </a:r>
            <a:endParaRPr/>
          </a:p>
          <a:p>
            <a:pPr marL="0" lvl="0" indent="0" algn="l" rtl="0">
              <a:lnSpc>
                <a:spcPct val="90000"/>
              </a:lnSpc>
              <a:spcBef>
                <a:spcPts val="1000"/>
              </a:spcBef>
              <a:spcAft>
                <a:spcPts val="0"/>
              </a:spcAft>
              <a:buClr>
                <a:schemeClr val="dk1"/>
              </a:buClr>
              <a:buSzPts val="2400"/>
              <a:buNone/>
            </a:pPr>
            <a:r>
              <a:rPr lang="en-US" sz="2400"/>
              <a:t>Blood glucose monitoring</a:t>
            </a:r>
            <a:endParaRPr/>
          </a:p>
          <a:p>
            <a:pPr marL="685800" lvl="1" indent="-228600" algn="l" rtl="0">
              <a:lnSpc>
                <a:spcPct val="90000"/>
              </a:lnSpc>
              <a:spcBef>
                <a:spcPts val="500"/>
              </a:spcBef>
              <a:spcAft>
                <a:spcPts val="0"/>
              </a:spcAft>
              <a:buClr>
                <a:schemeClr val="dk1"/>
              </a:buClr>
              <a:buSzPts val="2400"/>
              <a:buChar char="•"/>
            </a:pPr>
            <a:r>
              <a:rPr lang="en-US" sz="2400"/>
              <a:t>Useful for self-management in people with type 2 diabetes particularly when taking insulin</a:t>
            </a:r>
            <a:endParaRPr/>
          </a:p>
          <a:p>
            <a:pPr marL="685800" lvl="1" indent="-228600" algn="l" rtl="0">
              <a:lnSpc>
                <a:spcPct val="90000"/>
              </a:lnSpc>
              <a:spcBef>
                <a:spcPts val="500"/>
              </a:spcBef>
              <a:spcAft>
                <a:spcPts val="0"/>
              </a:spcAft>
              <a:buClr>
                <a:schemeClr val="dk1"/>
              </a:buClr>
              <a:buSzPts val="2400"/>
              <a:buChar char="•"/>
            </a:pPr>
            <a:r>
              <a:rPr lang="en-US" sz="2400"/>
              <a:t>Limited benefit outside insulin Rx and adds burden and cost</a:t>
            </a:r>
            <a:endParaRPr/>
          </a:p>
          <a:p>
            <a:pPr marL="685800" lvl="1" indent="-228600" algn="l" rtl="0">
              <a:lnSpc>
                <a:spcPct val="90000"/>
              </a:lnSpc>
              <a:spcBef>
                <a:spcPts val="500"/>
              </a:spcBef>
              <a:spcAft>
                <a:spcPts val="0"/>
              </a:spcAft>
              <a:buClr>
                <a:schemeClr val="dk1"/>
              </a:buClr>
              <a:buSzPts val="2400"/>
              <a:buChar char="•"/>
            </a:pPr>
            <a:r>
              <a:rPr lang="en-US" sz="2400"/>
              <a:t>Continuous glucose monitoring (CGM) provide more information and may be useful for people with type 2 diabetes, particularly those using insulin</a:t>
            </a:r>
            <a:endParaRPr sz="2800"/>
          </a:p>
        </p:txBody>
      </p:sp>
      <p:sp>
        <p:nvSpPr>
          <p:cNvPr id="269733" name="Google Shape;269733;p37"/>
          <p:cNvSpPr txBox="1">
            <a:spLocks noGrp="1"/>
          </p:cNvSpPr>
          <p:nvPr>
            <p:ph type="body" idx="2"/>
          </p:nvPr>
        </p:nvSpPr>
        <p:spPr>
          <a:xfrm>
            <a:off x="509654" y="483231"/>
            <a:ext cx="11072700" cy="342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A5A5A5"/>
              </a:buClr>
              <a:buSzPts val="1900"/>
              <a:buNone/>
            </a:pPr>
            <a:endParaRPr/>
          </a:p>
        </p:txBody>
      </p:sp>
      <p:sp>
        <p:nvSpPr>
          <p:cNvPr id="269734" name="Google Shape;269734;p37"/>
          <p:cNvSpPr txBox="1"/>
          <p:nvPr/>
        </p:nvSpPr>
        <p:spPr>
          <a:xfrm>
            <a:off x="2211863" y="6136242"/>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cap="none">
                <a:solidFill>
                  <a:schemeClr val="dk1"/>
                </a:solidFill>
                <a:latin typeface="Calibri"/>
                <a:ea typeface="Calibri"/>
                <a:cs typeface="Calibri"/>
                <a:sym typeface="Calibri"/>
              </a:rPr>
            </a:br>
            <a:r>
              <a:rPr lang="en-US" sz="900" b="0" i="1" u="none" strike="noStrike" cap="none">
                <a:solidFill>
                  <a:schemeClr val="dk1"/>
                </a:solidFill>
                <a:latin typeface="Calibri"/>
                <a:ea typeface="Calibri"/>
                <a:cs typeface="Calibri"/>
                <a:sym typeface="Calibri"/>
              </a:rPr>
              <a:t>Diabetes Care </a:t>
            </a:r>
            <a:r>
              <a:rPr lang="en-US" sz="900" b="0" i="0" u="none" strike="noStrike" cap="none">
                <a:solidFill>
                  <a:schemeClr val="dk1"/>
                </a:solidFill>
                <a:latin typeface="Calibri"/>
                <a:ea typeface="Calibri"/>
                <a:cs typeface="Calibri"/>
                <a:sym typeface="Calibri"/>
              </a:rPr>
              <a:t>2022; https://doi.org/10.2337/dci22-0034. </a:t>
            </a:r>
            <a:r>
              <a:rPr lang="en-US" sz="900" b="0" i="1" u="none" strike="noStrike" cap="none">
                <a:solidFill>
                  <a:schemeClr val="dk1"/>
                </a:solidFill>
                <a:latin typeface="Calibri"/>
                <a:ea typeface="Calibri"/>
                <a:cs typeface="Calibri"/>
                <a:sym typeface="Calibri"/>
              </a:rPr>
              <a:t>Diabetologia </a:t>
            </a:r>
            <a:r>
              <a:rPr lang="en-US" sz="900" b="0" i="0" u="none" strike="noStrike" cap="none">
                <a:solidFill>
                  <a:schemeClr val="dk1"/>
                </a:solidFill>
                <a:latin typeface="Calibri"/>
                <a:ea typeface="Calibri"/>
                <a:cs typeface="Calibri"/>
                <a:sym typeface="Calibri"/>
              </a:rPr>
              <a:t>2022; https://doi.org/10.1007/s00125-022-05787-2</a:t>
            </a:r>
            <a:r>
              <a:rPr lang="en-US" sz="1600" b="0" i="0" u="none" strike="noStrike" cap="none">
                <a:solidFill>
                  <a:schemeClr val="dk1"/>
                </a:solidFill>
                <a:latin typeface="Calibri"/>
                <a:ea typeface="Calibri"/>
                <a:cs typeface="Calibri"/>
                <a:sym typeface="Calibri"/>
              </a:rPr>
              <a:t>.</a:t>
            </a:r>
            <a:endParaRPr sz="16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9739"/>
        <p:cNvGrpSpPr/>
        <p:nvPr/>
      </p:nvGrpSpPr>
      <p:grpSpPr>
        <a:xfrm>
          <a:off x="0" y="0"/>
          <a:ext cx="0" cy="0"/>
          <a:chOff x="0" y="0"/>
          <a:chExt cx="0" cy="0"/>
        </a:xfrm>
      </p:grpSpPr>
      <p:sp>
        <p:nvSpPr>
          <p:cNvPr id="269740" name="Google Shape;269740;p38"/>
          <p:cNvSpPr txBox="1">
            <a:spLocks noGrp="1"/>
          </p:cNvSpPr>
          <p:nvPr>
            <p:ph type="title"/>
          </p:nvPr>
        </p:nvSpPr>
        <p:spPr>
          <a:xfrm>
            <a:off x="503767" y="254631"/>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Improving Glycaemic Management</a:t>
            </a:r>
            <a:endParaRPr/>
          </a:p>
        </p:txBody>
      </p:sp>
      <p:sp>
        <p:nvSpPr>
          <p:cNvPr id="269741" name="Google Shape;269741;p38"/>
          <p:cNvSpPr txBox="1">
            <a:spLocks noGrp="1"/>
          </p:cNvSpPr>
          <p:nvPr>
            <p:ph type="body" idx="1"/>
          </p:nvPr>
        </p:nvSpPr>
        <p:spPr>
          <a:xfrm>
            <a:off x="503767" y="1775669"/>
            <a:ext cx="10431000" cy="3874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000"/>
              <a:buNone/>
            </a:pPr>
            <a:r>
              <a:rPr lang="en-US" sz="3000"/>
              <a:t>Focus on treatments for glycaemic management </a:t>
            </a:r>
            <a:endParaRPr/>
          </a:p>
          <a:p>
            <a:pPr marL="685800" lvl="1" indent="-228600" algn="l" rtl="0">
              <a:lnSpc>
                <a:spcPct val="90000"/>
              </a:lnSpc>
              <a:spcBef>
                <a:spcPts val="500"/>
              </a:spcBef>
              <a:spcAft>
                <a:spcPts val="0"/>
              </a:spcAft>
              <a:buClr>
                <a:schemeClr val="dk1"/>
              </a:buClr>
              <a:buSzPts val="3000"/>
              <a:buChar char="•"/>
            </a:pPr>
            <a:r>
              <a:rPr lang="en-US" sz="3000"/>
              <a:t>Behavioural approaches</a:t>
            </a:r>
            <a:endParaRPr/>
          </a:p>
          <a:p>
            <a:pPr marL="685800" lvl="1" indent="-228600" algn="l" rtl="0">
              <a:lnSpc>
                <a:spcPct val="90000"/>
              </a:lnSpc>
              <a:spcBef>
                <a:spcPts val="500"/>
              </a:spcBef>
              <a:spcAft>
                <a:spcPts val="0"/>
              </a:spcAft>
              <a:buClr>
                <a:schemeClr val="dk1"/>
              </a:buClr>
              <a:buSzPts val="3000"/>
              <a:buChar char="•"/>
            </a:pPr>
            <a:r>
              <a:rPr lang="en-US" sz="3000"/>
              <a:t>Medications</a:t>
            </a:r>
            <a:endParaRPr/>
          </a:p>
          <a:p>
            <a:pPr marL="685800" lvl="1" indent="-228600" algn="l" rtl="0">
              <a:lnSpc>
                <a:spcPct val="90000"/>
              </a:lnSpc>
              <a:spcBef>
                <a:spcPts val="500"/>
              </a:spcBef>
              <a:spcAft>
                <a:spcPts val="0"/>
              </a:spcAft>
              <a:buClr>
                <a:schemeClr val="dk1"/>
              </a:buClr>
              <a:buSzPts val="3000"/>
              <a:buChar char="•"/>
            </a:pPr>
            <a:r>
              <a:rPr lang="en-US" sz="3000"/>
              <a:t>Metabolic surgery</a:t>
            </a:r>
            <a:endParaRPr/>
          </a:p>
          <a:p>
            <a:pPr marL="457200" lvl="1" indent="0" algn="l" rtl="0">
              <a:lnSpc>
                <a:spcPct val="90000"/>
              </a:lnSpc>
              <a:spcBef>
                <a:spcPts val="500"/>
              </a:spcBef>
              <a:spcAft>
                <a:spcPts val="0"/>
              </a:spcAft>
              <a:buClr>
                <a:schemeClr val="dk1"/>
              </a:buClr>
              <a:buSzPts val="3000"/>
              <a:buNone/>
            </a:pPr>
            <a:endParaRPr sz="3000"/>
          </a:p>
          <a:p>
            <a:pPr marL="0" lvl="0" indent="0" algn="l" rtl="0">
              <a:lnSpc>
                <a:spcPct val="90000"/>
              </a:lnSpc>
              <a:spcBef>
                <a:spcPts val="1000"/>
              </a:spcBef>
              <a:spcAft>
                <a:spcPts val="0"/>
              </a:spcAft>
              <a:buClr>
                <a:schemeClr val="dk1"/>
              </a:buClr>
              <a:buSzPts val="3000"/>
              <a:buNone/>
            </a:pPr>
            <a:r>
              <a:rPr lang="en-US" sz="3000"/>
              <a:t>Addresses increasing complexity of person-centred therapeutic decisions in the context of expanding therapeutic options and new information on benefits and risks </a:t>
            </a:r>
            <a:endParaRPr/>
          </a:p>
        </p:txBody>
      </p:sp>
      <p:sp>
        <p:nvSpPr>
          <p:cNvPr id="269742" name="Google Shape;269742;p38"/>
          <p:cNvSpPr txBox="1">
            <a:spLocks noGrp="1"/>
          </p:cNvSpPr>
          <p:nvPr>
            <p:ph type="body" idx="2"/>
          </p:nvPr>
        </p:nvSpPr>
        <p:spPr>
          <a:xfrm>
            <a:off x="509654" y="483231"/>
            <a:ext cx="11072700" cy="342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A5A5A5"/>
              </a:buClr>
              <a:buSzPts val="1900"/>
              <a:buNone/>
            </a:pPr>
            <a:endParaRPr/>
          </a:p>
        </p:txBody>
      </p:sp>
      <p:sp>
        <p:nvSpPr>
          <p:cNvPr id="269743" name="Google Shape;269743;p38"/>
          <p:cNvSpPr txBox="1"/>
          <p:nvPr/>
        </p:nvSpPr>
        <p:spPr>
          <a:xfrm>
            <a:off x="2392838" y="6165503"/>
            <a:ext cx="6434700" cy="692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cap="none">
                <a:solidFill>
                  <a:schemeClr val="dk1"/>
                </a:solidFill>
                <a:latin typeface="Calibri"/>
                <a:ea typeface="Calibri"/>
                <a:cs typeface="Calibri"/>
                <a:sym typeface="Calibri"/>
              </a:rPr>
            </a:br>
            <a:r>
              <a:rPr lang="en-US" sz="900" b="0" i="1" u="none" strike="noStrike" cap="none">
                <a:solidFill>
                  <a:schemeClr val="dk1"/>
                </a:solidFill>
                <a:latin typeface="Calibri"/>
                <a:ea typeface="Calibri"/>
                <a:cs typeface="Calibri"/>
                <a:sym typeface="Calibri"/>
              </a:rPr>
              <a:t>Diabetes Care </a:t>
            </a:r>
            <a:r>
              <a:rPr lang="en-US" sz="900" b="0" i="0" u="none" strike="noStrike" cap="none">
                <a:solidFill>
                  <a:schemeClr val="dk1"/>
                </a:solidFill>
                <a:latin typeface="Calibri"/>
                <a:ea typeface="Calibri"/>
                <a:cs typeface="Calibri"/>
                <a:sym typeface="Calibri"/>
              </a:rPr>
              <a:t>2022; https://doi.org/10.2337/dci22-0034. </a:t>
            </a:r>
            <a:r>
              <a:rPr lang="en-US" sz="900" b="0" i="1" u="none" strike="noStrike" cap="none">
                <a:solidFill>
                  <a:schemeClr val="dk1"/>
                </a:solidFill>
                <a:latin typeface="Calibri"/>
                <a:ea typeface="Calibri"/>
                <a:cs typeface="Calibri"/>
                <a:sym typeface="Calibri"/>
              </a:rPr>
              <a:t>Diabetologia </a:t>
            </a:r>
            <a:r>
              <a:rPr lang="en-US" sz="900" b="0" i="0" u="none" strike="noStrike" cap="none">
                <a:solidFill>
                  <a:schemeClr val="dk1"/>
                </a:solidFill>
                <a:latin typeface="Calibri"/>
                <a:ea typeface="Calibri"/>
                <a:cs typeface="Calibri"/>
                <a:sym typeface="Calibri"/>
              </a:rPr>
              <a:t>2022; https://doi.org/10.1007/s00125-022-05787-2</a:t>
            </a:r>
            <a:r>
              <a:rPr lang="en-US" sz="1600" b="0" i="0" u="none" strike="noStrike" cap="none">
                <a:solidFill>
                  <a:schemeClr val="dk1"/>
                </a:solidFill>
                <a:latin typeface="Calibri"/>
                <a:ea typeface="Calibri"/>
                <a:cs typeface="Calibri"/>
                <a:sym typeface="Calibri"/>
              </a:rPr>
              <a:t>.</a:t>
            </a:r>
            <a:endParaRPr sz="1600" b="0" i="1" u="none" strike="noStrike" cap="none">
              <a:solidFill>
                <a:schemeClr val="dk1"/>
              </a:solidFill>
              <a:latin typeface="Calibri"/>
              <a:ea typeface="Calibri"/>
              <a:cs typeface="Calibri"/>
              <a:sym typeface="Calibri"/>
            </a:endParaRPr>
          </a:p>
          <a:p>
            <a:pPr marL="0" marR="0" lvl="0" indent="0" algn="ctr" rtl="0">
              <a:spcBef>
                <a:spcPts val="600"/>
              </a:spcBef>
              <a:spcAft>
                <a:spcPts val="0"/>
              </a:spcAft>
              <a:buNone/>
            </a:pPr>
            <a:r>
              <a:rPr lang="en-US" sz="900" b="0" i="0" u="none" strike="noStrike" cap="none">
                <a:solidFill>
                  <a:schemeClr val="dk1"/>
                </a:solidFill>
                <a:latin typeface="Calibri"/>
                <a:ea typeface="Calibri"/>
                <a:cs typeface="Calibri"/>
                <a:sym typeface="Calibri"/>
              </a:rPr>
              <a:t>.</a:t>
            </a:r>
            <a:endParaRPr sz="9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9748"/>
        <p:cNvGrpSpPr/>
        <p:nvPr/>
      </p:nvGrpSpPr>
      <p:grpSpPr>
        <a:xfrm>
          <a:off x="0" y="0"/>
          <a:ext cx="0" cy="0"/>
          <a:chOff x="0" y="0"/>
          <a:chExt cx="0" cy="0"/>
        </a:xfrm>
      </p:grpSpPr>
      <p:sp>
        <p:nvSpPr>
          <p:cNvPr id="269749" name="Google Shape;269749;p39"/>
          <p:cNvSpPr txBox="1">
            <a:spLocks noGrp="1"/>
          </p:cNvSpPr>
          <p:nvPr>
            <p:ph type="title"/>
          </p:nvPr>
        </p:nvSpPr>
        <p:spPr>
          <a:xfrm>
            <a:off x="503767" y="766233"/>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Weight Reduction as a Targeted Intervention </a:t>
            </a:r>
            <a:endParaRPr sz="4000"/>
          </a:p>
        </p:txBody>
      </p:sp>
      <p:sp>
        <p:nvSpPr>
          <p:cNvPr id="269750" name="Google Shape;269750;p39"/>
          <p:cNvSpPr txBox="1">
            <a:spLocks noGrp="1"/>
          </p:cNvSpPr>
          <p:nvPr>
            <p:ph type="body" idx="1"/>
          </p:nvPr>
        </p:nvSpPr>
        <p:spPr>
          <a:xfrm>
            <a:off x="503763" y="1498925"/>
            <a:ext cx="11072700" cy="4465500"/>
          </a:xfrm>
          <a:prstGeom prst="rect">
            <a:avLst/>
          </a:prstGeom>
          <a:noFill/>
          <a:ln>
            <a:noFill/>
          </a:ln>
        </p:spPr>
        <p:txBody>
          <a:bodyPr spcFirstLastPara="1" wrap="square" lIns="91425" tIns="45700" rIns="91425" bIns="45700" anchor="t" anchorCtr="0">
            <a:normAutofit fontScale="92500"/>
          </a:bodyPr>
          <a:lstStyle/>
          <a:p>
            <a:pPr marL="228600" lvl="0" indent="-64135" algn="l" rtl="0">
              <a:lnSpc>
                <a:spcPct val="90000"/>
              </a:lnSpc>
              <a:spcBef>
                <a:spcPts val="0"/>
              </a:spcBef>
              <a:spcAft>
                <a:spcPts val="0"/>
              </a:spcAft>
              <a:buClr>
                <a:schemeClr val="dk1"/>
              </a:buClr>
              <a:buSzPct val="100000"/>
              <a:buNone/>
            </a:pPr>
            <a:endParaRPr sz="2800"/>
          </a:p>
          <a:p>
            <a:pPr marL="228600" lvl="0" indent="-228600" algn="l" rtl="0">
              <a:lnSpc>
                <a:spcPct val="90000"/>
              </a:lnSpc>
              <a:spcBef>
                <a:spcPts val="1000"/>
              </a:spcBef>
              <a:spcAft>
                <a:spcPts val="0"/>
              </a:spcAft>
              <a:buClr>
                <a:schemeClr val="dk1"/>
              </a:buClr>
              <a:buSzPct val="100000"/>
              <a:buChar char="•"/>
            </a:pPr>
            <a:r>
              <a:rPr lang="en-US" sz="2800"/>
              <a:t>Weight reduction has mostly been seen as a strategy to improve glycaemic management and reduce the risk for weight-related complications.</a:t>
            </a:r>
            <a:endParaRPr/>
          </a:p>
          <a:p>
            <a:pPr marL="228600" lvl="0" indent="-228600" algn="l" rtl="0">
              <a:lnSpc>
                <a:spcPct val="90000"/>
              </a:lnSpc>
              <a:spcBef>
                <a:spcPts val="1000"/>
              </a:spcBef>
              <a:spcAft>
                <a:spcPts val="0"/>
              </a:spcAft>
              <a:buClr>
                <a:schemeClr val="dk1"/>
              </a:buClr>
              <a:buSzPct val="100000"/>
              <a:buChar char="•"/>
            </a:pPr>
            <a:r>
              <a:rPr lang="en-US" sz="2800"/>
              <a:t>It was recently suggested that weight loss of 5-15% should be a primary target in management for many people living with type 2 diabetes. </a:t>
            </a:r>
            <a:endParaRPr/>
          </a:p>
          <a:p>
            <a:pPr marL="228600" lvl="0" indent="-228600" algn="l" rtl="0">
              <a:lnSpc>
                <a:spcPct val="90000"/>
              </a:lnSpc>
              <a:spcBef>
                <a:spcPts val="1000"/>
              </a:spcBef>
              <a:spcAft>
                <a:spcPts val="0"/>
              </a:spcAft>
              <a:buClr>
                <a:schemeClr val="dk1"/>
              </a:buClr>
              <a:buSzPct val="100000"/>
              <a:buChar char="•"/>
            </a:pPr>
            <a:r>
              <a:rPr lang="en-US" sz="2800"/>
              <a:t>A higher magnitude of weight loss confers better outcomes, and a 5-10% loss confers metabolic improvement, and a loss of 10-15% or more of body weight can have a disease-modifying effect, and lead to remission of diabetes. </a:t>
            </a:r>
            <a:endParaRPr/>
          </a:p>
          <a:p>
            <a:pPr marL="228600" lvl="0" indent="-228600" algn="l" rtl="0">
              <a:lnSpc>
                <a:spcPct val="90000"/>
              </a:lnSpc>
              <a:spcBef>
                <a:spcPts val="1000"/>
              </a:spcBef>
              <a:spcAft>
                <a:spcPts val="0"/>
              </a:spcAft>
              <a:buClr>
                <a:schemeClr val="dk1"/>
              </a:buClr>
              <a:buSzPct val="100000"/>
              <a:buChar char="•"/>
            </a:pPr>
            <a:r>
              <a:rPr lang="en-US" sz="2800"/>
              <a:t>Weight loss may exert benefits that extend beyond glycaemic management to improve risk factors for cardiometabolic disease and quality of life.</a:t>
            </a:r>
            <a:endParaRPr sz="2800"/>
          </a:p>
        </p:txBody>
      </p:sp>
      <p:sp>
        <p:nvSpPr>
          <p:cNvPr id="269751" name="Google Shape;269751;p39"/>
          <p:cNvSpPr txBox="1">
            <a:spLocks noGrp="1"/>
          </p:cNvSpPr>
          <p:nvPr>
            <p:ph type="body" idx="2"/>
          </p:nvPr>
        </p:nvSpPr>
        <p:spPr>
          <a:xfrm>
            <a:off x="509654" y="483231"/>
            <a:ext cx="11072700" cy="342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A5A5A5"/>
              </a:buClr>
              <a:buSzPts val="1900"/>
              <a:buNone/>
            </a:pPr>
            <a:endParaRPr/>
          </a:p>
        </p:txBody>
      </p:sp>
      <p:sp>
        <p:nvSpPr>
          <p:cNvPr id="269752" name="Google Shape;269752;p39"/>
          <p:cNvSpPr txBox="1"/>
          <p:nvPr/>
        </p:nvSpPr>
        <p:spPr>
          <a:xfrm>
            <a:off x="2392838" y="6220099"/>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cap="none">
                <a:solidFill>
                  <a:schemeClr val="dk1"/>
                </a:solidFill>
                <a:latin typeface="Calibri"/>
                <a:ea typeface="Calibri"/>
                <a:cs typeface="Calibri"/>
                <a:sym typeface="Calibri"/>
              </a:rPr>
            </a:br>
            <a:r>
              <a:rPr lang="en-US" sz="900" b="0" i="1" u="none" strike="noStrike" cap="none">
                <a:solidFill>
                  <a:schemeClr val="dk1"/>
                </a:solidFill>
                <a:latin typeface="Calibri"/>
                <a:ea typeface="Calibri"/>
                <a:cs typeface="Calibri"/>
                <a:sym typeface="Calibri"/>
              </a:rPr>
              <a:t>Diabetes Care </a:t>
            </a:r>
            <a:r>
              <a:rPr lang="en-US" sz="900" b="0" i="0" u="none" strike="noStrike" cap="none">
                <a:solidFill>
                  <a:schemeClr val="dk1"/>
                </a:solidFill>
                <a:latin typeface="Calibri"/>
                <a:ea typeface="Calibri"/>
                <a:cs typeface="Calibri"/>
                <a:sym typeface="Calibri"/>
              </a:rPr>
              <a:t>2022; https://doi.org/10.2337/dci22-0034. </a:t>
            </a:r>
            <a:r>
              <a:rPr lang="en-US" sz="900" b="0" i="1" u="none" strike="noStrike" cap="none">
                <a:solidFill>
                  <a:schemeClr val="dk1"/>
                </a:solidFill>
                <a:latin typeface="Calibri"/>
                <a:ea typeface="Calibri"/>
                <a:cs typeface="Calibri"/>
                <a:sym typeface="Calibri"/>
              </a:rPr>
              <a:t>Diabetologia </a:t>
            </a:r>
            <a:r>
              <a:rPr lang="en-US" sz="900" b="0" i="0" u="none" strike="noStrike" cap="none">
                <a:solidFill>
                  <a:schemeClr val="dk1"/>
                </a:solidFill>
                <a:latin typeface="Calibri"/>
                <a:ea typeface="Calibri"/>
                <a:cs typeface="Calibri"/>
                <a:sym typeface="Calibri"/>
              </a:rPr>
              <a:t>2022; https://doi.org/10.1007/s00125-022-05787-2</a:t>
            </a:r>
            <a:r>
              <a:rPr lang="en-US" sz="1600" b="0" i="0" u="none" strike="noStrike" cap="none">
                <a:solidFill>
                  <a:schemeClr val="dk1"/>
                </a:solidFill>
                <a:latin typeface="Calibri"/>
                <a:ea typeface="Calibri"/>
                <a:cs typeface="Calibri"/>
                <a:sym typeface="Calibri"/>
              </a:rPr>
              <a:t>.</a:t>
            </a:r>
            <a:endParaRPr sz="16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9757"/>
        <p:cNvGrpSpPr/>
        <p:nvPr/>
      </p:nvGrpSpPr>
      <p:grpSpPr>
        <a:xfrm>
          <a:off x="0" y="0"/>
          <a:ext cx="0" cy="0"/>
          <a:chOff x="0" y="0"/>
          <a:chExt cx="0" cy="0"/>
        </a:xfrm>
      </p:grpSpPr>
      <p:sp>
        <p:nvSpPr>
          <p:cNvPr id="269758" name="Google Shape;269758;p40"/>
          <p:cNvSpPr txBox="1"/>
          <p:nvPr/>
        </p:nvSpPr>
        <p:spPr>
          <a:xfrm>
            <a:off x="126481" y="6055960"/>
            <a:ext cx="2732700" cy="172200"/>
          </a:xfrm>
          <a:prstGeom prst="rect">
            <a:avLst/>
          </a:prstGeom>
          <a:noFill/>
          <a:ln>
            <a:noFill/>
          </a:ln>
        </p:spPr>
        <p:txBody>
          <a:bodyPr spcFirstLastPara="1" wrap="square" lIns="35700" tIns="35700" rIns="35700" bIns="35700" anchor="b" anchorCtr="0">
            <a:spAutoFit/>
          </a:bodyPr>
          <a:lstStyle/>
          <a:p>
            <a:pPr marL="0" marR="0" lvl="0" indent="0" algn="l" rtl="0">
              <a:lnSpc>
                <a:spcPct val="100000"/>
              </a:lnSpc>
              <a:spcBef>
                <a:spcPts val="0"/>
              </a:spcBef>
              <a:spcAft>
                <a:spcPts val="0"/>
              </a:spcAft>
              <a:buClr>
                <a:schemeClr val="dk1"/>
              </a:buClr>
              <a:buSzPts val="650"/>
              <a:buFont typeface="Calibri"/>
              <a:buNone/>
            </a:pPr>
            <a:endParaRPr sz="650" b="0" i="0" u="none" strike="noStrike" cap="none">
              <a:solidFill>
                <a:srgbClr val="000000"/>
              </a:solidFill>
              <a:latin typeface="Calibri"/>
              <a:ea typeface="Calibri"/>
              <a:cs typeface="Calibri"/>
              <a:sym typeface="Calibri"/>
            </a:endParaRPr>
          </a:p>
        </p:txBody>
      </p:sp>
      <p:sp>
        <p:nvSpPr>
          <p:cNvPr id="269759" name="Google Shape;269759;p40"/>
          <p:cNvSpPr/>
          <p:nvPr/>
        </p:nvSpPr>
        <p:spPr>
          <a:xfrm>
            <a:off x="3936000" y="1524100"/>
            <a:ext cx="4320000" cy="4320000"/>
          </a:xfrm>
          <a:prstGeom prst="ellipse">
            <a:avLst/>
          </a:prstGeom>
          <a:solidFill>
            <a:srgbClr val="00A561"/>
          </a:solidFill>
          <a:ln>
            <a:noFill/>
          </a:ln>
        </p:spPr>
        <p:txBody>
          <a:bodyPr spcFirstLastPara="1" wrap="square" lIns="35700" tIns="35700" rIns="35700" bIns="35700" anchor="t" anchorCtr="0">
            <a:noAutofit/>
          </a:bodyPr>
          <a:lstStyle/>
          <a:p>
            <a:pPr marL="0" marR="0" lvl="0" indent="0" algn="l" rtl="0">
              <a:lnSpc>
                <a:spcPct val="90000"/>
              </a:lnSpc>
              <a:spcBef>
                <a:spcPts val="0"/>
              </a:spcBef>
              <a:spcAft>
                <a:spcPts val="0"/>
              </a:spcAft>
              <a:buClr>
                <a:srgbClr val="FFFFFF"/>
              </a:buClr>
              <a:buSzPts val="1150"/>
              <a:buFont typeface="Calibri"/>
              <a:buNone/>
            </a:pPr>
            <a:endParaRPr sz="1150" b="1" i="0" u="none" strike="noStrike" cap="none">
              <a:solidFill>
                <a:srgbClr val="FFFFFF"/>
              </a:solidFill>
              <a:latin typeface="Calibri"/>
              <a:ea typeface="Calibri"/>
              <a:cs typeface="Calibri"/>
              <a:sym typeface="Calibri"/>
            </a:endParaRPr>
          </a:p>
        </p:txBody>
      </p:sp>
      <p:pic>
        <p:nvPicPr>
          <p:cNvPr id="269760" name="Google Shape;269760;p40" descr="Image"/>
          <p:cNvPicPr preferRelativeResize="0"/>
          <p:nvPr/>
        </p:nvPicPr>
        <p:blipFill rotWithShape="1">
          <a:blip r:embed="rId3">
            <a:alphaModFix/>
          </a:blip>
          <a:srcRect/>
          <a:stretch/>
        </p:blipFill>
        <p:spPr>
          <a:xfrm>
            <a:off x="5459283" y="2888205"/>
            <a:ext cx="1273434" cy="1591789"/>
          </a:xfrm>
          <a:prstGeom prst="rect">
            <a:avLst/>
          </a:prstGeom>
          <a:noFill/>
          <a:ln>
            <a:noFill/>
          </a:ln>
        </p:spPr>
      </p:pic>
      <p:sp>
        <p:nvSpPr>
          <p:cNvPr id="269761" name="Google Shape;269761;p40"/>
          <p:cNvSpPr/>
          <p:nvPr/>
        </p:nvSpPr>
        <p:spPr>
          <a:xfrm>
            <a:off x="589059" y="604354"/>
            <a:ext cx="12169500" cy="708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4000"/>
              <a:buFont typeface="Calibri"/>
              <a:buNone/>
            </a:pPr>
            <a:r>
              <a:rPr lang="en-US" sz="4000" b="1" i="0" u="none" strike="noStrike" cap="none">
                <a:solidFill>
                  <a:srgbClr val="000000"/>
                </a:solidFill>
                <a:latin typeface="Calibri"/>
                <a:ea typeface="Calibri"/>
                <a:cs typeface="Calibri"/>
                <a:sym typeface="Calibri"/>
              </a:rPr>
              <a:t>Putting the Person with Diabetes at the Centre of Care </a:t>
            </a:r>
            <a:endParaRPr sz="1600" b="1" i="0" u="none" strike="noStrike" cap="none">
              <a:solidFill>
                <a:srgbClr val="000000"/>
              </a:solidFill>
              <a:latin typeface="Calibri"/>
              <a:ea typeface="Calibri"/>
              <a:cs typeface="Calibri"/>
              <a:sym typeface="Calibri"/>
            </a:endParaRPr>
          </a:p>
        </p:txBody>
      </p:sp>
      <p:sp>
        <p:nvSpPr>
          <p:cNvPr id="269762" name="Google Shape;269762;p40"/>
          <p:cNvSpPr txBox="1"/>
          <p:nvPr/>
        </p:nvSpPr>
        <p:spPr>
          <a:xfrm>
            <a:off x="2241895" y="6204794"/>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cap="none">
                <a:solidFill>
                  <a:schemeClr val="dk1"/>
                </a:solidFill>
                <a:latin typeface="Calibri"/>
                <a:ea typeface="Calibri"/>
                <a:cs typeface="Calibri"/>
                <a:sym typeface="Calibri"/>
              </a:rPr>
            </a:br>
            <a:r>
              <a:rPr lang="en-US" sz="900" b="0" i="1" u="none" strike="noStrike" cap="none">
                <a:solidFill>
                  <a:schemeClr val="dk1"/>
                </a:solidFill>
                <a:latin typeface="Calibri"/>
                <a:ea typeface="Calibri"/>
                <a:cs typeface="Calibri"/>
                <a:sym typeface="Calibri"/>
              </a:rPr>
              <a:t>Diabetes Care </a:t>
            </a:r>
            <a:r>
              <a:rPr lang="en-US" sz="900" b="0" i="0" u="none" strike="noStrike" cap="none">
                <a:solidFill>
                  <a:schemeClr val="dk1"/>
                </a:solidFill>
                <a:latin typeface="Calibri"/>
                <a:ea typeface="Calibri"/>
                <a:cs typeface="Calibri"/>
                <a:sym typeface="Calibri"/>
              </a:rPr>
              <a:t>2022; https://doi.org/10.2337/dci22-0034. </a:t>
            </a:r>
            <a:r>
              <a:rPr lang="en-US" sz="900" b="0" i="1" u="none" strike="noStrike" cap="none">
                <a:solidFill>
                  <a:schemeClr val="dk1"/>
                </a:solidFill>
                <a:latin typeface="Calibri"/>
                <a:ea typeface="Calibri"/>
                <a:cs typeface="Calibri"/>
                <a:sym typeface="Calibri"/>
              </a:rPr>
              <a:t>Diabetologia </a:t>
            </a:r>
            <a:r>
              <a:rPr lang="en-US" sz="900" b="0" i="0" u="none" strike="noStrike" cap="none">
                <a:solidFill>
                  <a:schemeClr val="dk1"/>
                </a:solidFill>
                <a:latin typeface="Calibri"/>
                <a:ea typeface="Calibri"/>
                <a:cs typeface="Calibri"/>
                <a:sym typeface="Calibri"/>
              </a:rPr>
              <a:t>2022; https://doi.org/10.1007/s00125-022-05787-2</a:t>
            </a:r>
            <a:r>
              <a:rPr lang="en-US" sz="1600" b="0" i="0" u="none" strike="noStrike" cap="none">
                <a:solidFill>
                  <a:schemeClr val="dk1"/>
                </a:solidFill>
                <a:latin typeface="Calibri"/>
                <a:ea typeface="Calibri"/>
                <a:cs typeface="Calibri"/>
                <a:sym typeface="Calibri"/>
              </a:rPr>
              <a:t>.</a:t>
            </a:r>
            <a:endParaRPr sz="16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9766"/>
        <p:cNvGrpSpPr/>
        <p:nvPr/>
      </p:nvGrpSpPr>
      <p:grpSpPr>
        <a:xfrm>
          <a:off x="0" y="0"/>
          <a:ext cx="0" cy="0"/>
          <a:chOff x="0" y="0"/>
          <a:chExt cx="0" cy="0"/>
        </a:xfrm>
      </p:grpSpPr>
      <p:pic>
        <p:nvPicPr>
          <p:cNvPr id="269767" name="Google Shape;269767;p41" descr="Diagram&#10;&#10;Description automatically generated with low confidence"/>
          <p:cNvPicPr preferRelativeResize="0"/>
          <p:nvPr/>
        </p:nvPicPr>
        <p:blipFill rotWithShape="1">
          <a:blip r:embed="rId3">
            <a:alphaModFix/>
          </a:blip>
          <a:srcRect/>
          <a:stretch/>
        </p:blipFill>
        <p:spPr>
          <a:xfrm>
            <a:off x="0" y="1"/>
            <a:ext cx="12192000" cy="6857998"/>
          </a:xfrm>
          <a:prstGeom prst="rect">
            <a:avLst/>
          </a:prstGeom>
          <a:noFill/>
          <a:ln>
            <a:noFill/>
          </a:ln>
        </p:spPr>
      </p:pic>
      <p:pic>
        <p:nvPicPr>
          <p:cNvPr id="269768" name="Google Shape;269768;p41" descr="Text&#10;&#10;Description automatically generated"/>
          <p:cNvPicPr preferRelativeResize="0"/>
          <p:nvPr/>
        </p:nvPicPr>
        <p:blipFill rotWithShape="1">
          <a:blip r:embed="rId4">
            <a:alphaModFix/>
          </a:blip>
          <a:srcRect/>
          <a:stretch/>
        </p:blipFill>
        <p:spPr>
          <a:xfrm>
            <a:off x="0" y="1"/>
            <a:ext cx="12192000" cy="6857998"/>
          </a:xfrm>
          <a:prstGeom prst="rect">
            <a:avLst/>
          </a:prstGeom>
          <a:noFill/>
          <a:ln>
            <a:noFill/>
          </a:ln>
        </p:spPr>
      </p:pic>
      <p:pic>
        <p:nvPicPr>
          <p:cNvPr id="269769" name="Google Shape;269769;p41" descr="Text&#10;&#10;Description automatically generated"/>
          <p:cNvPicPr preferRelativeResize="0"/>
          <p:nvPr/>
        </p:nvPicPr>
        <p:blipFill rotWithShape="1">
          <a:blip r:embed="rId5">
            <a:alphaModFix/>
          </a:blip>
          <a:srcRect/>
          <a:stretch/>
        </p:blipFill>
        <p:spPr>
          <a:xfrm>
            <a:off x="0" y="1"/>
            <a:ext cx="12192000" cy="6857998"/>
          </a:xfrm>
          <a:prstGeom prst="rect">
            <a:avLst/>
          </a:prstGeom>
          <a:noFill/>
          <a:ln>
            <a:noFill/>
          </a:ln>
        </p:spPr>
      </p:pic>
      <p:pic>
        <p:nvPicPr>
          <p:cNvPr id="269770" name="Google Shape;269770;p41" descr="A picture containing text&#10;&#10;Description automatically generated"/>
          <p:cNvPicPr preferRelativeResize="0"/>
          <p:nvPr/>
        </p:nvPicPr>
        <p:blipFill rotWithShape="1">
          <a:blip r:embed="rId6">
            <a:alphaModFix/>
          </a:blip>
          <a:srcRect/>
          <a:stretch/>
        </p:blipFill>
        <p:spPr>
          <a:xfrm>
            <a:off x="0" y="1"/>
            <a:ext cx="12192000" cy="6857998"/>
          </a:xfrm>
          <a:prstGeom prst="rect">
            <a:avLst/>
          </a:prstGeom>
          <a:noFill/>
          <a:ln>
            <a:noFill/>
          </a:ln>
        </p:spPr>
      </p:pic>
      <p:pic>
        <p:nvPicPr>
          <p:cNvPr id="269771" name="Google Shape;269771;p41" descr="Graphical user interface&#10;&#10;Description automatically generated"/>
          <p:cNvPicPr preferRelativeResize="0"/>
          <p:nvPr/>
        </p:nvPicPr>
        <p:blipFill rotWithShape="1">
          <a:blip r:embed="rId7">
            <a:alphaModFix/>
          </a:blip>
          <a:srcRect/>
          <a:stretch/>
        </p:blipFill>
        <p:spPr>
          <a:xfrm>
            <a:off x="0" y="1"/>
            <a:ext cx="12192000" cy="6857998"/>
          </a:xfrm>
          <a:prstGeom prst="rect">
            <a:avLst/>
          </a:prstGeom>
          <a:noFill/>
          <a:ln>
            <a:noFill/>
          </a:ln>
        </p:spPr>
      </p:pic>
      <p:pic>
        <p:nvPicPr>
          <p:cNvPr id="269772" name="Google Shape;269772;p41" descr="Graphical user interface, text, application&#10;&#10;Description automatically generated"/>
          <p:cNvPicPr preferRelativeResize="0"/>
          <p:nvPr/>
        </p:nvPicPr>
        <p:blipFill rotWithShape="1">
          <a:blip r:embed="rId8">
            <a:alphaModFix/>
          </a:blip>
          <a:srcRect/>
          <a:stretch/>
        </p:blipFill>
        <p:spPr>
          <a:xfrm>
            <a:off x="0" y="1"/>
            <a:ext cx="12192000" cy="6857998"/>
          </a:xfrm>
          <a:prstGeom prst="rect">
            <a:avLst/>
          </a:prstGeom>
          <a:noFill/>
          <a:ln>
            <a:noFill/>
          </a:ln>
        </p:spPr>
      </p:pic>
      <p:pic>
        <p:nvPicPr>
          <p:cNvPr id="269773" name="Google Shape;269773;p41" descr="Graphical user interface, text, application&#10;&#10;Description automatically generated"/>
          <p:cNvPicPr preferRelativeResize="0"/>
          <p:nvPr/>
        </p:nvPicPr>
        <p:blipFill rotWithShape="1">
          <a:blip r:embed="rId9">
            <a:alphaModFix/>
          </a:blip>
          <a:srcRect/>
          <a:stretch/>
        </p:blipFill>
        <p:spPr>
          <a:xfrm>
            <a:off x="0" y="1"/>
            <a:ext cx="12192000" cy="6857998"/>
          </a:xfrm>
          <a:prstGeom prst="rect">
            <a:avLst/>
          </a:prstGeom>
          <a:noFill/>
          <a:ln>
            <a:noFill/>
          </a:ln>
        </p:spPr>
      </p:pic>
      <p:pic>
        <p:nvPicPr>
          <p:cNvPr id="269774" name="Google Shape;269774;p41" descr="Graphical user interface, text&#10;&#10;Description automatically generated"/>
          <p:cNvPicPr preferRelativeResize="0"/>
          <p:nvPr/>
        </p:nvPicPr>
        <p:blipFill rotWithShape="1">
          <a:blip r:embed="rId10">
            <a:alphaModFix/>
          </a:blip>
          <a:srcRect/>
          <a:stretch/>
        </p:blipFill>
        <p:spPr>
          <a:xfrm>
            <a:off x="0" y="1"/>
            <a:ext cx="12192000" cy="6857998"/>
          </a:xfrm>
          <a:prstGeom prst="rect">
            <a:avLst/>
          </a:prstGeom>
          <a:noFill/>
          <a:ln>
            <a:noFill/>
          </a:ln>
        </p:spPr>
      </p:pic>
      <p:sp>
        <p:nvSpPr>
          <p:cNvPr id="269775" name="Google Shape;269775;p41"/>
          <p:cNvSpPr txBox="1"/>
          <p:nvPr/>
        </p:nvSpPr>
        <p:spPr>
          <a:xfrm>
            <a:off x="2326163" y="6242872"/>
            <a:ext cx="6434700" cy="692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cap="none">
                <a:solidFill>
                  <a:schemeClr val="dk1"/>
                </a:solidFill>
                <a:latin typeface="Calibri"/>
                <a:ea typeface="Calibri"/>
                <a:cs typeface="Calibri"/>
                <a:sym typeface="Calibri"/>
              </a:rPr>
            </a:br>
            <a:r>
              <a:rPr lang="en-US" sz="900" b="0" i="1" u="none" strike="noStrike" cap="none">
                <a:solidFill>
                  <a:schemeClr val="dk1"/>
                </a:solidFill>
                <a:latin typeface="Calibri"/>
                <a:ea typeface="Calibri"/>
                <a:cs typeface="Calibri"/>
                <a:sym typeface="Calibri"/>
              </a:rPr>
              <a:t>Diabetes Care </a:t>
            </a:r>
            <a:r>
              <a:rPr lang="en-US" sz="900" b="0" i="0" u="none" strike="noStrike" cap="none">
                <a:solidFill>
                  <a:schemeClr val="dk1"/>
                </a:solidFill>
                <a:latin typeface="Calibri"/>
                <a:ea typeface="Calibri"/>
                <a:cs typeface="Calibri"/>
                <a:sym typeface="Calibri"/>
              </a:rPr>
              <a:t>2022; https://doi.org/10.2337/dci22-0034. </a:t>
            </a:r>
            <a:r>
              <a:rPr lang="en-US" sz="900" b="0" i="1" u="none" strike="noStrike" cap="none">
                <a:solidFill>
                  <a:schemeClr val="dk1"/>
                </a:solidFill>
                <a:latin typeface="Calibri"/>
                <a:ea typeface="Calibri"/>
                <a:cs typeface="Calibri"/>
                <a:sym typeface="Calibri"/>
              </a:rPr>
              <a:t>Diabetologia </a:t>
            </a:r>
            <a:r>
              <a:rPr lang="en-US" sz="900" b="0" i="0" u="none" strike="noStrike" cap="none">
                <a:solidFill>
                  <a:schemeClr val="dk1"/>
                </a:solidFill>
                <a:latin typeface="Calibri"/>
                <a:ea typeface="Calibri"/>
                <a:cs typeface="Calibri"/>
                <a:sym typeface="Calibri"/>
              </a:rPr>
              <a:t>2022; https://doi.org/10.1007/s00125-022-05787-2</a:t>
            </a:r>
            <a:r>
              <a:rPr lang="en-US" sz="1600" b="0" i="0" u="none" strike="noStrike" cap="none">
                <a:solidFill>
                  <a:schemeClr val="dk1"/>
                </a:solidFill>
                <a:latin typeface="Calibri"/>
                <a:ea typeface="Calibri"/>
                <a:cs typeface="Calibri"/>
                <a:sym typeface="Calibri"/>
              </a:rPr>
              <a:t>.</a:t>
            </a:r>
            <a:endParaRPr sz="1600" b="0" i="1" u="none" strike="noStrike" cap="none">
              <a:solidFill>
                <a:schemeClr val="dk1"/>
              </a:solidFill>
              <a:latin typeface="Calibri"/>
              <a:ea typeface="Calibri"/>
              <a:cs typeface="Calibri"/>
              <a:sym typeface="Calibri"/>
            </a:endParaRPr>
          </a:p>
          <a:p>
            <a:pPr marL="0" marR="0" lvl="0" indent="0" algn="ctr" rtl="0">
              <a:spcBef>
                <a:spcPts val="600"/>
              </a:spcBef>
              <a:spcAft>
                <a:spcPts val="0"/>
              </a:spcAft>
              <a:buNone/>
            </a:pPr>
            <a:r>
              <a:rPr lang="en-US" sz="900" b="0" i="0" u="none" strike="noStrike" cap="none">
                <a:solidFill>
                  <a:schemeClr val="dk1"/>
                </a:solidFill>
                <a:latin typeface="Calibri"/>
                <a:ea typeface="Calibri"/>
                <a:cs typeface="Calibri"/>
                <a:sym typeface="Calibri"/>
              </a:rPr>
              <a:t>.</a:t>
            </a:r>
            <a:endParaRPr sz="9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9779"/>
        <p:cNvGrpSpPr/>
        <p:nvPr/>
      </p:nvGrpSpPr>
      <p:grpSpPr>
        <a:xfrm>
          <a:off x="0" y="0"/>
          <a:ext cx="0" cy="0"/>
          <a:chOff x="0" y="0"/>
          <a:chExt cx="0" cy="0"/>
        </a:xfrm>
      </p:grpSpPr>
      <p:pic>
        <p:nvPicPr>
          <p:cNvPr id="269780" name="Google Shape;269780;p42" descr="Diagram&#10;&#10;Description automatically generated"/>
          <p:cNvPicPr preferRelativeResize="0"/>
          <p:nvPr/>
        </p:nvPicPr>
        <p:blipFill rotWithShape="1">
          <a:blip r:embed="rId3">
            <a:alphaModFix/>
          </a:blip>
          <a:srcRect/>
          <a:stretch/>
        </p:blipFill>
        <p:spPr>
          <a:xfrm>
            <a:off x="0" y="1"/>
            <a:ext cx="12192000" cy="6857998"/>
          </a:xfrm>
          <a:prstGeom prst="rect">
            <a:avLst/>
          </a:prstGeom>
          <a:noFill/>
          <a:ln>
            <a:noFill/>
          </a:ln>
        </p:spPr>
      </p:pic>
      <p:pic>
        <p:nvPicPr>
          <p:cNvPr id="269781" name="Google Shape;269781;p42" descr="Text&#10;&#10;Description automatically generated"/>
          <p:cNvPicPr preferRelativeResize="0"/>
          <p:nvPr/>
        </p:nvPicPr>
        <p:blipFill rotWithShape="1">
          <a:blip r:embed="rId4">
            <a:alphaModFix/>
          </a:blip>
          <a:srcRect/>
          <a:stretch/>
        </p:blipFill>
        <p:spPr>
          <a:xfrm>
            <a:off x="0" y="1"/>
            <a:ext cx="12192000" cy="6857998"/>
          </a:xfrm>
          <a:prstGeom prst="rect">
            <a:avLst/>
          </a:prstGeom>
          <a:noFill/>
          <a:ln>
            <a:noFill/>
          </a:ln>
        </p:spPr>
      </p:pic>
      <p:pic>
        <p:nvPicPr>
          <p:cNvPr id="269782" name="Google Shape;269782;p42" descr="Text&#10;&#10;Description automatically generated with medium confidence"/>
          <p:cNvPicPr preferRelativeResize="0"/>
          <p:nvPr/>
        </p:nvPicPr>
        <p:blipFill rotWithShape="1">
          <a:blip r:embed="rId5">
            <a:alphaModFix/>
          </a:blip>
          <a:srcRect/>
          <a:stretch/>
        </p:blipFill>
        <p:spPr>
          <a:xfrm>
            <a:off x="0" y="1"/>
            <a:ext cx="12192000" cy="6857998"/>
          </a:xfrm>
          <a:prstGeom prst="rect">
            <a:avLst/>
          </a:prstGeom>
          <a:noFill/>
          <a:ln>
            <a:noFill/>
          </a:ln>
        </p:spPr>
      </p:pic>
      <p:pic>
        <p:nvPicPr>
          <p:cNvPr id="269783" name="Google Shape;269783;p42" descr="Text&#10;&#10;Description automatically generated with medium confidence"/>
          <p:cNvPicPr preferRelativeResize="0"/>
          <p:nvPr/>
        </p:nvPicPr>
        <p:blipFill rotWithShape="1">
          <a:blip r:embed="rId6">
            <a:alphaModFix/>
          </a:blip>
          <a:srcRect/>
          <a:stretch/>
        </p:blipFill>
        <p:spPr>
          <a:xfrm>
            <a:off x="0" y="1"/>
            <a:ext cx="12192000" cy="6857998"/>
          </a:xfrm>
          <a:prstGeom prst="rect">
            <a:avLst/>
          </a:prstGeom>
          <a:noFill/>
          <a:ln>
            <a:noFill/>
          </a:ln>
        </p:spPr>
      </p:pic>
      <p:sp>
        <p:nvSpPr>
          <p:cNvPr id="269784" name="Google Shape;269784;p42"/>
          <p:cNvSpPr txBox="1"/>
          <p:nvPr/>
        </p:nvSpPr>
        <p:spPr>
          <a:xfrm>
            <a:off x="2088038" y="6252397"/>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cap="none">
                <a:solidFill>
                  <a:schemeClr val="dk1"/>
                </a:solidFill>
                <a:latin typeface="Calibri"/>
                <a:ea typeface="Calibri"/>
                <a:cs typeface="Calibri"/>
                <a:sym typeface="Calibri"/>
              </a:rPr>
            </a:br>
            <a:r>
              <a:rPr lang="en-US" sz="900" b="0" i="1" u="none" strike="noStrike" cap="none">
                <a:solidFill>
                  <a:schemeClr val="dk1"/>
                </a:solidFill>
                <a:latin typeface="Calibri"/>
                <a:ea typeface="Calibri"/>
                <a:cs typeface="Calibri"/>
                <a:sym typeface="Calibri"/>
              </a:rPr>
              <a:t>Diabetes Care </a:t>
            </a:r>
            <a:r>
              <a:rPr lang="en-US" sz="900" b="0" i="0" u="none" strike="noStrike" cap="none">
                <a:solidFill>
                  <a:schemeClr val="dk1"/>
                </a:solidFill>
                <a:latin typeface="Calibri"/>
                <a:ea typeface="Calibri"/>
                <a:cs typeface="Calibri"/>
                <a:sym typeface="Calibri"/>
              </a:rPr>
              <a:t>2022; https://doi.org/10.2337/dci22-0034. </a:t>
            </a:r>
            <a:r>
              <a:rPr lang="en-US" sz="900" b="0" i="1" u="none" strike="noStrike" cap="none">
                <a:solidFill>
                  <a:schemeClr val="dk1"/>
                </a:solidFill>
                <a:latin typeface="Calibri"/>
                <a:ea typeface="Calibri"/>
                <a:cs typeface="Calibri"/>
                <a:sym typeface="Calibri"/>
              </a:rPr>
              <a:t>Diabetologia </a:t>
            </a:r>
            <a:r>
              <a:rPr lang="en-US" sz="900" b="0" i="0" u="none" strike="noStrike" cap="none">
                <a:solidFill>
                  <a:schemeClr val="dk1"/>
                </a:solidFill>
                <a:latin typeface="Calibri"/>
                <a:ea typeface="Calibri"/>
                <a:cs typeface="Calibri"/>
                <a:sym typeface="Calibri"/>
              </a:rPr>
              <a:t>2022; https://doi.org/10.1007/s00125-022-05787-2</a:t>
            </a:r>
            <a:r>
              <a:rPr lang="en-US" sz="1600" b="0" i="0" u="none" strike="noStrike" cap="none">
                <a:solidFill>
                  <a:schemeClr val="dk1"/>
                </a:solidFill>
                <a:latin typeface="Calibri"/>
                <a:ea typeface="Calibri"/>
                <a:cs typeface="Calibri"/>
                <a:sym typeface="Calibri"/>
              </a:rPr>
              <a:t>.</a:t>
            </a:r>
            <a:endParaRPr sz="16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9781"/>
                                        </p:tgtEl>
                                        <p:attrNameLst>
                                          <p:attrName>style.visibility</p:attrName>
                                        </p:attrNameLst>
                                      </p:cBhvr>
                                      <p:to>
                                        <p:strVal val="visible"/>
                                      </p:to>
                                    </p:set>
                                    <p:animEffect transition="in" filter="fade">
                                      <p:cBhvr>
                                        <p:cTn id="7" dur="500"/>
                                        <p:tgtEl>
                                          <p:spTgt spid="26978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9782"/>
                                        </p:tgtEl>
                                        <p:attrNameLst>
                                          <p:attrName>style.visibility</p:attrName>
                                        </p:attrNameLst>
                                      </p:cBhvr>
                                      <p:to>
                                        <p:strVal val="visible"/>
                                      </p:to>
                                    </p:set>
                                    <p:animEffect transition="in" filter="fade">
                                      <p:cBhvr>
                                        <p:cTn id="12" dur="500"/>
                                        <p:tgtEl>
                                          <p:spTgt spid="26978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9783"/>
                                        </p:tgtEl>
                                        <p:attrNameLst>
                                          <p:attrName>style.visibility</p:attrName>
                                        </p:attrNameLst>
                                      </p:cBhvr>
                                      <p:to>
                                        <p:strVal val="visible"/>
                                      </p:to>
                                    </p:set>
                                    <p:animEffect transition="in" filter="fade">
                                      <p:cBhvr>
                                        <p:cTn id="17" dur="500"/>
                                        <p:tgtEl>
                                          <p:spTgt spid="2697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9789"/>
        <p:cNvGrpSpPr/>
        <p:nvPr/>
      </p:nvGrpSpPr>
      <p:grpSpPr>
        <a:xfrm>
          <a:off x="0" y="0"/>
          <a:ext cx="0" cy="0"/>
          <a:chOff x="0" y="0"/>
          <a:chExt cx="0" cy="0"/>
        </a:xfrm>
      </p:grpSpPr>
      <p:sp>
        <p:nvSpPr>
          <p:cNvPr id="269790" name="Google Shape;269790;p43"/>
          <p:cNvSpPr txBox="1">
            <a:spLocks noGrp="1"/>
          </p:cNvSpPr>
          <p:nvPr>
            <p:ph type="title"/>
          </p:nvPr>
        </p:nvSpPr>
        <p:spPr>
          <a:xfrm>
            <a:off x="509650" y="254631"/>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Shared Decision-Making in Type 2 Diabetes</a:t>
            </a:r>
            <a:endParaRPr/>
          </a:p>
        </p:txBody>
      </p:sp>
      <p:sp>
        <p:nvSpPr>
          <p:cNvPr id="269791" name="Google Shape;269791;p43"/>
          <p:cNvSpPr txBox="1">
            <a:spLocks noGrp="1"/>
          </p:cNvSpPr>
          <p:nvPr>
            <p:ph type="body" idx="1"/>
          </p:nvPr>
        </p:nvSpPr>
        <p:spPr>
          <a:xfrm>
            <a:off x="509669" y="1714298"/>
            <a:ext cx="11072700" cy="3874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en-US" sz="3200"/>
              <a:t>Shared decision-making can improve </a:t>
            </a:r>
            <a:endParaRPr/>
          </a:p>
          <a:p>
            <a:pPr marL="685800" lvl="1" indent="-228600" algn="l" rtl="0">
              <a:lnSpc>
                <a:spcPct val="90000"/>
              </a:lnSpc>
              <a:spcBef>
                <a:spcPts val="500"/>
              </a:spcBef>
              <a:spcAft>
                <a:spcPts val="0"/>
              </a:spcAft>
              <a:buClr>
                <a:schemeClr val="dk1"/>
              </a:buClr>
              <a:buSzPts val="3200"/>
              <a:buChar char="•"/>
            </a:pPr>
            <a:r>
              <a:rPr lang="en-US" sz="3200"/>
              <a:t>decision quality </a:t>
            </a:r>
            <a:endParaRPr/>
          </a:p>
          <a:p>
            <a:pPr marL="685800" lvl="1" indent="-228600" algn="l" rtl="0">
              <a:lnSpc>
                <a:spcPct val="90000"/>
              </a:lnSpc>
              <a:spcBef>
                <a:spcPts val="500"/>
              </a:spcBef>
              <a:spcAft>
                <a:spcPts val="0"/>
              </a:spcAft>
              <a:buClr>
                <a:schemeClr val="dk1"/>
              </a:buClr>
              <a:buSzPts val="3200"/>
              <a:buChar char="•"/>
            </a:pPr>
            <a:r>
              <a:rPr lang="en-US" sz="3200"/>
              <a:t>knowledge about risks, safety, and benefits</a:t>
            </a:r>
            <a:endParaRPr/>
          </a:p>
          <a:p>
            <a:pPr marL="685800" lvl="1" indent="-228600" algn="l" rtl="0">
              <a:lnSpc>
                <a:spcPct val="90000"/>
              </a:lnSpc>
              <a:spcBef>
                <a:spcPts val="500"/>
              </a:spcBef>
              <a:spcAft>
                <a:spcPts val="0"/>
              </a:spcAft>
              <a:buClr>
                <a:schemeClr val="dk1"/>
              </a:buClr>
              <a:buSzPts val="3200"/>
              <a:buChar char="•"/>
            </a:pPr>
            <a:r>
              <a:rPr lang="en-US" sz="3200"/>
              <a:t>incorporation of individual preferences and values when formulating a management plan</a:t>
            </a:r>
            <a:endParaRPr/>
          </a:p>
          <a:p>
            <a:pPr marL="0" lvl="0" indent="0" algn="l" rtl="0">
              <a:lnSpc>
                <a:spcPct val="90000"/>
              </a:lnSpc>
              <a:spcBef>
                <a:spcPts val="1000"/>
              </a:spcBef>
              <a:spcAft>
                <a:spcPts val="0"/>
              </a:spcAft>
              <a:buClr>
                <a:schemeClr val="dk1"/>
              </a:buClr>
              <a:buSzPts val="3200"/>
              <a:buNone/>
            </a:pPr>
            <a:r>
              <a:rPr lang="en-US" sz="3200"/>
              <a:t>Ethical imperative for support of person’s autonomy</a:t>
            </a:r>
            <a:endParaRPr/>
          </a:p>
          <a:p>
            <a:pPr marL="228600" lvl="0" indent="-76200" algn="l" rtl="0">
              <a:lnSpc>
                <a:spcPct val="90000"/>
              </a:lnSpc>
              <a:spcBef>
                <a:spcPts val="1000"/>
              </a:spcBef>
              <a:spcAft>
                <a:spcPts val="0"/>
              </a:spcAft>
              <a:buClr>
                <a:schemeClr val="dk1"/>
              </a:buClr>
              <a:buSzPts val="2400"/>
              <a:buNone/>
            </a:pPr>
            <a:endParaRPr sz="2400"/>
          </a:p>
        </p:txBody>
      </p:sp>
      <p:sp>
        <p:nvSpPr>
          <p:cNvPr id="269792" name="Google Shape;269792;p43"/>
          <p:cNvSpPr txBox="1">
            <a:spLocks noGrp="1"/>
          </p:cNvSpPr>
          <p:nvPr>
            <p:ph type="body" idx="2"/>
          </p:nvPr>
        </p:nvSpPr>
        <p:spPr>
          <a:xfrm>
            <a:off x="509650" y="483231"/>
            <a:ext cx="11267700" cy="342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A5A5A5"/>
              </a:buClr>
              <a:buSzPts val="1900"/>
              <a:buNone/>
            </a:pPr>
            <a:endParaRPr/>
          </a:p>
        </p:txBody>
      </p:sp>
      <p:sp>
        <p:nvSpPr>
          <p:cNvPr id="269793" name="Google Shape;269793;p43"/>
          <p:cNvSpPr txBox="1"/>
          <p:nvPr/>
        </p:nvSpPr>
        <p:spPr>
          <a:xfrm>
            <a:off x="2288063" y="6165503"/>
            <a:ext cx="6434700" cy="692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cap="none">
                <a:solidFill>
                  <a:schemeClr val="dk1"/>
                </a:solidFill>
                <a:latin typeface="Calibri"/>
                <a:ea typeface="Calibri"/>
                <a:cs typeface="Calibri"/>
                <a:sym typeface="Calibri"/>
              </a:rPr>
            </a:br>
            <a:r>
              <a:rPr lang="en-US" sz="900" b="0" i="1" u="none" strike="noStrike" cap="none">
                <a:solidFill>
                  <a:schemeClr val="dk1"/>
                </a:solidFill>
                <a:latin typeface="Calibri"/>
                <a:ea typeface="Calibri"/>
                <a:cs typeface="Calibri"/>
                <a:sym typeface="Calibri"/>
              </a:rPr>
              <a:t>Diabetes Care </a:t>
            </a:r>
            <a:r>
              <a:rPr lang="en-US" sz="900" b="0" i="0" u="none" strike="noStrike" cap="none">
                <a:solidFill>
                  <a:schemeClr val="dk1"/>
                </a:solidFill>
                <a:latin typeface="Calibri"/>
                <a:ea typeface="Calibri"/>
                <a:cs typeface="Calibri"/>
                <a:sym typeface="Calibri"/>
              </a:rPr>
              <a:t>2022; https://doi.org/10.2337/dci22-0034. </a:t>
            </a:r>
            <a:r>
              <a:rPr lang="en-US" sz="900" b="0" i="1" u="none" strike="noStrike" cap="none">
                <a:solidFill>
                  <a:schemeClr val="dk1"/>
                </a:solidFill>
                <a:latin typeface="Calibri"/>
                <a:ea typeface="Calibri"/>
                <a:cs typeface="Calibri"/>
                <a:sym typeface="Calibri"/>
              </a:rPr>
              <a:t>Diabetologia </a:t>
            </a:r>
            <a:r>
              <a:rPr lang="en-US" sz="900" b="0" i="0" u="none" strike="noStrike" cap="none">
                <a:solidFill>
                  <a:schemeClr val="dk1"/>
                </a:solidFill>
                <a:latin typeface="Calibri"/>
                <a:ea typeface="Calibri"/>
                <a:cs typeface="Calibri"/>
                <a:sym typeface="Calibri"/>
              </a:rPr>
              <a:t>2022; https://doi.org/10.1007/s00125-022-05787-2</a:t>
            </a:r>
            <a:r>
              <a:rPr lang="en-US" sz="1600" b="0" i="0" u="none" strike="noStrike" cap="none">
                <a:solidFill>
                  <a:schemeClr val="dk1"/>
                </a:solidFill>
                <a:latin typeface="Calibri"/>
                <a:ea typeface="Calibri"/>
                <a:cs typeface="Calibri"/>
                <a:sym typeface="Calibri"/>
              </a:rPr>
              <a:t>.</a:t>
            </a:r>
            <a:endParaRPr sz="1600" b="0" i="1" u="none" strike="noStrike" cap="none">
              <a:solidFill>
                <a:schemeClr val="dk1"/>
              </a:solidFill>
              <a:latin typeface="Calibri"/>
              <a:ea typeface="Calibri"/>
              <a:cs typeface="Calibri"/>
              <a:sym typeface="Calibri"/>
            </a:endParaRPr>
          </a:p>
          <a:p>
            <a:pPr marL="0" marR="0" lvl="0" indent="0" algn="ctr" rtl="0">
              <a:spcBef>
                <a:spcPts val="600"/>
              </a:spcBef>
              <a:spcAft>
                <a:spcPts val="0"/>
              </a:spcAft>
              <a:buNone/>
            </a:pPr>
            <a:r>
              <a:rPr lang="en-US" sz="900" b="0" i="0" u="none" strike="noStrike" cap="none">
                <a:solidFill>
                  <a:schemeClr val="dk1"/>
                </a:solidFill>
                <a:latin typeface="Calibri"/>
                <a:ea typeface="Calibri"/>
                <a:cs typeface="Calibri"/>
                <a:sym typeface="Calibri"/>
              </a:rPr>
              <a:t>.</a:t>
            </a:r>
            <a:endParaRPr sz="9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9798"/>
        <p:cNvGrpSpPr/>
        <p:nvPr/>
      </p:nvGrpSpPr>
      <p:grpSpPr>
        <a:xfrm>
          <a:off x="0" y="0"/>
          <a:ext cx="0" cy="0"/>
          <a:chOff x="0" y="0"/>
          <a:chExt cx="0" cy="0"/>
        </a:xfrm>
      </p:grpSpPr>
      <p:sp>
        <p:nvSpPr>
          <p:cNvPr id="269799" name="Google Shape;269799;p44"/>
          <p:cNvSpPr txBox="1">
            <a:spLocks noGrp="1"/>
          </p:cNvSpPr>
          <p:nvPr>
            <p:ph type="title"/>
          </p:nvPr>
        </p:nvSpPr>
        <p:spPr>
          <a:xfrm>
            <a:off x="497886" y="344842"/>
            <a:ext cx="11078700" cy="1143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4000"/>
              <a:buFont typeface="Calibri"/>
              <a:buNone/>
            </a:pPr>
            <a:r>
              <a:rPr lang="en-US" sz="4000"/>
              <a:t>Diabetes Self-Management Education and Support (DSMES)</a:t>
            </a:r>
            <a:endParaRPr/>
          </a:p>
        </p:txBody>
      </p:sp>
      <p:sp>
        <p:nvSpPr>
          <p:cNvPr id="269800" name="Google Shape;269800;p44"/>
          <p:cNvSpPr txBox="1">
            <a:spLocks noGrp="1"/>
          </p:cNvSpPr>
          <p:nvPr>
            <p:ph type="body" idx="1"/>
          </p:nvPr>
        </p:nvSpPr>
        <p:spPr>
          <a:xfrm>
            <a:off x="503767" y="2104442"/>
            <a:ext cx="11072700" cy="4086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en-US" sz="2400"/>
              <a:t>Face-to-face contact in group or individual sessions with trained educators</a:t>
            </a:r>
            <a:endParaRPr sz="2400"/>
          </a:p>
          <a:p>
            <a:pPr marL="0" lvl="0" indent="0" algn="l" rtl="0">
              <a:lnSpc>
                <a:spcPct val="90000"/>
              </a:lnSpc>
              <a:spcBef>
                <a:spcPts val="1000"/>
              </a:spcBef>
              <a:spcAft>
                <a:spcPts val="0"/>
              </a:spcAft>
              <a:buClr>
                <a:schemeClr val="dk1"/>
              </a:buClr>
              <a:buSzPts val="2400"/>
              <a:buNone/>
            </a:pPr>
            <a:r>
              <a:rPr lang="en-US" sz="2400"/>
              <a:t>Promote healthy eating, physical activity, good medication-taking behavior, and increase self-efficacy</a:t>
            </a:r>
            <a:endParaRPr/>
          </a:p>
          <a:p>
            <a:pPr marL="0" lvl="0" indent="0" algn="l" rtl="0">
              <a:lnSpc>
                <a:spcPct val="90000"/>
              </a:lnSpc>
              <a:spcBef>
                <a:spcPts val="1000"/>
              </a:spcBef>
              <a:spcAft>
                <a:spcPts val="0"/>
              </a:spcAft>
              <a:buClr>
                <a:schemeClr val="dk1"/>
              </a:buClr>
              <a:buSzPts val="2400"/>
              <a:buNone/>
            </a:pPr>
            <a:r>
              <a:rPr lang="en-US" sz="2400"/>
              <a:t>Theory based DSMES, with structured curriculum and contact time &gt; 10 hrs</a:t>
            </a:r>
            <a:endParaRPr sz="2400"/>
          </a:p>
          <a:p>
            <a:pPr marL="685800" lvl="1" indent="-228600" algn="l" rtl="0">
              <a:lnSpc>
                <a:spcPct val="90000"/>
              </a:lnSpc>
              <a:spcBef>
                <a:spcPts val="500"/>
              </a:spcBef>
              <a:spcAft>
                <a:spcPts val="0"/>
              </a:spcAft>
              <a:buClr>
                <a:schemeClr val="dk1"/>
              </a:buClr>
              <a:buSzPts val="2400"/>
              <a:buChar char="•"/>
            </a:pPr>
            <a:r>
              <a:rPr lang="en-US" sz="2400"/>
              <a:t>decrease HbA</a:t>
            </a:r>
            <a:r>
              <a:rPr lang="en-US" sz="2400" baseline="-25000"/>
              <a:t>1c</a:t>
            </a:r>
            <a:endParaRPr/>
          </a:p>
          <a:p>
            <a:pPr marL="685800" lvl="1" indent="-228600" algn="l" rtl="0">
              <a:lnSpc>
                <a:spcPct val="90000"/>
              </a:lnSpc>
              <a:spcBef>
                <a:spcPts val="500"/>
              </a:spcBef>
              <a:spcAft>
                <a:spcPts val="0"/>
              </a:spcAft>
              <a:buClr>
                <a:schemeClr val="dk1"/>
              </a:buClr>
              <a:buSzPts val="2400"/>
              <a:buChar char="•"/>
            </a:pPr>
            <a:r>
              <a:rPr lang="en-US" sz="2400"/>
              <a:t>reduce hospital admissions</a:t>
            </a:r>
            <a:endParaRPr/>
          </a:p>
          <a:p>
            <a:pPr marL="685800" lvl="1" indent="-228600" algn="l" rtl="0">
              <a:lnSpc>
                <a:spcPct val="90000"/>
              </a:lnSpc>
              <a:spcBef>
                <a:spcPts val="500"/>
              </a:spcBef>
              <a:spcAft>
                <a:spcPts val="0"/>
              </a:spcAft>
              <a:buClr>
                <a:schemeClr val="dk1"/>
              </a:buClr>
              <a:buSzPts val="2400"/>
              <a:buChar char="•"/>
            </a:pPr>
            <a:r>
              <a:rPr lang="en-US" sz="2400"/>
              <a:t>improve person with diabetes knowledge</a:t>
            </a:r>
            <a:endParaRPr/>
          </a:p>
          <a:p>
            <a:pPr marL="685800" lvl="1" indent="-228600" algn="l" rtl="0">
              <a:lnSpc>
                <a:spcPct val="90000"/>
              </a:lnSpc>
              <a:spcBef>
                <a:spcPts val="500"/>
              </a:spcBef>
              <a:spcAft>
                <a:spcPts val="0"/>
              </a:spcAft>
              <a:buClr>
                <a:schemeClr val="dk1"/>
              </a:buClr>
              <a:buSzPts val="2400"/>
              <a:buChar char="•"/>
            </a:pPr>
            <a:r>
              <a:rPr lang="en-US" sz="2400"/>
              <a:t>improve clinical and psychological outcomes</a:t>
            </a:r>
            <a:endParaRPr/>
          </a:p>
          <a:p>
            <a:pPr marL="685800" lvl="1" indent="-228600" algn="l" rtl="0">
              <a:lnSpc>
                <a:spcPct val="90000"/>
              </a:lnSpc>
              <a:spcBef>
                <a:spcPts val="500"/>
              </a:spcBef>
              <a:spcAft>
                <a:spcPts val="0"/>
              </a:spcAft>
              <a:buClr>
                <a:schemeClr val="dk1"/>
              </a:buClr>
              <a:buSzPts val="2400"/>
              <a:buChar char="•"/>
            </a:pPr>
            <a:r>
              <a:rPr lang="en-US" sz="2400"/>
              <a:t>cost-effective</a:t>
            </a:r>
            <a:endParaRPr/>
          </a:p>
          <a:p>
            <a:pPr marL="685800" lvl="1" indent="-228600" algn="l" rtl="0">
              <a:lnSpc>
                <a:spcPct val="90000"/>
              </a:lnSpc>
              <a:spcBef>
                <a:spcPts val="500"/>
              </a:spcBef>
              <a:spcAft>
                <a:spcPts val="0"/>
              </a:spcAft>
              <a:buClr>
                <a:schemeClr val="dk1"/>
              </a:buClr>
              <a:buSzPts val="2400"/>
              <a:buChar char="•"/>
            </a:pPr>
            <a:r>
              <a:rPr lang="en-US" sz="2400"/>
              <a:t>potentially reduce the risk of all-cause mortality</a:t>
            </a:r>
            <a:endParaRPr/>
          </a:p>
        </p:txBody>
      </p:sp>
      <p:sp>
        <p:nvSpPr>
          <p:cNvPr id="269801" name="Google Shape;269801;p44"/>
          <p:cNvSpPr txBox="1">
            <a:spLocks noGrp="1"/>
          </p:cNvSpPr>
          <p:nvPr>
            <p:ph type="body" idx="2"/>
          </p:nvPr>
        </p:nvSpPr>
        <p:spPr>
          <a:xfrm>
            <a:off x="509650" y="483231"/>
            <a:ext cx="11267700" cy="342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A5A5A5"/>
              </a:buClr>
              <a:buSzPts val="1900"/>
              <a:buNone/>
            </a:pPr>
            <a:endParaRPr/>
          </a:p>
        </p:txBody>
      </p:sp>
      <p:sp>
        <p:nvSpPr>
          <p:cNvPr id="269802" name="Google Shape;269802;p44"/>
          <p:cNvSpPr txBox="1"/>
          <p:nvPr/>
        </p:nvSpPr>
        <p:spPr>
          <a:xfrm>
            <a:off x="2259488" y="6190772"/>
            <a:ext cx="6434700" cy="692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cap="none">
                <a:solidFill>
                  <a:schemeClr val="dk1"/>
                </a:solidFill>
                <a:latin typeface="Calibri"/>
                <a:ea typeface="Calibri"/>
                <a:cs typeface="Calibri"/>
                <a:sym typeface="Calibri"/>
              </a:rPr>
            </a:br>
            <a:r>
              <a:rPr lang="en-US" sz="900" b="0" i="1" u="none" strike="noStrike" cap="none">
                <a:solidFill>
                  <a:schemeClr val="dk1"/>
                </a:solidFill>
                <a:latin typeface="Calibri"/>
                <a:ea typeface="Calibri"/>
                <a:cs typeface="Calibri"/>
                <a:sym typeface="Calibri"/>
              </a:rPr>
              <a:t>Diabetes Care </a:t>
            </a:r>
            <a:r>
              <a:rPr lang="en-US" sz="900" b="0" i="0" u="none" strike="noStrike" cap="none">
                <a:solidFill>
                  <a:schemeClr val="dk1"/>
                </a:solidFill>
                <a:latin typeface="Calibri"/>
                <a:ea typeface="Calibri"/>
                <a:cs typeface="Calibri"/>
                <a:sym typeface="Calibri"/>
              </a:rPr>
              <a:t>2022; https://doi.org/10.2337/dci22-0034. </a:t>
            </a:r>
            <a:r>
              <a:rPr lang="en-US" sz="900" b="0" i="1" u="none" strike="noStrike" cap="none">
                <a:solidFill>
                  <a:schemeClr val="dk1"/>
                </a:solidFill>
                <a:latin typeface="Calibri"/>
                <a:ea typeface="Calibri"/>
                <a:cs typeface="Calibri"/>
                <a:sym typeface="Calibri"/>
              </a:rPr>
              <a:t>Diabetologia </a:t>
            </a:r>
            <a:r>
              <a:rPr lang="en-US" sz="900" b="0" i="0" u="none" strike="noStrike" cap="none">
                <a:solidFill>
                  <a:schemeClr val="dk1"/>
                </a:solidFill>
                <a:latin typeface="Calibri"/>
                <a:ea typeface="Calibri"/>
                <a:cs typeface="Calibri"/>
                <a:sym typeface="Calibri"/>
              </a:rPr>
              <a:t>2022; https://doi.org/10.1007/s00125-022-05787-2</a:t>
            </a:r>
            <a:r>
              <a:rPr lang="en-US" sz="1600" b="0" i="0" u="none" strike="noStrike" cap="none">
                <a:solidFill>
                  <a:schemeClr val="dk1"/>
                </a:solidFill>
                <a:latin typeface="Calibri"/>
                <a:ea typeface="Calibri"/>
                <a:cs typeface="Calibri"/>
                <a:sym typeface="Calibri"/>
              </a:rPr>
              <a:t>.</a:t>
            </a:r>
            <a:endParaRPr sz="1600" b="0" i="1" u="none" strike="noStrike" cap="none">
              <a:solidFill>
                <a:schemeClr val="dk1"/>
              </a:solidFill>
              <a:latin typeface="Calibri"/>
              <a:ea typeface="Calibri"/>
              <a:cs typeface="Calibri"/>
              <a:sym typeface="Calibri"/>
            </a:endParaRPr>
          </a:p>
          <a:p>
            <a:pPr marL="0" marR="0" lvl="0" indent="0" algn="ctr" rtl="0">
              <a:spcBef>
                <a:spcPts val="600"/>
              </a:spcBef>
              <a:spcAft>
                <a:spcPts val="0"/>
              </a:spcAft>
              <a:buNone/>
            </a:pPr>
            <a:r>
              <a:rPr lang="en-US" sz="900" b="0" i="0" u="none" strike="noStrike" cap="none">
                <a:solidFill>
                  <a:schemeClr val="dk1"/>
                </a:solidFill>
                <a:latin typeface="Calibri"/>
                <a:ea typeface="Calibri"/>
                <a:cs typeface="Calibri"/>
                <a:sym typeface="Calibri"/>
              </a:rPr>
              <a:t>.</a:t>
            </a:r>
            <a:endParaRPr sz="9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9806"/>
        <p:cNvGrpSpPr/>
        <p:nvPr/>
      </p:nvGrpSpPr>
      <p:grpSpPr>
        <a:xfrm>
          <a:off x="0" y="0"/>
          <a:ext cx="0" cy="0"/>
          <a:chOff x="0" y="0"/>
          <a:chExt cx="0" cy="0"/>
        </a:xfrm>
      </p:grpSpPr>
      <p:pic>
        <p:nvPicPr>
          <p:cNvPr id="269807" name="Google Shape;269807;p45" descr="Diagram&#10;&#10;Description automatically generated"/>
          <p:cNvPicPr preferRelativeResize="0"/>
          <p:nvPr/>
        </p:nvPicPr>
        <p:blipFill rotWithShape="1">
          <a:blip r:embed="rId3">
            <a:alphaModFix/>
          </a:blip>
          <a:srcRect/>
          <a:stretch/>
        </p:blipFill>
        <p:spPr>
          <a:xfrm>
            <a:off x="0" y="1"/>
            <a:ext cx="12192000" cy="6857998"/>
          </a:xfrm>
          <a:prstGeom prst="rect">
            <a:avLst/>
          </a:prstGeom>
          <a:noFill/>
          <a:ln>
            <a:noFill/>
          </a:ln>
        </p:spPr>
      </p:pic>
      <p:pic>
        <p:nvPicPr>
          <p:cNvPr id="269808" name="Google Shape;269808;p45" descr="Text&#10;&#10;Description automatically generated"/>
          <p:cNvPicPr preferRelativeResize="0"/>
          <p:nvPr/>
        </p:nvPicPr>
        <p:blipFill rotWithShape="1">
          <a:blip r:embed="rId4">
            <a:alphaModFix/>
          </a:blip>
          <a:srcRect/>
          <a:stretch/>
        </p:blipFill>
        <p:spPr>
          <a:xfrm>
            <a:off x="0" y="1"/>
            <a:ext cx="12192000" cy="6857998"/>
          </a:xfrm>
          <a:prstGeom prst="rect">
            <a:avLst/>
          </a:prstGeom>
          <a:noFill/>
          <a:ln>
            <a:noFill/>
          </a:ln>
        </p:spPr>
      </p:pic>
      <p:pic>
        <p:nvPicPr>
          <p:cNvPr id="269809" name="Google Shape;269809;p45" descr="Text&#10;&#10;Description automatically generated with medium confidence"/>
          <p:cNvPicPr preferRelativeResize="0"/>
          <p:nvPr/>
        </p:nvPicPr>
        <p:blipFill rotWithShape="1">
          <a:blip r:embed="rId5">
            <a:alphaModFix/>
          </a:blip>
          <a:srcRect/>
          <a:stretch/>
        </p:blipFill>
        <p:spPr>
          <a:xfrm>
            <a:off x="0" y="1"/>
            <a:ext cx="12192000" cy="6857998"/>
          </a:xfrm>
          <a:prstGeom prst="rect">
            <a:avLst/>
          </a:prstGeom>
          <a:noFill/>
          <a:ln>
            <a:noFill/>
          </a:ln>
        </p:spPr>
      </p:pic>
      <p:pic>
        <p:nvPicPr>
          <p:cNvPr id="269810" name="Google Shape;269810;p45" descr="Text&#10;&#10;Description automatically generated with medium confidence"/>
          <p:cNvPicPr preferRelativeResize="0"/>
          <p:nvPr/>
        </p:nvPicPr>
        <p:blipFill rotWithShape="1">
          <a:blip r:embed="rId6">
            <a:alphaModFix/>
          </a:blip>
          <a:srcRect/>
          <a:stretch/>
        </p:blipFill>
        <p:spPr>
          <a:xfrm>
            <a:off x="0" y="1"/>
            <a:ext cx="12192000" cy="6857998"/>
          </a:xfrm>
          <a:prstGeom prst="rect">
            <a:avLst/>
          </a:prstGeom>
          <a:noFill/>
          <a:ln>
            <a:noFill/>
          </a:ln>
        </p:spPr>
      </p:pic>
      <p:pic>
        <p:nvPicPr>
          <p:cNvPr id="269811" name="Google Shape;269811;p45" descr="Graphical user interface&#10;&#10;Description automatically generated"/>
          <p:cNvPicPr preferRelativeResize="0"/>
          <p:nvPr/>
        </p:nvPicPr>
        <p:blipFill rotWithShape="1">
          <a:blip r:embed="rId7">
            <a:alphaModFix/>
          </a:blip>
          <a:srcRect/>
          <a:stretch/>
        </p:blipFill>
        <p:spPr>
          <a:xfrm>
            <a:off x="0" y="1"/>
            <a:ext cx="12192000" cy="6857998"/>
          </a:xfrm>
          <a:prstGeom prst="rect">
            <a:avLst/>
          </a:prstGeom>
          <a:noFill/>
          <a:ln>
            <a:noFill/>
          </a:ln>
        </p:spPr>
      </p:pic>
      <p:pic>
        <p:nvPicPr>
          <p:cNvPr id="269812" name="Google Shape;269812;p45" descr="Graphical user interface, text&#10;&#10;Description automatically generated with medium confidence"/>
          <p:cNvPicPr preferRelativeResize="0"/>
          <p:nvPr/>
        </p:nvPicPr>
        <p:blipFill rotWithShape="1">
          <a:blip r:embed="rId8">
            <a:alphaModFix/>
          </a:blip>
          <a:srcRect/>
          <a:stretch/>
        </p:blipFill>
        <p:spPr>
          <a:xfrm>
            <a:off x="0" y="1"/>
            <a:ext cx="12192000" cy="6857998"/>
          </a:xfrm>
          <a:prstGeom prst="rect">
            <a:avLst/>
          </a:prstGeom>
          <a:noFill/>
          <a:ln>
            <a:noFill/>
          </a:ln>
        </p:spPr>
      </p:pic>
      <p:sp>
        <p:nvSpPr>
          <p:cNvPr id="269813" name="Google Shape;269813;p45"/>
          <p:cNvSpPr txBox="1"/>
          <p:nvPr/>
        </p:nvSpPr>
        <p:spPr>
          <a:xfrm>
            <a:off x="2259488" y="6271447"/>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cap="none">
                <a:solidFill>
                  <a:schemeClr val="dk1"/>
                </a:solidFill>
                <a:latin typeface="Calibri"/>
                <a:ea typeface="Calibri"/>
                <a:cs typeface="Calibri"/>
                <a:sym typeface="Calibri"/>
              </a:rPr>
            </a:br>
            <a:r>
              <a:rPr lang="en-US" sz="900" b="0" i="1" u="none" strike="noStrike" cap="none">
                <a:solidFill>
                  <a:schemeClr val="dk1"/>
                </a:solidFill>
                <a:latin typeface="Calibri"/>
                <a:ea typeface="Calibri"/>
                <a:cs typeface="Calibri"/>
                <a:sym typeface="Calibri"/>
              </a:rPr>
              <a:t>Diabetes Care </a:t>
            </a:r>
            <a:r>
              <a:rPr lang="en-US" sz="900" b="0" i="0" u="none" strike="noStrike" cap="none">
                <a:solidFill>
                  <a:schemeClr val="dk1"/>
                </a:solidFill>
                <a:latin typeface="Calibri"/>
                <a:ea typeface="Calibri"/>
                <a:cs typeface="Calibri"/>
                <a:sym typeface="Calibri"/>
              </a:rPr>
              <a:t>2022; https://doi.org/10.2337/dci22-0034. </a:t>
            </a:r>
            <a:r>
              <a:rPr lang="en-US" sz="900" b="0" i="1" u="none" strike="noStrike" cap="none">
                <a:solidFill>
                  <a:schemeClr val="dk1"/>
                </a:solidFill>
                <a:latin typeface="Calibri"/>
                <a:ea typeface="Calibri"/>
                <a:cs typeface="Calibri"/>
                <a:sym typeface="Calibri"/>
              </a:rPr>
              <a:t>Diabetologia </a:t>
            </a:r>
            <a:r>
              <a:rPr lang="en-US" sz="900" b="0" i="0" u="none" strike="noStrike" cap="none">
                <a:solidFill>
                  <a:schemeClr val="dk1"/>
                </a:solidFill>
                <a:latin typeface="Calibri"/>
                <a:ea typeface="Calibri"/>
                <a:cs typeface="Calibri"/>
                <a:sym typeface="Calibri"/>
              </a:rPr>
              <a:t>2022; https://doi.org/10.1007/s00125-022-05787-2</a:t>
            </a:r>
            <a:r>
              <a:rPr lang="en-US" sz="1600" b="0" i="0" u="none" strike="noStrike" cap="none">
                <a:solidFill>
                  <a:schemeClr val="dk1"/>
                </a:solidFill>
                <a:latin typeface="Calibri"/>
                <a:ea typeface="Calibri"/>
                <a:cs typeface="Calibri"/>
                <a:sym typeface="Calibri"/>
              </a:rPr>
              <a:t>.</a:t>
            </a:r>
            <a:endParaRPr sz="16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9811"/>
                                        </p:tgtEl>
                                        <p:attrNameLst>
                                          <p:attrName>style.visibility</p:attrName>
                                        </p:attrNameLst>
                                      </p:cBhvr>
                                      <p:to>
                                        <p:strVal val="visible"/>
                                      </p:to>
                                    </p:set>
                                    <p:animEffect transition="in" filter="fade">
                                      <p:cBhvr>
                                        <p:cTn id="7" dur="500"/>
                                        <p:tgtEl>
                                          <p:spTgt spid="2698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9812"/>
                                        </p:tgtEl>
                                        <p:attrNameLst>
                                          <p:attrName>style.visibility</p:attrName>
                                        </p:attrNameLst>
                                      </p:cBhvr>
                                      <p:to>
                                        <p:strVal val="visible"/>
                                      </p:to>
                                    </p:set>
                                    <p:animEffect transition="in" filter="fade">
                                      <p:cBhvr>
                                        <p:cTn id="12" dur="500"/>
                                        <p:tgtEl>
                                          <p:spTgt spid="2698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9818"/>
        <p:cNvGrpSpPr/>
        <p:nvPr/>
      </p:nvGrpSpPr>
      <p:grpSpPr>
        <a:xfrm>
          <a:off x="0" y="0"/>
          <a:ext cx="0" cy="0"/>
          <a:chOff x="0" y="0"/>
          <a:chExt cx="0" cy="0"/>
        </a:xfrm>
      </p:grpSpPr>
      <p:sp>
        <p:nvSpPr>
          <p:cNvPr id="269819" name="Google Shape;269819;p46"/>
          <p:cNvSpPr txBox="1">
            <a:spLocks noGrp="1"/>
          </p:cNvSpPr>
          <p:nvPr>
            <p:ph type="title"/>
          </p:nvPr>
        </p:nvSpPr>
        <p:spPr>
          <a:xfrm>
            <a:off x="509650" y="385026"/>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Clinical Inertia</a:t>
            </a:r>
            <a:endParaRPr/>
          </a:p>
        </p:txBody>
      </p:sp>
      <p:sp>
        <p:nvSpPr>
          <p:cNvPr id="269820" name="Google Shape;269820;p46"/>
          <p:cNvSpPr txBox="1">
            <a:spLocks noGrp="1"/>
          </p:cNvSpPr>
          <p:nvPr>
            <p:ph type="body" idx="1"/>
          </p:nvPr>
        </p:nvSpPr>
        <p:spPr>
          <a:xfrm>
            <a:off x="509669" y="1714297"/>
            <a:ext cx="11565000" cy="4194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600"/>
              <a:buNone/>
            </a:pPr>
            <a:r>
              <a:rPr lang="en-US" sz="3600"/>
              <a:t>Clinical inertia: failure of healthcare providers to initiate or intensify therapy when indicated, due to:</a:t>
            </a:r>
            <a:endParaRPr/>
          </a:p>
          <a:p>
            <a:pPr marL="0" lvl="0" indent="0" algn="l" rtl="0">
              <a:lnSpc>
                <a:spcPct val="90000"/>
              </a:lnSpc>
              <a:spcBef>
                <a:spcPts val="1000"/>
              </a:spcBef>
              <a:spcAft>
                <a:spcPts val="0"/>
              </a:spcAft>
              <a:buClr>
                <a:schemeClr val="dk1"/>
              </a:buClr>
              <a:buSzPts val="3200"/>
              <a:buNone/>
            </a:pPr>
            <a:endParaRPr sz="3200"/>
          </a:p>
          <a:p>
            <a:pPr marL="685800" lvl="1" indent="-228600" algn="l" rtl="0">
              <a:lnSpc>
                <a:spcPct val="90000"/>
              </a:lnSpc>
              <a:spcBef>
                <a:spcPts val="500"/>
              </a:spcBef>
              <a:spcAft>
                <a:spcPts val="0"/>
              </a:spcAft>
              <a:buClr>
                <a:schemeClr val="dk1"/>
              </a:buClr>
              <a:buSzPts val="3600"/>
              <a:buChar char="•"/>
            </a:pPr>
            <a:r>
              <a:rPr lang="en-US" sz="3600"/>
              <a:t>overestimation of care provided</a:t>
            </a:r>
            <a:endParaRPr sz="3600"/>
          </a:p>
          <a:p>
            <a:pPr marL="685800" lvl="1" indent="-228600" algn="l" rtl="0">
              <a:lnSpc>
                <a:spcPct val="90000"/>
              </a:lnSpc>
              <a:spcBef>
                <a:spcPts val="500"/>
              </a:spcBef>
              <a:spcAft>
                <a:spcPts val="0"/>
              </a:spcAft>
              <a:buClr>
                <a:schemeClr val="dk1"/>
              </a:buClr>
              <a:buSzPts val="3600"/>
              <a:buChar char="•"/>
            </a:pPr>
            <a:r>
              <a:rPr lang="en-US" sz="3600"/>
              <a:t>use of “soft” reasons to avoid intensification of therapy </a:t>
            </a:r>
            <a:endParaRPr sz="3600"/>
          </a:p>
          <a:p>
            <a:pPr marL="685800" lvl="1" indent="-228600" algn="l" rtl="0">
              <a:lnSpc>
                <a:spcPct val="90000"/>
              </a:lnSpc>
              <a:spcBef>
                <a:spcPts val="500"/>
              </a:spcBef>
              <a:spcAft>
                <a:spcPts val="0"/>
              </a:spcAft>
              <a:buClr>
                <a:schemeClr val="dk1"/>
              </a:buClr>
              <a:buSzPts val="3600"/>
              <a:buChar char="•"/>
            </a:pPr>
            <a:r>
              <a:rPr lang="en-US" sz="3600"/>
              <a:t>lack of education, training, and practice organisation aimed at achieving therapeutic goals</a:t>
            </a:r>
            <a:endParaRPr/>
          </a:p>
        </p:txBody>
      </p:sp>
      <p:sp>
        <p:nvSpPr>
          <p:cNvPr id="269821" name="Google Shape;269821;p46"/>
          <p:cNvSpPr txBox="1">
            <a:spLocks noGrp="1"/>
          </p:cNvSpPr>
          <p:nvPr>
            <p:ph type="body" idx="2"/>
          </p:nvPr>
        </p:nvSpPr>
        <p:spPr>
          <a:xfrm>
            <a:off x="509650" y="483231"/>
            <a:ext cx="11267700" cy="342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A5A5A5"/>
              </a:buClr>
              <a:buSzPts val="1900"/>
              <a:buNone/>
            </a:pPr>
            <a:endParaRPr/>
          </a:p>
        </p:txBody>
      </p:sp>
      <p:sp>
        <p:nvSpPr>
          <p:cNvPr id="269822" name="Google Shape;269822;p46"/>
          <p:cNvSpPr txBox="1"/>
          <p:nvPr/>
        </p:nvSpPr>
        <p:spPr>
          <a:xfrm>
            <a:off x="2316638" y="6165503"/>
            <a:ext cx="6434700" cy="692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cap="none">
                <a:solidFill>
                  <a:schemeClr val="dk1"/>
                </a:solidFill>
                <a:latin typeface="Calibri"/>
                <a:ea typeface="Calibri"/>
                <a:cs typeface="Calibri"/>
                <a:sym typeface="Calibri"/>
              </a:rPr>
            </a:br>
            <a:r>
              <a:rPr lang="en-US" sz="900" b="0" i="1" u="none" strike="noStrike" cap="none">
                <a:solidFill>
                  <a:schemeClr val="dk1"/>
                </a:solidFill>
                <a:latin typeface="Calibri"/>
                <a:ea typeface="Calibri"/>
                <a:cs typeface="Calibri"/>
                <a:sym typeface="Calibri"/>
              </a:rPr>
              <a:t>Diabetes Care </a:t>
            </a:r>
            <a:r>
              <a:rPr lang="en-US" sz="900" b="0" i="0" u="none" strike="noStrike" cap="none">
                <a:solidFill>
                  <a:schemeClr val="dk1"/>
                </a:solidFill>
                <a:latin typeface="Calibri"/>
                <a:ea typeface="Calibri"/>
                <a:cs typeface="Calibri"/>
                <a:sym typeface="Calibri"/>
              </a:rPr>
              <a:t>2022; https://doi.org/10.2337/dci22-0034. </a:t>
            </a:r>
            <a:r>
              <a:rPr lang="en-US" sz="900" b="0" i="1" u="none" strike="noStrike" cap="none">
                <a:solidFill>
                  <a:schemeClr val="dk1"/>
                </a:solidFill>
                <a:latin typeface="Calibri"/>
                <a:ea typeface="Calibri"/>
                <a:cs typeface="Calibri"/>
                <a:sym typeface="Calibri"/>
              </a:rPr>
              <a:t>Diabetologia </a:t>
            </a:r>
            <a:r>
              <a:rPr lang="en-US" sz="900" b="0" i="0" u="none" strike="noStrike" cap="none">
                <a:solidFill>
                  <a:schemeClr val="dk1"/>
                </a:solidFill>
                <a:latin typeface="Calibri"/>
                <a:ea typeface="Calibri"/>
                <a:cs typeface="Calibri"/>
                <a:sym typeface="Calibri"/>
              </a:rPr>
              <a:t>2022; https://doi.org/10.1007/s00125-022-05787-2</a:t>
            </a:r>
            <a:r>
              <a:rPr lang="en-US" sz="1600" b="0" i="0" u="none" strike="noStrike" cap="none">
                <a:solidFill>
                  <a:schemeClr val="dk1"/>
                </a:solidFill>
                <a:latin typeface="Calibri"/>
                <a:ea typeface="Calibri"/>
                <a:cs typeface="Calibri"/>
                <a:sym typeface="Calibri"/>
              </a:rPr>
              <a:t>.</a:t>
            </a:r>
            <a:endParaRPr sz="1600" b="0" i="1" u="none" strike="noStrike" cap="none">
              <a:solidFill>
                <a:schemeClr val="dk1"/>
              </a:solidFill>
              <a:latin typeface="Calibri"/>
              <a:ea typeface="Calibri"/>
              <a:cs typeface="Calibri"/>
              <a:sym typeface="Calibri"/>
            </a:endParaRPr>
          </a:p>
          <a:p>
            <a:pPr marL="0" marR="0" lvl="0" indent="0" algn="ctr" rtl="0">
              <a:spcBef>
                <a:spcPts val="600"/>
              </a:spcBef>
              <a:spcAft>
                <a:spcPts val="0"/>
              </a:spcAft>
              <a:buNone/>
            </a:pPr>
            <a:r>
              <a:rPr lang="en-US" sz="900" b="0" i="0" u="none" strike="noStrike" cap="none">
                <a:solidFill>
                  <a:schemeClr val="dk1"/>
                </a:solidFill>
                <a:latin typeface="Calibri"/>
                <a:ea typeface="Calibri"/>
                <a:cs typeface="Calibri"/>
                <a:sym typeface="Calibri"/>
              </a:rPr>
              <a:t>.</a:t>
            </a:r>
            <a:endParaRPr sz="9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69826"/>
        <p:cNvGrpSpPr/>
        <p:nvPr/>
      </p:nvGrpSpPr>
      <p:grpSpPr>
        <a:xfrm>
          <a:off x="0" y="0"/>
          <a:ext cx="0" cy="0"/>
          <a:chOff x="0" y="0"/>
          <a:chExt cx="0" cy="0"/>
        </a:xfrm>
      </p:grpSpPr>
      <p:pic>
        <p:nvPicPr>
          <p:cNvPr id="269827" name="Google Shape;269827;p47" descr="Diagram&#10;&#10;Description automatically generated"/>
          <p:cNvPicPr preferRelativeResize="0"/>
          <p:nvPr/>
        </p:nvPicPr>
        <p:blipFill rotWithShape="1">
          <a:blip r:embed="rId3">
            <a:alphaModFix/>
          </a:blip>
          <a:srcRect/>
          <a:stretch/>
        </p:blipFill>
        <p:spPr>
          <a:xfrm>
            <a:off x="0" y="1"/>
            <a:ext cx="12192000" cy="6857998"/>
          </a:xfrm>
          <a:prstGeom prst="rect">
            <a:avLst/>
          </a:prstGeom>
          <a:noFill/>
          <a:ln>
            <a:noFill/>
          </a:ln>
        </p:spPr>
      </p:pic>
      <p:pic>
        <p:nvPicPr>
          <p:cNvPr id="269828" name="Google Shape;269828;p47" descr="Text&#10;&#10;Description automatically generated"/>
          <p:cNvPicPr preferRelativeResize="0"/>
          <p:nvPr/>
        </p:nvPicPr>
        <p:blipFill rotWithShape="1">
          <a:blip r:embed="rId4">
            <a:alphaModFix/>
          </a:blip>
          <a:srcRect/>
          <a:stretch/>
        </p:blipFill>
        <p:spPr>
          <a:xfrm>
            <a:off x="0" y="1"/>
            <a:ext cx="12192000" cy="6857998"/>
          </a:xfrm>
          <a:prstGeom prst="rect">
            <a:avLst/>
          </a:prstGeom>
          <a:noFill/>
          <a:ln>
            <a:noFill/>
          </a:ln>
        </p:spPr>
      </p:pic>
      <p:pic>
        <p:nvPicPr>
          <p:cNvPr id="269829" name="Google Shape;269829;p47" descr="Text&#10;&#10;Description automatically generated with medium confidence"/>
          <p:cNvPicPr preferRelativeResize="0"/>
          <p:nvPr/>
        </p:nvPicPr>
        <p:blipFill rotWithShape="1">
          <a:blip r:embed="rId5">
            <a:alphaModFix/>
          </a:blip>
          <a:srcRect/>
          <a:stretch/>
        </p:blipFill>
        <p:spPr>
          <a:xfrm>
            <a:off x="0" y="1"/>
            <a:ext cx="12192000" cy="6857998"/>
          </a:xfrm>
          <a:prstGeom prst="rect">
            <a:avLst/>
          </a:prstGeom>
          <a:noFill/>
          <a:ln>
            <a:noFill/>
          </a:ln>
        </p:spPr>
      </p:pic>
      <p:pic>
        <p:nvPicPr>
          <p:cNvPr id="269830" name="Google Shape;269830;p47" descr="Text&#10;&#10;Description automatically generated with medium confidence"/>
          <p:cNvPicPr preferRelativeResize="0"/>
          <p:nvPr/>
        </p:nvPicPr>
        <p:blipFill rotWithShape="1">
          <a:blip r:embed="rId6">
            <a:alphaModFix/>
          </a:blip>
          <a:srcRect/>
          <a:stretch/>
        </p:blipFill>
        <p:spPr>
          <a:xfrm>
            <a:off x="0" y="1"/>
            <a:ext cx="12192000" cy="6857998"/>
          </a:xfrm>
          <a:prstGeom prst="rect">
            <a:avLst/>
          </a:prstGeom>
          <a:noFill/>
          <a:ln>
            <a:noFill/>
          </a:ln>
        </p:spPr>
      </p:pic>
      <p:pic>
        <p:nvPicPr>
          <p:cNvPr id="269831" name="Google Shape;269831;p47" descr="Graphical user interface&#10;&#10;Description automatically generated"/>
          <p:cNvPicPr preferRelativeResize="0"/>
          <p:nvPr/>
        </p:nvPicPr>
        <p:blipFill rotWithShape="1">
          <a:blip r:embed="rId7">
            <a:alphaModFix/>
          </a:blip>
          <a:srcRect/>
          <a:stretch/>
        </p:blipFill>
        <p:spPr>
          <a:xfrm>
            <a:off x="0" y="1"/>
            <a:ext cx="12192000" cy="6857998"/>
          </a:xfrm>
          <a:prstGeom prst="rect">
            <a:avLst/>
          </a:prstGeom>
          <a:noFill/>
          <a:ln>
            <a:noFill/>
          </a:ln>
        </p:spPr>
      </p:pic>
      <p:pic>
        <p:nvPicPr>
          <p:cNvPr id="269832" name="Google Shape;269832;p47" descr="Graphical user interface, text&#10;&#10;Description automatically generated with medium confidence"/>
          <p:cNvPicPr preferRelativeResize="0"/>
          <p:nvPr/>
        </p:nvPicPr>
        <p:blipFill rotWithShape="1">
          <a:blip r:embed="rId8">
            <a:alphaModFix/>
          </a:blip>
          <a:srcRect/>
          <a:stretch/>
        </p:blipFill>
        <p:spPr>
          <a:xfrm>
            <a:off x="0" y="1"/>
            <a:ext cx="12192000" cy="6857998"/>
          </a:xfrm>
          <a:prstGeom prst="rect">
            <a:avLst/>
          </a:prstGeom>
          <a:noFill/>
          <a:ln>
            <a:noFill/>
          </a:ln>
        </p:spPr>
      </p:pic>
      <p:pic>
        <p:nvPicPr>
          <p:cNvPr id="269833" name="Google Shape;269833;p47" descr="Text&#10;&#10;Description automatically generated"/>
          <p:cNvPicPr preferRelativeResize="0"/>
          <p:nvPr/>
        </p:nvPicPr>
        <p:blipFill rotWithShape="1">
          <a:blip r:embed="rId9">
            <a:alphaModFix/>
          </a:blip>
          <a:srcRect/>
          <a:stretch/>
        </p:blipFill>
        <p:spPr>
          <a:xfrm>
            <a:off x="0" y="1"/>
            <a:ext cx="12192000" cy="6857998"/>
          </a:xfrm>
          <a:prstGeom prst="rect">
            <a:avLst/>
          </a:prstGeom>
          <a:noFill/>
          <a:ln>
            <a:noFill/>
          </a:ln>
        </p:spPr>
      </p:pic>
      <p:pic>
        <p:nvPicPr>
          <p:cNvPr id="269834" name="Google Shape;269834;p47" descr="Text&#10;&#10;Description automatically generated"/>
          <p:cNvPicPr preferRelativeResize="0"/>
          <p:nvPr/>
        </p:nvPicPr>
        <p:blipFill rotWithShape="1">
          <a:blip r:embed="rId10">
            <a:alphaModFix/>
          </a:blip>
          <a:srcRect/>
          <a:stretch/>
        </p:blipFill>
        <p:spPr>
          <a:xfrm>
            <a:off x="0" y="1"/>
            <a:ext cx="12192000" cy="6857998"/>
          </a:xfrm>
          <a:prstGeom prst="rect">
            <a:avLst/>
          </a:prstGeom>
          <a:noFill/>
          <a:ln>
            <a:noFill/>
          </a:ln>
        </p:spPr>
      </p:pic>
      <p:sp>
        <p:nvSpPr>
          <p:cNvPr id="269835" name="Google Shape;269835;p47"/>
          <p:cNvSpPr txBox="1"/>
          <p:nvPr/>
        </p:nvSpPr>
        <p:spPr>
          <a:xfrm>
            <a:off x="2164238" y="6280972"/>
            <a:ext cx="6434700" cy="692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cap="none">
                <a:solidFill>
                  <a:schemeClr val="dk1"/>
                </a:solidFill>
                <a:latin typeface="Calibri"/>
                <a:ea typeface="Calibri"/>
                <a:cs typeface="Calibri"/>
                <a:sym typeface="Calibri"/>
              </a:rPr>
            </a:br>
            <a:r>
              <a:rPr lang="en-US" sz="900" b="0" i="1" u="none" strike="noStrike" cap="none">
                <a:solidFill>
                  <a:schemeClr val="dk1"/>
                </a:solidFill>
                <a:latin typeface="Calibri"/>
                <a:ea typeface="Calibri"/>
                <a:cs typeface="Calibri"/>
                <a:sym typeface="Calibri"/>
              </a:rPr>
              <a:t>Diabetes Care </a:t>
            </a:r>
            <a:r>
              <a:rPr lang="en-US" sz="900" b="0" i="0" u="none" strike="noStrike" cap="none">
                <a:solidFill>
                  <a:schemeClr val="dk1"/>
                </a:solidFill>
                <a:latin typeface="Calibri"/>
                <a:ea typeface="Calibri"/>
                <a:cs typeface="Calibri"/>
                <a:sym typeface="Calibri"/>
              </a:rPr>
              <a:t>2022; https://doi.org/10.2337/dci22-0034. </a:t>
            </a:r>
            <a:r>
              <a:rPr lang="en-US" sz="900" b="0" i="1" u="none" strike="noStrike" cap="none">
                <a:solidFill>
                  <a:schemeClr val="dk1"/>
                </a:solidFill>
                <a:latin typeface="Calibri"/>
                <a:ea typeface="Calibri"/>
                <a:cs typeface="Calibri"/>
                <a:sym typeface="Calibri"/>
              </a:rPr>
              <a:t>Diabetologia </a:t>
            </a:r>
            <a:r>
              <a:rPr lang="en-US" sz="900" b="0" i="0" u="none" strike="noStrike" cap="none">
                <a:solidFill>
                  <a:schemeClr val="dk1"/>
                </a:solidFill>
                <a:latin typeface="Calibri"/>
                <a:ea typeface="Calibri"/>
                <a:cs typeface="Calibri"/>
                <a:sym typeface="Calibri"/>
              </a:rPr>
              <a:t>2022; https://doi.org/10.1007/s00125-022-05787-2</a:t>
            </a:r>
            <a:r>
              <a:rPr lang="en-US" sz="1600" b="0" i="0" u="none" strike="noStrike" cap="none">
                <a:solidFill>
                  <a:schemeClr val="dk1"/>
                </a:solidFill>
                <a:latin typeface="Calibri"/>
                <a:ea typeface="Calibri"/>
                <a:cs typeface="Calibri"/>
                <a:sym typeface="Calibri"/>
              </a:rPr>
              <a:t>.</a:t>
            </a:r>
            <a:endParaRPr sz="1600" b="0" i="1" u="none" strike="noStrike" cap="none">
              <a:solidFill>
                <a:schemeClr val="dk1"/>
              </a:solidFill>
              <a:latin typeface="Calibri"/>
              <a:ea typeface="Calibri"/>
              <a:cs typeface="Calibri"/>
              <a:sym typeface="Calibri"/>
            </a:endParaRPr>
          </a:p>
          <a:p>
            <a:pPr marL="0" marR="0" lvl="0" indent="0" algn="ctr" rtl="0">
              <a:spcBef>
                <a:spcPts val="600"/>
              </a:spcBef>
              <a:spcAft>
                <a:spcPts val="0"/>
              </a:spcAft>
              <a:buNone/>
            </a:pPr>
            <a:r>
              <a:rPr lang="en-US" sz="900" b="0" i="0" u="none" strike="noStrike" cap="none">
                <a:solidFill>
                  <a:schemeClr val="dk1"/>
                </a:solidFill>
                <a:latin typeface="Calibri"/>
                <a:ea typeface="Calibri"/>
                <a:cs typeface="Calibri"/>
                <a:sym typeface="Calibri"/>
              </a:rPr>
              <a:t>.</a:t>
            </a:r>
            <a:endParaRPr sz="9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9833"/>
                                        </p:tgtEl>
                                        <p:attrNameLst>
                                          <p:attrName>style.visibility</p:attrName>
                                        </p:attrNameLst>
                                      </p:cBhvr>
                                      <p:to>
                                        <p:strVal val="visible"/>
                                      </p:to>
                                    </p:set>
                                    <p:animEffect transition="in" filter="fade">
                                      <p:cBhvr>
                                        <p:cTn id="7" dur="500"/>
                                        <p:tgtEl>
                                          <p:spTgt spid="2698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9834"/>
                                        </p:tgtEl>
                                        <p:attrNameLst>
                                          <p:attrName>style.visibility</p:attrName>
                                        </p:attrNameLst>
                                      </p:cBhvr>
                                      <p:to>
                                        <p:strVal val="visible"/>
                                      </p:to>
                                    </p:set>
                                    <p:animEffect transition="in" filter="fade">
                                      <p:cBhvr>
                                        <p:cTn id="12" dur="500"/>
                                        <p:tgtEl>
                                          <p:spTgt spid="2698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69840"/>
        <p:cNvGrpSpPr/>
        <p:nvPr/>
      </p:nvGrpSpPr>
      <p:grpSpPr>
        <a:xfrm>
          <a:off x="0" y="0"/>
          <a:ext cx="0" cy="0"/>
          <a:chOff x="0" y="0"/>
          <a:chExt cx="0" cy="0"/>
        </a:xfrm>
      </p:grpSpPr>
      <p:sp>
        <p:nvSpPr>
          <p:cNvPr id="269841" name="Google Shape;269841;p48"/>
          <p:cNvSpPr txBox="1">
            <a:spLocks noGrp="1"/>
          </p:cNvSpPr>
          <p:nvPr>
            <p:ph type="title"/>
          </p:nvPr>
        </p:nvSpPr>
        <p:spPr>
          <a:xfrm>
            <a:off x="166255" y="564509"/>
            <a:ext cx="11930400" cy="1325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4000"/>
              <a:buFont typeface="Calibri"/>
              <a:buNone/>
            </a:pPr>
            <a:r>
              <a:rPr lang="en-US" sz="4000" b="1"/>
              <a:t>Therapeutic Options: Lifestyle and Healthy Behaviour, Weight Management, and Pharmacotherapy for the Treatment of Type 2 Diabetes</a:t>
            </a:r>
            <a:endParaRPr/>
          </a:p>
        </p:txBody>
      </p:sp>
      <p:sp>
        <p:nvSpPr>
          <p:cNvPr id="269842" name="Google Shape;269842;p48"/>
          <p:cNvSpPr txBox="1">
            <a:spLocks noGrp="1"/>
          </p:cNvSpPr>
          <p:nvPr>
            <p:ph type="body" idx="1"/>
          </p:nvPr>
        </p:nvSpPr>
        <p:spPr>
          <a:xfrm>
            <a:off x="381002" y="2200941"/>
            <a:ext cx="10515600" cy="4080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2800"/>
              <a:buNone/>
            </a:pPr>
            <a:r>
              <a:rPr lang="en-US" b="1">
                <a:solidFill>
                  <a:srgbClr val="000000"/>
                </a:solidFill>
              </a:rPr>
              <a:t>Geltrude Mingrone, MD, PhD</a:t>
            </a:r>
            <a:endParaRPr/>
          </a:p>
          <a:p>
            <a:pPr marL="0" lvl="0" indent="0" algn="l" rtl="0">
              <a:lnSpc>
                <a:spcPct val="100000"/>
              </a:lnSpc>
              <a:spcBef>
                <a:spcPts val="0"/>
              </a:spcBef>
              <a:spcAft>
                <a:spcPts val="0"/>
              </a:spcAft>
              <a:buClr>
                <a:srgbClr val="000000"/>
              </a:buClr>
              <a:buSzPts val="2400"/>
              <a:buNone/>
            </a:pPr>
            <a:r>
              <a:rPr lang="en-US" sz="2400">
                <a:solidFill>
                  <a:srgbClr val="000000"/>
                </a:solidFill>
              </a:rPr>
              <a:t>Catholic University, Rome, Italy</a:t>
            </a:r>
            <a:endParaRPr/>
          </a:p>
          <a:p>
            <a:pPr marL="0" lvl="0" indent="0" algn="l" rtl="0">
              <a:lnSpc>
                <a:spcPct val="100000"/>
              </a:lnSpc>
              <a:spcBef>
                <a:spcPts val="0"/>
              </a:spcBef>
              <a:spcAft>
                <a:spcPts val="0"/>
              </a:spcAft>
              <a:buClr>
                <a:srgbClr val="000000"/>
              </a:buClr>
              <a:buSzPts val="2400"/>
              <a:buNone/>
            </a:pPr>
            <a:r>
              <a:rPr lang="en-US" sz="2400">
                <a:solidFill>
                  <a:srgbClr val="000000"/>
                </a:solidFill>
              </a:rPr>
              <a:t>King’s College, London, UK</a:t>
            </a:r>
            <a:endParaRPr/>
          </a:p>
          <a:p>
            <a:pPr marL="0" lvl="0" indent="0" algn="l" rtl="0">
              <a:lnSpc>
                <a:spcPct val="90000"/>
              </a:lnSpc>
              <a:spcBef>
                <a:spcPts val="1000"/>
              </a:spcBef>
              <a:spcAft>
                <a:spcPts val="0"/>
              </a:spcAft>
              <a:buClr>
                <a:schemeClr val="dk1"/>
              </a:buClr>
              <a:buSzPts val="100"/>
              <a:buNone/>
            </a:pPr>
            <a:endParaRPr sz="100" b="1"/>
          </a:p>
          <a:p>
            <a:pPr marL="0" lvl="0" indent="0" algn="l" rtl="0">
              <a:lnSpc>
                <a:spcPct val="100000"/>
              </a:lnSpc>
              <a:spcBef>
                <a:spcPts val="0"/>
              </a:spcBef>
              <a:spcAft>
                <a:spcPts val="0"/>
              </a:spcAft>
              <a:buClr>
                <a:schemeClr val="dk1"/>
              </a:buClr>
              <a:buSzPts val="2800"/>
              <a:buNone/>
            </a:pPr>
            <a:r>
              <a:rPr lang="en-US" b="1"/>
              <a:t>Tsvetalina Tankova, MD, PhD, DMSc </a:t>
            </a:r>
            <a:endParaRPr/>
          </a:p>
          <a:p>
            <a:pPr marL="0" lvl="0" indent="0" algn="l" rtl="0">
              <a:lnSpc>
                <a:spcPct val="100000"/>
              </a:lnSpc>
              <a:spcBef>
                <a:spcPts val="0"/>
              </a:spcBef>
              <a:spcAft>
                <a:spcPts val="0"/>
              </a:spcAft>
              <a:buClr>
                <a:schemeClr val="dk1"/>
              </a:buClr>
              <a:buSzPts val="2400"/>
              <a:buNone/>
            </a:pPr>
            <a:r>
              <a:rPr lang="en-US" sz="2400"/>
              <a:t>Medical University, Sofia, Bulgaria</a:t>
            </a:r>
            <a:endParaRPr/>
          </a:p>
          <a:p>
            <a:pPr marL="0" lvl="0" indent="0" algn="l" rtl="0">
              <a:lnSpc>
                <a:spcPct val="120000"/>
              </a:lnSpc>
              <a:spcBef>
                <a:spcPts val="0"/>
              </a:spcBef>
              <a:spcAft>
                <a:spcPts val="0"/>
              </a:spcAft>
              <a:buClr>
                <a:schemeClr val="dk1"/>
              </a:buClr>
              <a:buSzPts val="2800"/>
              <a:buNone/>
            </a:pPr>
            <a:r>
              <a:rPr lang="en-US" b="1"/>
              <a:t>Vanita R. Aroda, MD</a:t>
            </a:r>
            <a:endParaRPr/>
          </a:p>
          <a:p>
            <a:pPr marL="0" lvl="0" indent="0" algn="l" rtl="0">
              <a:lnSpc>
                <a:spcPct val="100000"/>
              </a:lnSpc>
              <a:spcBef>
                <a:spcPts val="0"/>
              </a:spcBef>
              <a:spcAft>
                <a:spcPts val="0"/>
              </a:spcAft>
              <a:buClr>
                <a:schemeClr val="dk1"/>
              </a:buClr>
              <a:buSzPts val="2400"/>
              <a:buNone/>
            </a:pPr>
            <a:r>
              <a:rPr lang="en-US" sz="2400"/>
              <a:t>Director, Diabetes Clinical Research, Brigham and Women’s Hospital;                      Associate Professor of Medicine, Harvard Medical School </a:t>
            </a:r>
            <a:endParaRPr/>
          </a:p>
          <a:p>
            <a:pPr marL="0" lvl="0" indent="0" algn="l" rtl="0">
              <a:lnSpc>
                <a:spcPct val="90000"/>
              </a:lnSpc>
              <a:spcBef>
                <a:spcPts val="1000"/>
              </a:spcBef>
              <a:spcAft>
                <a:spcPts val="0"/>
              </a:spcAft>
              <a:buClr>
                <a:schemeClr val="dk1"/>
              </a:buClr>
              <a:buSzPts val="2800"/>
              <a:buNone/>
            </a:pPr>
            <a:endParaRPr sz="2800" b="1"/>
          </a:p>
          <a:p>
            <a:pPr marL="0" lvl="0" indent="0" algn="l" rtl="0">
              <a:lnSpc>
                <a:spcPct val="90000"/>
              </a:lnSpc>
              <a:spcBef>
                <a:spcPts val="1000"/>
              </a:spcBef>
              <a:spcAft>
                <a:spcPts val="0"/>
              </a:spcAft>
              <a:buClr>
                <a:schemeClr val="dk1"/>
              </a:buClr>
              <a:buSzPts val="2800"/>
              <a:buNone/>
            </a:pPr>
            <a:endParaRPr sz="2800" b="1"/>
          </a:p>
        </p:txBody>
      </p:sp>
      <p:sp>
        <p:nvSpPr>
          <p:cNvPr id="269843" name="Google Shape;269843;p48"/>
          <p:cNvSpPr txBox="1"/>
          <p:nvPr/>
        </p:nvSpPr>
        <p:spPr>
          <a:xfrm>
            <a:off x="-47985" y="5712713"/>
            <a:ext cx="12020100" cy="584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0" i="0" u="none" strike="noStrike" cap="non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1600" b="0" i="0" u="none" strike="noStrike" cap="none">
                <a:solidFill>
                  <a:schemeClr val="dk1"/>
                </a:solidFill>
                <a:latin typeface="Calibri"/>
                <a:ea typeface="Calibri"/>
                <a:cs typeface="Calibri"/>
                <a:sym typeface="Calibri"/>
              </a:rPr>
            </a:br>
            <a:r>
              <a:rPr lang="en-US" sz="1600" b="0" i="1" u="none" strike="noStrike" cap="none">
                <a:solidFill>
                  <a:schemeClr val="dk1"/>
                </a:solidFill>
                <a:latin typeface="Calibri"/>
                <a:ea typeface="Calibri"/>
                <a:cs typeface="Calibri"/>
                <a:sym typeface="Calibri"/>
              </a:rPr>
              <a:t>Diabetes Care </a:t>
            </a:r>
            <a:r>
              <a:rPr lang="en-US" sz="1600" b="0" i="0" u="none" strike="noStrike" cap="none">
                <a:solidFill>
                  <a:schemeClr val="dk1"/>
                </a:solidFill>
                <a:latin typeface="Calibri"/>
                <a:ea typeface="Calibri"/>
                <a:cs typeface="Calibri"/>
                <a:sym typeface="Calibri"/>
              </a:rPr>
              <a:t>2022; https://doi.org/10.2337/dci22-0034. </a:t>
            </a:r>
            <a:r>
              <a:rPr lang="en-US" sz="1600" b="0" i="1" u="none" strike="noStrike" cap="none">
                <a:solidFill>
                  <a:schemeClr val="dk1"/>
                </a:solidFill>
                <a:latin typeface="Calibri"/>
                <a:ea typeface="Calibri"/>
                <a:cs typeface="Calibri"/>
                <a:sym typeface="Calibri"/>
              </a:rPr>
              <a:t>Diabetologia </a:t>
            </a:r>
            <a:r>
              <a:rPr lang="en-US" sz="1600" b="0" i="0" u="none" strike="noStrike" cap="none">
                <a:solidFill>
                  <a:schemeClr val="dk1"/>
                </a:solidFill>
                <a:latin typeface="Calibri"/>
                <a:ea typeface="Calibri"/>
                <a:cs typeface="Calibri"/>
                <a:sym typeface="Calibri"/>
              </a:rPr>
              <a:t>2022; https://doi.org/10.1007/s00125-022-05787-2</a:t>
            </a:r>
            <a:r>
              <a:rPr lang="en-US" sz="900" b="0" i="0" u="none" strike="noStrike" cap="none">
                <a:solidFill>
                  <a:schemeClr val="dk1"/>
                </a:solidFill>
                <a:latin typeface="Calibri"/>
                <a:ea typeface="Calibri"/>
                <a:cs typeface="Calibri"/>
                <a:sym typeface="Calibri"/>
              </a:rPr>
              <a:t>.</a:t>
            </a:r>
            <a:endParaRPr sz="900" b="0" i="1"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69848"/>
        <p:cNvGrpSpPr/>
        <p:nvPr/>
      </p:nvGrpSpPr>
      <p:grpSpPr>
        <a:xfrm>
          <a:off x="0" y="0"/>
          <a:ext cx="0" cy="0"/>
          <a:chOff x="0" y="0"/>
          <a:chExt cx="0" cy="0"/>
        </a:xfrm>
      </p:grpSpPr>
      <p:sp>
        <p:nvSpPr>
          <p:cNvPr id="269849" name="Google Shape;269849;p49"/>
          <p:cNvSpPr txBox="1">
            <a:spLocks noGrp="1"/>
          </p:cNvSpPr>
          <p:nvPr>
            <p:ph type="title"/>
          </p:nvPr>
        </p:nvSpPr>
        <p:spPr>
          <a:xfrm>
            <a:off x="466725" y="0"/>
            <a:ext cx="108870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b="1"/>
              <a:t>Disclosures of Interest</a:t>
            </a:r>
            <a:endParaRPr sz="4000" b="1"/>
          </a:p>
        </p:txBody>
      </p:sp>
      <p:sp>
        <p:nvSpPr>
          <p:cNvPr id="269850" name="Google Shape;269850;p49"/>
          <p:cNvSpPr txBox="1">
            <a:spLocks noGrp="1"/>
          </p:cNvSpPr>
          <p:nvPr>
            <p:ph type="body" idx="1"/>
          </p:nvPr>
        </p:nvSpPr>
        <p:spPr>
          <a:xfrm>
            <a:off x="376843" y="1152830"/>
            <a:ext cx="11438400" cy="4552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en-US" sz="2400" b="1"/>
              <a:t>Geltrude Mingrone</a:t>
            </a:r>
            <a:endParaRPr sz="2400"/>
          </a:p>
          <a:p>
            <a:pPr marL="0" lvl="0" indent="0" algn="l" rtl="0">
              <a:lnSpc>
                <a:spcPct val="90000"/>
              </a:lnSpc>
              <a:spcBef>
                <a:spcPts val="0"/>
              </a:spcBef>
              <a:spcAft>
                <a:spcPts val="0"/>
              </a:spcAft>
              <a:buClr>
                <a:schemeClr val="dk1"/>
              </a:buClr>
              <a:buSzPts val="2400"/>
              <a:buNone/>
            </a:pPr>
            <a:r>
              <a:rPr lang="en-US" sz="2400"/>
              <a:t>Consultancy: Novo Nordisk, Fractyl Inc, Recor Inc, Keyron Ltd, Metadeq Inc.</a:t>
            </a:r>
            <a:endParaRPr/>
          </a:p>
          <a:p>
            <a:pPr marL="0" lvl="0" indent="0" algn="l" rtl="0">
              <a:lnSpc>
                <a:spcPct val="90000"/>
              </a:lnSpc>
              <a:spcBef>
                <a:spcPts val="0"/>
              </a:spcBef>
              <a:spcAft>
                <a:spcPts val="0"/>
              </a:spcAft>
              <a:buClr>
                <a:schemeClr val="dk1"/>
              </a:buClr>
              <a:buSzPts val="2400"/>
              <a:buNone/>
            </a:pPr>
            <a:r>
              <a:rPr lang="en-US" sz="2400"/>
              <a:t>Research grants: N/A</a:t>
            </a:r>
            <a:endParaRPr/>
          </a:p>
          <a:p>
            <a:pPr marL="0" lvl="0" indent="0" algn="l" rtl="0">
              <a:lnSpc>
                <a:spcPct val="90000"/>
              </a:lnSpc>
              <a:spcBef>
                <a:spcPts val="0"/>
              </a:spcBef>
              <a:spcAft>
                <a:spcPts val="0"/>
              </a:spcAft>
              <a:buClr>
                <a:schemeClr val="dk1"/>
              </a:buClr>
              <a:buSzPts val="1200"/>
              <a:buNone/>
            </a:pPr>
            <a:endParaRPr sz="1200"/>
          </a:p>
          <a:p>
            <a:pPr marL="0" lvl="0" indent="0" algn="l" rtl="0">
              <a:lnSpc>
                <a:spcPct val="90000"/>
              </a:lnSpc>
              <a:spcBef>
                <a:spcPts val="1000"/>
              </a:spcBef>
              <a:spcAft>
                <a:spcPts val="0"/>
              </a:spcAft>
              <a:buClr>
                <a:schemeClr val="dk1"/>
              </a:buClr>
              <a:buSzPts val="2400"/>
              <a:buNone/>
            </a:pPr>
            <a:r>
              <a:rPr lang="en-US" sz="2400" b="1"/>
              <a:t>Tsvetalina Tankova</a:t>
            </a:r>
            <a:endParaRPr sz="2400"/>
          </a:p>
          <a:p>
            <a:pPr marL="0" lvl="0" indent="0" algn="l" rtl="0">
              <a:lnSpc>
                <a:spcPct val="90000"/>
              </a:lnSpc>
              <a:spcBef>
                <a:spcPts val="0"/>
              </a:spcBef>
              <a:spcAft>
                <a:spcPts val="0"/>
              </a:spcAft>
              <a:buClr>
                <a:schemeClr val="dk1"/>
              </a:buClr>
              <a:buSzPts val="2400"/>
              <a:buNone/>
            </a:pPr>
            <a:r>
              <a:rPr lang="en-US" sz="2400"/>
              <a:t>Consultancy and/or speaker’s bureau: Boehringer Ingelheim, Astra Zeneca, Eli Lilly, Sanofi, Novo Nordisk, MSD, Medtronic</a:t>
            </a:r>
            <a:endParaRPr/>
          </a:p>
          <a:p>
            <a:pPr marL="0" lvl="0" indent="0" algn="l" rtl="0">
              <a:lnSpc>
                <a:spcPct val="90000"/>
              </a:lnSpc>
              <a:spcBef>
                <a:spcPts val="1000"/>
              </a:spcBef>
              <a:spcAft>
                <a:spcPts val="0"/>
              </a:spcAft>
              <a:buClr>
                <a:schemeClr val="dk1"/>
              </a:buClr>
              <a:buSzPts val="1200"/>
              <a:buNone/>
            </a:pPr>
            <a:endParaRPr sz="1200"/>
          </a:p>
          <a:p>
            <a:pPr marL="0" lvl="0" indent="0" algn="l" rtl="0">
              <a:lnSpc>
                <a:spcPct val="90000"/>
              </a:lnSpc>
              <a:spcBef>
                <a:spcPts val="1000"/>
              </a:spcBef>
              <a:spcAft>
                <a:spcPts val="0"/>
              </a:spcAft>
              <a:buClr>
                <a:schemeClr val="dk1"/>
              </a:buClr>
              <a:buSzPts val="2400"/>
              <a:buNone/>
            </a:pPr>
            <a:r>
              <a:rPr lang="en-US" sz="2400" b="1"/>
              <a:t>Vanita R. Aroda</a:t>
            </a:r>
            <a:endParaRPr sz="2400"/>
          </a:p>
          <a:p>
            <a:pPr marL="0" lvl="0" indent="0" algn="l" rtl="0">
              <a:lnSpc>
                <a:spcPct val="90000"/>
              </a:lnSpc>
              <a:spcBef>
                <a:spcPts val="0"/>
              </a:spcBef>
              <a:spcAft>
                <a:spcPts val="0"/>
              </a:spcAft>
              <a:buClr>
                <a:schemeClr val="dk1"/>
              </a:buClr>
              <a:buSzPts val="2400"/>
              <a:buNone/>
            </a:pPr>
            <a:r>
              <a:rPr lang="en-US" sz="2400"/>
              <a:t>Consultancy: </a:t>
            </a:r>
            <a:r>
              <a:rPr lang="en-US" sz="2400">
                <a:solidFill>
                  <a:srgbClr val="000000"/>
                </a:solidFill>
                <a:latin typeface="Calibri"/>
                <a:ea typeface="Calibri"/>
                <a:cs typeface="Calibri"/>
                <a:sym typeface="Calibri"/>
              </a:rPr>
              <a:t>A</a:t>
            </a:r>
            <a:r>
              <a:rPr lang="en-US" sz="2400"/>
              <a:t>pplied Therapeutics, Duke, Fractyl, Novo Nordisk, Pfizer, Sanofi</a:t>
            </a:r>
            <a:endParaRPr/>
          </a:p>
          <a:p>
            <a:pPr marL="0" lvl="0" indent="0" algn="l" rtl="0">
              <a:lnSpc>
                <a:spcPct val="90000"/>
              </a:lnSpc>
              <a:spcBef>
                <a:spcPts val="0"/>
              </a:spcBef>
              <a:spcAft>
                <a:spcPts val="0"/>
              </a:spcAft>
              <a:buClr>
                <a:schemeClr val="dk1"/>
              </a:buClr>
              <a:buSzPts val="2400"/>
              <a:buNone/>
            </a:pPr>
            <a:r>
              <a:rPr lang="en-US" sz="2400"/>
              <a:t>Spouse is an employee of Janssen</a:t>
            </a:r>
            <a:endParaRPr/>
          </a:p>
          <a:p>
            <a:pPr marL="0" lvl="0" indent="0" algn="l" rtl="0">
              <a:lnSpc>
                <a:spcPct val="90000"/>
              </a:lnSpc>
              <a:spcBef>
                <a:spcPts val="0"/>
              </a:spcBef>
              <a:spcAft>
                <a:spcPts val="0"/>
              </a:spcAft>
              <a:buClr>
                <a:schemeClr val="dk1"/>
              </a:buClr>
              <a:buSzPts val="2400"/>
              <a:buNone/>
            </a:pPr>
            <a:r>
              <a:rPr lang="en-US" sz="2400"/>
              <a:t>Research Support (Institutional Contracts): Applied Therapeutics, Eli Lilly, Premier/Fractyl, Novo Nordisk, Sanofi</a:t>
            </a:r>
            <a:endParaRPr/>
          </a:p>
          <a:p>
            <a:pPr marL="0" lvl="0" indent="0" algn="l" rtl="0">
              <a:lnSpc>
                <a:spcPct val="90000"/>
              </a:lnSpc>
              <a:spcBef>
                <a:spcPts val="0"/>
              </a:spcBef>
              <a:spcAft>
                <a:spcPts val="0"/>
              </a:spcAft>
              <a:buClr>
                <a:schemeClr val="dk1"/>
              </a:buClr>
              <a:buSzPts val="2400"/>
              <a:buNone/>
            </a:pPr>
            <a:r>
              <a:rPr lang="en-US" sz="2400"/>
              <a:t> </a:t>
            </a:r>
            <a:endParaRPr/>
          </a:p>
          <a:p>
            <a:pPr marL="0" lvl="0" indent="0" algn="l" rtl="0">
              <a:lnSpc>
                <a:spcPct val="90000"/>
              </a:lnSpc>
              <a:spcBef>
                <a:spcPts val="0"/>
              </a:spcBef>
              <a:spcAft>
                <a:spcPts val="0"/>
              </a:spcAft>
              <a:buClr>
                <a:schemeClr val="dk1"/>
              </a:buClr>
              <a:buSzPts val="2400"/>
              <a:buNone/>
            </a:pPr>
            <a:endParaRPr sz="2400"/>
          </a:p>
          <a:p>
            <a:pPr marL="0" lvl="0" indent="0" algn="l" rtl="0">
              <a:lnSpc>
                <a:spcPct val="90000"/>
              </a:lnSpc>
              <a:spcBef>
                <a:spcPts val="0"/>
              </a:spcBef>
              <a:spcAft>
                <a:spcPts val="0"/>
              </a:spcAft>
              <a:buClr>
                <a:schemeClr val="dk1"/>
              </a:buClr>
              <a:buSzPts val="2400"/>
              <a:buNone/>
            </a:pPr>
            <a:endParaRPr sz="24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69855"/>
        <p:cNvGrpSpPr/>
        <p:nvPr/>
      </p:nvGrpSpPr>
      <p:grpSpPr>
        <a:xfrm>
          <a:off x="0" y="0"/>
          <a:ext cx="0" cy="0"/>
          <a:chOff x="0" y="0"/>
          <a:chExt cx="0" cy="0"/>
        </a:xfrm>
      </p:grpSpPr>
      <p:sp>
        <p:nvSpPr>
          <p:cNvPr id="269856" name="Google Shape;269856;p50"/>
          <p:cNvSpPr txBox="1"/>
          <p:nvPr/>
        </p:nvSpPr>
        <p:spPr>
          <a:xfrm>
            <a:off x="2360824" y="5774848"/>
            <a:ext cx="8236500" cy="554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en-US" sz="1000" b="0" i="0" u="none" strike="noStrike" cap="none">
                <a:solidFill>
                  <a:srgbClr val="000000"/>
                </a:solidFill>
                <a:latin typeface="Calibri"/>
                <a:ea typeface="Calibri"/>
                <a:cs typeface="Calibri"/>
                <a:sym typeface="Calibri"/>
              </a:rPr>
              <a:t>Ward ZJ </a:t>
            </a:r>
            <a:r>
              <a:rPr lang="en-US" sz="1000" b="0" i="1" u="none" strike="noStrike" cap="none">
                <a:solidFill>
                  <a:srgbClr val="000000"/>
                </a:solidFill>
                <a:latin typeface="Calibri"/>
                <a:ea typeface="Calibri"/>
                <a:cs typeface="Calibri"/>
                <a:sym typeface="Calibri"/>
              </a:rPr>
              <a:t>et al</a:t>
            </a:r>
            <a:r>
              <a:rPr lang="en-US" sz="1000" b="0" i="0" u="none" strike="noStrike" cap="none">
                <a:solidFill>
                  <a:srgbClr val="000000"/>
                </a:solidFill>
                <a:latin typeface="Calibri"/>
                <a:ea typeface="Calibri"/>
                <a:cs typeface="Calibri"/>
                <a:sym typeface="Calibri"/>
              </a:rPr>
              <a:t>; </a:t>
            </a:r>
            <a:r>
              <a:rPr lang="en-US" sz="1000" b="0" i="1" u="none" strike="noStrike" cap="none">
                <a:solidFill>
                  <a:srgbClr val="000000"/>
                </a:solidFill>
                <a:latin typeface="Calibri"/>
                <a:ea typeface="Calibri"/>
                <a:cs typeface="Calibri"/>
                <a:sym typeface="Calibri"/>
              </a:rPr>
              <a:t>NEJM </a:t>
            </a:r>
            <a:r>
              <a:rPr lang="en-US" sz="1000" b="0" i="0" u="none" strike="noStrike" cap="none">
                <a:solidFill>
                  <a:srgbClr val="000000"/>
                </a:solidFill>
                <a:latin typeface="Calibri"/>
                <a:ea typeface="Calibri"/>
                <a:cs typeface="Calibri"/>
                <a:sym typeface="Calibri"/>
              </a:rPr>
              <a:t>2019; 381: 2440-2450</a:t>
            </a:r>
            <a:endParaRPr/>
          </a:p>
          <a:p>
            <a:pPr marL="0" marR="0" lvl="0" indent="0" algn="l" rtl="0">
              <a:lnSpc>
                <a:spcPct val="100000"/>
              </a:lnSpc>
              <a:spcBef>
                <a:spcPts val="0"/>
              </a:spcBef>
              <a:spcAft>
                <a:spcPts val="0"/>
              </a:spcAft>
              <a:buClr>
                <a:srgbClr val="000000"/>
              </a:buClr>
              <a:buSzPts val="1000"/>
              <a:buFont typeface="Calibri"/>
              <a:buNone/>
            </a:pPr>
            <a:r>
              <a:rPr lang="en-US" sz="1000" b="0" i="0" u="none" strike="noStrike" cap="none">
                <a:solidFill>
                  <a:srgbClr val="000000"/>
                </a:solidFill>
                <a:latin typeface="Calibri"/>
                <a:ea typeface="Calibri"/>
                <a:cs typeface="Calibri"/>
                <a:sym typeface="Calibri"/>
              </a:rPr>
              <a:t>https://www.worldobesity.org/resources/resource-library/world-obesity-atlas-2022, Accessed 04 June, 2022</a:t>
            </a:r>
            <a:endParaRPr/>
          </a:p>
          <a:p>
            <a:pPr marL="0" marR="0" lvl="0" indent="0" algn="l" rtl="0">
              <a:lnSpc>
                <a:spcPct val="100000"/>
              </a:lnSpc>
              <a:spcBef>
                <a:spcPts val="0"/>
              </a:spcBef>
              <a:spcAft>
                <a:spcPts val="0"/>
              </a:spcAft>
              <a:buClr>
                <a:srgbClr val="000000"/>
              </a:buClr>
              <a:buSzPts val="1000"/>
              <a:buFont typeface="Calibri"/>
              <a:buNone/>
            </a:pPr>
            <a:r>
              <a:rPr lang="en-US" sz="1000" b="0" i="0" u="none" strike="noStrike" cap="none">
                <a:solidFill>
                  <a:srgbClr val="000000"/>
                </a:solidFill>
                <a:latin typeface="Calibri"/>
                <a:ea typeface="Calibri"/>
                <a:cs typeface="Calibri"/>
                <a:sym typeface="Calibri"/>
              </a:rPr>
              <a:t>https://www.cdc.gov/obesity/data/prevalence-maps.html, Accessed 04 June, 2022</a:t>
            </a:r>
            <a:endParaRPr/>
          </a:p>
        </p:txBody>
      </p:sp>
      <p:pic>
        <p:nvPicPr>
          <p:cNvPr id="269857" name="Google Shape;269857;p50" descr="Obesity maps"/>
          <p:cNvPicPr preferRelativeResize="0"/>
          <p:nvPr/>
        </p:nvPicPr>
        <p:blipFill rotWithShape="1">
          <a:blip r:embed="rId3">
            <a:alphaModFix/>
          </a:blip>
          <a:srcRect/>
          <a:stretch/>
        </p:blipFill>
        <p:spPr>
          <a:xfrm>
            <a:off x="1230827" y="65682"/>
            <a:ext cx="4057916" cy="2026183"/>
          </a:xfrm>
          <a:prstGeom prst="rect">
            <a:avLst/>
          </a:prstGeom>
          <a:noFill/>
          <a:ln>
            <a:noFill/>
          </a:ln>
        </p:spPr>
      </p:pic>
      <p:pic>
        <p:nvPicPr>
          <p:cNvPr id="269858" name="Google Shape;269858;p50"/>
          <p:cNvPicPr preferRelativeResize="0"/>
          <p:nvPr/>
        </p:nvPicPr>
        <p:blipFill rotWithShape="1">
          <a:blip r:embed="rId4">
            <a:alphaModFix/>
          </a:blip>
          <a:srcRect/>
          <a:stretch/>
        </p:blipFill>
        <p:spPr>
          <a:xfrm>
            <a:off x="6479087" y="0"/>
            <a:ext cx="5427888" cy="4315093"/>
          </a:xfrm>
          <a:prstGeom prst="rect">
            <a:avLst/>
          </a:prstGeom>
          <a:noFill/>
          <a:ln>
            <a:noFill/>
          </a:ln>
        </p:spPr>
      </p:pic>
      <p:pic>
        <p:nvPicPr>
          <p:cNvPr id="269859" name="Google Shape;269859;p50" descr="Obese World. The concept of the overwhelming issue of worldwide obesity royalty free stock photos"/>
          <p:cNvPicPr preferRelativeResize="0"/>
          <p:nvPr/>
        </p:nvPicPr>
        <p:blipFill rotWithShape="1">
          <a:blip r:embed="rId5">
            <a:alphaModFix/>
          </a:blip>
          <a:srcRect/>
          <a:stretch/>
        </p:blipFill>
        <p:spPr>
          <a:xfrm>
            <a:off x="7765965" y="4304980"/>
            <a:ext cx="2726872" cy="1823596"/>
          </a:xfrm>
          <a:prstGeom prst="rect">
            <a:avLst/>
          </a:prstGeom>
          <a:noFill/>
          <a:ln>
            <a:noFill/>
          </a:ln>
        </p:spPr>
      </p:pic>
      <p:pic>
        <p:nvPicPr>
          <p:cNvPr id="269860" name="Google Shape;269860;p50"/>
          <p:cNvPicPr preferRelativeResize="0"/>
          <p:nvPr/>
        </p:nvPicPr>
        <p:blipFill rotWithShape="1">
          <a:blip r:embed="rId6">
            <a:alphaModFix/>
          </a:blip>
          <a:srcRect/>
          <a:stretch/>
        </p:blipFill>
        <p:spPr>
          <a:xfrm>
            <a:off x="40483" y="2157546"/>
            <a:ext cx="6657408" cy="382861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69864"/>
        <p:cNvGrpSpPr/>
        <p:nvPr/>
      </p:nvGrpSpPr>
      <p:grpSpPr>
        <a:xfrm>
          <a:off x="0" y="0"/>
          <a:ext cx="0" cy="0"/>
          <a:chOff x="0" y="0"/>
          <a:chExt cx="0" cy="0"/>
        </a:xfrm>
      </p:grpSpPr>
      <p:sp>
        <p:nvSpPr>
          <p:cNvPr id="269865" name="Google Shape;269865;p51"/>
          <p:cNvSpPr txBox="1"/>
          <p:nvPr/>
        </p:nvSpPr>
        <p:spPr>
          <a:xfrm>
            <a:off x="8634334" y="3883824"/>
            <a:ext cx="3315300" cy="646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70C0"/>
              </a:buClr>
              <a:buSzPts val="1800"/>
              <a:buFont typeface="Calibri"/>
              <a:buNone/>
            </a:pPr>
            <a:r>
              <a:rPr lang="en-US" sz="1800" b="1" i="0" u="none" strike="noStrike" cap="none">
                <a:solidFill>
                  <a:srgbClr val="0070C0"/>
                </a:solidFill>
                <a:latin typeface="Calibri"/>
                <a:ea typeface="Calibri"/>
                <a:cs typeface="Calibri"/>
                <a:sym typeface="Calibri"/>
              </a:rPr>
              <a:t>- 10 kg at 2 year follow-up = 64% diabetes remission</a:t>
            </a:r>
            <a:endParaRPr sz="1800" b="1" i="0" u="none" strike="noStrike" cap="none">
              <a:solidFill>
                <a:srgbClr val="0070C0"/>
              </a:solidFill>
              <a:latin typeface="Calibri"/>
              <a:ea typeface="Calibri"/>
              <a:cs typeface="Calibri"/>
              <a:sym typeface="Calibri"/>
            </a:endParaRPr>
          </a:p>
        </p:txBody>
      </p:sp>
      <p:pic>
        <p:nvPicPr>
          <p:cNvPr id="269866" name="Google Shape;269866;p51"/>
          <p:cNvPicPr preferRelativeResize="0"/>
          <p:nvPr/>
        </p:nvPicPr>
        <p:blipFill rotWithShape="1">
          <a:blip r:embed="rId3">
            <a:alphaModFix/>
          </a:blip>
          <a:srcRect/>
          <a:stretch/>
        </p:blipFill>
        <p:spPr>
          <a:xfrm>
            <a:off x="2578308" y="906875"/>
            <a:ext cx="5565056" cy="5044248"/>
          </a:xfrm>
          <a:prstGeom prst="rect">
            <a:avLst/>
          </a:prstGeom>
          <a:noFill/>
          <a:ln>
            <a:noFill/>
          </a:ln>
        </p:spPr>
      </p:pic>
      <p:sp>
        <p:nvSpPr>
          <p:cNvPr id="269867" name="Google Shape;269867;p51"/>
          <p:cNvSpPr/>
          <p:nvPr/>
        </p:nvSpPr>
        <p:spPr>
          <a:xfrm>
            <a:off x="3323919" y="6265583"/>
            <a:ext cx="3553800" cy="246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000"/>
              <a:buFont typeface="Calibri"/>
              <a:buNone/>
            </a:pPr>
            <a:r>
              <a:rPr lang="en-US" sz="1000" b="0" i="0" u="none" strike="noStrike" cap="none">
                <a:solidFill>
                  <a:schemeClr val="dk1"/>
                </a:solidFill>
                <a:latin typeface="Calibri"/>
                <a:ea typeface="Calibri"/>
                <a:cs typeface="Calibri"/>
                <a:sym typeface="Calibri"/>
              </a:rPr>
              <a:t>Lean et al. </a:t>
            </a:r>
            <a:r>
              <a:rPr lang="en-US" sz="1000" b="0" i="1" u="none" strike="noStrike" cap="none">
                <a:solidFill>
                  <a:schemeClr val="dk1"/>
                </a:solidFill>
                <a:latin typeface="Calibri"/>
                <a:ea typeface="Calibri"/>
                <a:cs typeface="Calibri"/>
                <a:sym typeface="Calibri"/>
              </a:rPr>
              <a:t>The Lancet Diabetes &amp; Endocrinology</a:t>
            </a:r>
            <a:r>
              <a:rPr lang="en-US" sz="1000" b="0" i="0" u="none" strike="noStrike" cap="none">
                <a:solidFill>
                  <a:schemeClr val="dk1"/>
                </a:solidFill>
                <a:latin typeface="Calibri"/>
                <a:ea typeface="Calibri"/>
                <a:cs typeface="Calibri"/>
                <a:sym typeface="Calibri"/>
              </a:rPr>
              <a:t> 2019;7:344-355.</a:t>
            </a:r>
            <a:endParaRPr sz="1000" b="0" i="0" u="none" strike="noStrike" cap="none">
              <a:solidFill>
                <a:schemeClr val="dk1"/>
              </a:solidFill>
              <a:latin typeface="Calibri"/>
              <a:ea typeface="Calibri"/>
              <a:cs typeface="Calibri"/>
              <a:sym typeface="Calibri"/>
            </a:endParaRPr>
          </a:p>
        </p:txBody>
      </p:sp>
      <p:sp>
        <p:nvSpPr>
          <p:cNvPr id="269868" name="Google Shape;269868;p51"/>
          <p:cNvSpPr txBox="1"/>
          <p:nvPr/>
        </p:nvSpPr>
        <p:spPr>
          <a:xfrm>
            <a:off x="0" y="62454"/>
            <a:ext cx="118704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4000"/>
              <a:buFont typeface="Calibri"/>
              <a:buNone/>
            </a:pPr>
            <a:r>
              <a:rPr lang="en-US" sz="4000" b="1" i="0" u="none" strike="noStrike" cap="none">
                <a:solidFill>
                  <a:schemeClr val="dk1"/>
                </a:solidFill>
                <a:latin typeface="Calibri"/>
                <a:ea typeface="Calibri"/>
                <a:cs typeface="Calibri"/>
                <a:sym typeface="Calibri"/>
              </a:rPr>
              <a:t>Intensive Structured Weight Management: the DiRect RCT</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69872"/>
        <p:cNvGrpSpPr/>
        <p:nvPr/>
      </p:nvGrpSpPr>
      <p:grpSpPr>
        <a:xfrm>
          <a:off x="0" y="0"/>
          <a:ext cx="0" cy="0"/>
          <a:chOff x="0" y="0"/>
          <a:chExt cx="0" cy="0"/>
        </a:xfrm>
      </p:grpSpPr>
      <p:sp>
        <p:nvSpPr>
          <p:cNvPr id="269873" name="Google Shape;269873;p52"/>
          <p:cNvSpPr txBox="1"/>
          <p:nvPr/>
        </p:nvSpPr>
        <p:spPr>
          <a:xfrm>
            <a:off x="194833" y="83817"/>
            <a:ext cx="11225700" cy="1323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4000"/>
              <a:buFont typeface="Calibri"/>
              <a:buNone/>
            </a:pPr>
            <a:r>
              <a:rPr lang="en-US" sz="4000" b="1" i="0" u="none" strike="noStrike" cap="none">
                <a:solidFill>
                  <a:schemeClr val="dk1"/>
                </a:solidFill>
                <a:latin typeface="Calibri"/>
                <a:ea typeface="Calibri"/>
                <a:cs typeface="Calibri"/>
                <a:sym typeface="Calibri"/>
              </a:rPr>
              <a:t>Weight Management in Type 2 Diabetes</a:t>
            </a:r>
            <a:endParaRPr/>
          </a:p>
          <a:p>
            <a:pPr marL="0" marR="0" lvl="0" indent="0" algn="l" rtl="0">
              <a:lnSpc>
                <a:spcPct val="100000"/>
              </a:lnSpc>
              <a:spcBef>
                <a:spcPts val="0"/>
              </a:spcBef>
              <a:spcAft>
                <a:spcPts val="0"/>
              </a:spcAft>
              <a:buClr>
                <a:srgbClr val="002060"/>
              </a:buClr>
              <a:buSzPts val="4000"/>
              <a:buFont typeface="Calibri"/>
              <a:buNone/>
            </a:pPr>
            <a:r>
              <a:rPr lang="en-US" sz="4000" b="1" i="0" u="none" strike="noStrike" cap="none">
                <a:solidFill>
                  <a:srgbClr val="002060"/>
                </a:solidFill>
                <a:latin typeface="Calibri"/>
                <a:ea typeface="Calibri"/>
                <a:cs typeface="Calibri"/>
                <a:sym typeface="Calibri"/>
              </a:rPr>
              <a:t> </a:t>
            </a:r>
            <a:endParaRPr sz="4000" b="1" i="0" u="none" strike="noStrike" cap="none">
              <a:solidFill>
                <a:srgbClr val="002060"/>
              </a:solidFill>
              <a:latin typeface="Calibri"/>
              <a:ea typeface="Calibri"/>
              <a:cs typeface="Calibri"/>
              <a:sym typeface="Calibri"/>
            </a:endParaRPr>
          </a:p>
        </p:txBody>
      </p:sp>
      <p:sp>
        <p:nvSpPr>
          <p:cNvPr id="269874" name="Google Shape;269874;p52"/>
          <p:cNvSpPr/>
          <p:nvPr/>
        </p:nvSpPr>
        <p:spPr>
          <a:xfrm>
            <a:off x="4565869" y="6127852"/>
            <a:ext cx="3060300" cy="646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Davies M </a:t>
            </a:r>
            <a:r>
              <a:rPr lang="en-US" sz="1200" b="0" i="1" u="none" strike="noStrike" cap="none">
                <a:solidFill>
                  <a:srgbClr val="000000"/>
                </a:solidFill>
                <a:latin typeface="Calibri"/>
                <a:ea typeface="Calibri"/>
                <a:cs typeface="Calibri"/>
                <a:sym typeface="Calibri"/>
              </a:rPr>
              <a:t>et al; Lancet </a:t>
            </a:r>
            <a:r>
              <a:rPr lang="en-US" sz="1200" b="0" i="0" u="none" strike="noStrike" cap="none">
                <a:solidFill>
                  <a:srgbClr val="000000"/>
                </a:solidFill>
                <a:latin typeface="Calibri"/>
                <a:ea typeface="Calibri"/>
                <a:cs typeface="Calibri"/>
                <a:sym typeface="Calibri"/>
              </a:rPr>
              <a:t>2021; 397: 971-84</a:t>
            </a:r>
            <a:endParaRPr/>
          </a:p>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Frías JP </a:t>
            </a:r>
            <a:r>
              <a:rPr lang="en-US" sz="1200" b="0" i="1" u="none" strike="noStrike" cap="none">
                <a:solidFill>
                  <a:srgbClr val="000000"/>
                </a:solidFill>
                <a:latin typeface="Calibri"/>
                <a:ea typeface="Calibri"/>
                <a:cs typeface="Calibri"/>
                <a:sym typeface="Calibri"/>
              </a:rPr>
              <a:t>et al. N Engl J Med </a:t>
            </a:r>
            <a:r>
              <a:rPr lang="en-US" sz="1200" b="0" i="0" u="none" strike="noStrike" cap="none">
                <a:solidFill>
                  <a:srgbClr val="000000"/>
                </a:solidFill>
                <a:latin typeface="Calibri"/>
                <a:ea typeface="Calibri"/>
                <a:cs typeface="Calibri"/>
                <a:sym typeface="Calibri"/>
              </a:rPr>
              <a:t>2021;385:503-515</a:t>
            </a:r>
            <a:endParaRPr/>
          </a:p>
          <a:p>
            <a:pPr marL="0" marR="0" lvl="0" indent="0" algn="l" rtl="0">
              <a:spcBef>
                <a:spcPts val="0"/>
              </a:spcBef>
              <a:spcAft>
                <a:spcPts val="0"/>
              </a:spcAft>
              <a:buNone/>
            </a:pPr>
            <a:endParaRPr sz="1200" b="1" i="0" u="none" strike="noStrike" cap="none">
              <a:solidFill>
                <a:srgbClr val="000000"/>
              </a:solidFill>
              <a:latin typeface="Calibri"/>
              <a:ea typeface="Calibri"/>
              <a:cs typeface="Calibri"/>
              <a:sym typeface="Calibri"/>
            </a:endParaRPr>
          </a:p>
        </p:txBody>
      </p:sp>
      <p:pic>
        <p:nvPicPr>
          <p:cNvPr id="269875" name="Google Shape;269875;p52"/>
          <p:cNvPicPr preferRelativeResize="0"/>
          <p:nvPr/>
        </p:nvPicPr>
        <p:blipFill rotWithShape="1">
          <a:blip r:embed="rId3">
            <a:alphaModFix/>
          </a:blip>
          <a:srcRect/>
          <a:stretch/>
        </p:blipFill>
        <p:spPr>
          <a:xfrm>
            <a:off x="0" y="1371600"/>
            <a:ext cx="5817192" cy="1247094"/>
          </a:xfrm>
          <a:prstGeom prst="rect">
            <a:avLst/>
          </a:prstGeom>
          <a:noFill/>
          <a:ln>
            <a:noFill/>
          </a:ln>
        </p:spPr>
      </p:pic>
      <p:pic>
        <p:nvPicPr>
          <p:cNvPr id="269876" name="Google Shape;269876;p52"/>
          <p:cNvPicPr preferRelativeResize="0"/>
          <p:nvPr/>
        </p:nvPicPr>
        <p:blipFill rotWithShape="1">
          <a:blip r:embed="rId4">
            <a:alphaModFix/>
          </a:blip>
          <a:srcRect/>
          <a:stretch/>
        </p:blipFill>
        <p:spPr>
          <a:xfrm>
            <a:off x="0" y="2730788"/>
            <a:ext cx="3300846" cy="2421783"/>
          </a:xfrm>
          <a:prstGeom prst="rect">
            <a:avLst/>
          </a:prstGeom>
          <a:noFill/>
          <a:ln>
            <a:noFill/>
          </a:ln>
        </p:spPr>
      </p:pic>
      <p:pic>
        <p:nvPicPr>
          <p:cNvPr id="269877" name="Google Shape;269877;p52"/>
          <p:cNvPicPr preferRelativeResize="0"/>
          <p:nvPr/>
        </p:nvPicPr>
        <p:blipFill rotWithShape="1">
          <a:blip r:embed="rId5">
            <a:alphaModFix/>
          </a:blip>
          <a:srcRect/>
          <a:stretch/>
        </p:blipFill>
        <p:spPr>
          <a:xfrm>
            <a:off x="3378797" y="2853701"/>
            <a:ext cx="3300846" cy="2019988"/>
          </a:xfrm>
          <a:prstGeom prst="rect">
            <a:avLst/>
          </a:prstGeom>
          <a:noFill/>
          <a:ln>
            <a:noFill/>
          </a:ln>
        </p:spPr>
      </p:pic>
      <p:pic>
        <p:nvPicPr>
          <p:cNvPr id="269878" name="Google Shape;269878;p52"/>
          <p:cNvPicPr preferRelativeResize="0">
            <a:picLocks noGrp="1"/>
          </p:cNvPicPr>
          <p:nvPr>
            <p:ph type="body" idx="1"/>
          </p:nvPr>
        </p:nvPicPr>
        <p:blipFill rotWithShape="1">
          <a:blip r:embed="rId6">
            <a:alphaModFix/>
          </a:blip>
          <a:srcRect/>
          <a:stretch/>
        </p:blipFill>
        <p:spPr>
          <a:xfrm>
            <a:off x="7149480" y="795983"/>
            <a:ext cx="4847700" cy="1446600"/>
          </a:xfrm>
          <a:prstGeom prst="rect">
            <a:avLst/>
          </a:prstGeom>
          <a:noFill/>
          <a:ln>
            <a:noFill/>
          </a:ln>
        </p:spPr>
      </p:pic>
      <p:pic>
        <p:nvPicPr>
          <p:cNvPr id="269879" name="Google Shape;269879;p52"/>
          <p:cNvPicPr preferRelativeResize="0"/>
          <p:nvPr/>
        </p:nvPicPr>
        <p:blipFill rotWithShape="1">
          <a:blip r:embed="rId7">
            <a:alphaModFix/>
          </a:blip>
          <a:srcRect/>
          <a:stretch/>
        </p:blipFill>
        <p:spPr>
          <a:xfrm>
            <a:off x="9565606" y="2831631"/>
            <a:ext cx="2569087" cy="2416853"/>
          </a:xfrm>
          <a:prstGeom prst="rect">
            <a:avLst/>
          </a:prstGeom>
          <a:noFill/>
          <a:ln>
            <a:noFill/>
          </a:ln>
        </p:spPr>
      </p:pic>
      <p:pic>
        <p:nvPicPr>
          <p:cNvPr id="269880" name="Google Shape;269880;p52"/>
          <p:cNvPicPr preferRelativeResize="0"/>
          <p:nvPr/>
        </p:nvPicPr>
        <p:blipFill rotWithShape="1">
          <a:blip r:embed="rId8">
            <a:alphaModFix/>
          </a:blip>
          <a:srcRect/>
          <a:stretch/>
        </p:blipFill>
        <p:spPr>
          <a:xfrm>
            <a:off x="6677617" y="2814186"/>
            <a:ext cx="3189023" cy="2434298"/>
          </a:xfrm>
          <a:prstGeom prst="rect">
            <a:avLst/>
          </a:prstGeom>
          <a:noFill/>
          <a:ln>
            <a:noFill/>
          </a:ln>
        </p:spPr>
      </p:pic>
      <p:pic>
        <p:nvPicPr>
          <p:cNvPr id="269881" name="Google Shape;269881;p52"/>
          <p:cNvPicPr preferRelativeResize="0"/>
          <p:nvPr/>
        </p:nvPicPr>
        <p:blipFill rotWithShape="1">
          <a:blip r:embed="rId9">
            <a:alphaModFix/>
          </a:blip>
          <a:srcRect/>
          <a:stretch/>
        </p:blipFill>
        <p:spPr>
          <a:xfrm>
            <a:off x="6679643" y="2506780"/>
            <a:ext cx="5154456" cy="24635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69885"/>
        <p:cNvGrpSpPr/>
        <p:nvPr/>
      </p:nvGrpSpPr>
      <p:grpSpPr>
        <a:xfrm>
          <a:off x="0" y="0"/>
          <a:ext cx="0" cy="0"/>
          <a:chOff x="0" y="0"/>
          <a:chExt cx="0" cy="0"/>
        </a:xfrm>
      </p:grpSpPr>
      <p:pic>
        <p:nvPicPr>
          <p:cNvPr id="269886" name="Google Shape;269886;p53"/>
          <p:cNvPicPr preferRelativeResize="0"/>
          <p:nvPr/>
        </p:nvPicPr>
        <p:blipFill rotWithShape="1">
          <a:blip r:embed="rId3">
            <a:alphaModFix/>
          </a:blip>
          <a:srcRect/>
          <a:stretch/>
        </p:blipFill>
        <p:spPr>
          <a:xfrm>
            <a:off x="0" y="1608858"/>
            <a:ext cx="4605874" cy="3182764"/>
          </a:xfrm>
          <a:prstGeom prst="rect">
            <a:avLst/>
          </a:prstGeom>
          <a:noFill/>
          <a:ln>
            <a:noFill/>
          </a:ln>
        </p:spPr>
      </p:pic>
      <p:pic>
        <p:nvPicPr>
          <p:cNvPr id="269887" name="Google Shape;269887;p53"/>
          <p:cNvPicPr preferRelativeResize="0"/>
          <p:nvPr/>
        </p:nvPicPr>
        <p:blipFill rotWithShape="1">
          <a:blip r:embed="rId4">
            <a:alphaModFix/>
          </a:blip>
          <a:srcRect/>
          <a:stretch/>
        </p:blipFill>
        <p:spPr>
          <a:xfrm>
            <a:off x="4605874" y="1731572"/>
            <a:ext cx="4055754" cy="2972997"/>
          </a:xfrm>
          <a:prstGeom prst="rect">
            <a:avLst/>
          </a:prstGeom>
          <a:noFill/>
          <a:ln>
            <a:noFill/>
          </a:ln>
        </p:spPr>
      </p:pic>
      <p:pic>
        <p:nvPicPr>
          <p:cNvPr id="269888" name="Google Shape;269888;p53"/>
          <p:cNvPicPr preferRelativeResize="0"/>
          <p:nvPr/>
        </p:nvPicPr>
        <p:blipFill rotWithShape="1">
          <a:blip r:embed="rId5">
            <a:alphaModFix/>
          </a:blip>
          <a:srcRect/>
          <a:stretch/>
        </p:blipFill>
        <p:spPr>
          <a:xfrm>
            <a:off x="8427989" y="1644519"/>
            <a:ext cx="3764011" cy="2972997"/>
          </a:xfrm>
          <a:prstGeom prst="rect">
            <a:avLst/>
          </a:prstGeom>
          <a:noFill/>
          <a:ln>
            <a:noFill/>
          </a:ln>
        </p:spPr>
      </p:pic>
      <p:sp>
        <p:nvSpPr>
          <p:cNvPr id="269889" name="Google Shape;269889;p53"/>
          <p:cNvSpPr/>
          <p:nvPr/>
        </p:nvSpPr>
        <p:spPr>
          <a:xfrm>
            <a:off x="2560736" y="6366365"/>
            <a:ext cx="3393900" cy="26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212121"/>
              </a:buClr>
              <a:buSzPts val="1100"/>
              <a:buFont typeface="Arial"/>
              <a:buNone/>
            </a:pPr>
            <a:r>
              <a:rPr lang="en-US" sz="1100" i="0" u="none" strike="noStrike" cap="none">
                <a:solidFill>
                  <a:srgbClr val="212121"/>
                </a:solidFill>
                <a:latin typeface="Arial"/>
                <a:ea typeface="Arial"/>
                <a:cs typeface="Arial"/>
                <a:sym typeface="Arial"/>
              </a:rPr>
              <a:t>Mingrone et al</a:t>
            </a:r>
            <a:r>
              <a:rPr lang="en-US" sz="1100" i="1" u="none" strike="noStrike" cap="none">
                <a:solidFill>
                  <a:srgbClr val="212121"/>
                </a:solidFill>
                <a:latin typeface="Arial"/>
                <a:ea typeface="Arial"/>
                <a:cs typeface="Arial"/>
                <a:sym typeface="Arial"/>
              </a:rPr>
              <a:t>. The Lancet. </a:t>
            </a:r>
            <a:r>
              <a:rPr lang="en-US" sz="1100" i="0" u="none" strike="noStrike" cap="none">
                <a:solidFill>
                  <a:srgbClr val="212121"/>
                </a:solidFill>
                <a:latin typeface="Arial"/>
                <a:ea typeface="Arial"/>
                <a:cs typeface="Arial"/>
                <a:sym typeface="Arial"/>
              </a:rPr>
              <a:t>2021 23;397:293-304</a:t>
            </a:r>
            <a:endParaRPr sz="1100" i="0" u="none" strike="noStrike" cap="none">
              <a:solidFill>
                <a:srgbClr val="000000"/>
              </a:solidFill>
              <a:latin typeface="Arial"/>
              <a:ea typeface="Arial"/>
              <a:cs typeface="Arial"/>
              <a:sym typeface="Arial"/>
            </a:endParaRPr>
          </a:p>
        </p:txBody>
      </p:sp>
      <p:sp>
        <p:nvSpPr>
          <p:cNvPr id="269890" name="Google Shape;269890;p53"/>
          <p:cNvSpPr txBox="1"/>
          <p:nvPr/>
        </p:nvSpPr>
        <p:spPr>
          <a:xfrm>
            <a:off x="274488" y="230025"/>
            <a:ext cx="84801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4000"/>
              <a:buFont typeface="Calibri"/>
              <a:buNone/>
            </a:pPr>
            <a:r>
              <a:rPr lang="en-US" sz="4000" b="1" i="0" u="none" strike="noStrike" cap="none">
                <a:solidFill>
                  <a:schemeClr val="dk1"/>
                </a:solidFill>
                <a:latin typeface="Calibri"/>
                <a:ea typeface="Calibri"/>
                <a:cs typeface="Calibri"/>
                <a:sym typeface="Calibri"/>
              </a:rPr>
              <a:t>Weight Management: Metabolic Surgery </a:t>
            </a:r>
            <a:endParaRPr sz="4000" b="1" i="0"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69894"/>
        <p:cNvGrpSpPr/>
        <p:nvPr/>
      </p:nvGrpSpPr>
      <p:grpSpPr>
        <a:xfrm>
          <a:off x="0" y="0"/>
          <a:ext cx="0" cy="0"/>
          <a:chOff x="0" y="0"/>
          <a:chExt cx="0" cy="0"/>
        </a:xfrm>
      </p:grpSpPr>
      <p:pic>
        <p:nvPicPr>
          <p:cNvPr id="269895" name="Google Shape;269895;p54"/>
          <p:cNvPicPr preferRelativeResize="0"/>
          <p:nvPr/>
        </p:nvPicPr>
        <p:blipFill rotWithShape="1">
          <a:blip r:embed="rId3">
            <a:alphaModFix/>
          </a:blip>
          <a:srcRect l="60665" t="23967" r="14461" b="23711"/>
          <a:stretch/>
        </p:blipFill>
        <p:spPr>
          <a:xfrm>
            <a:off x="3881377" y="611876"/>
            <a:ext cx="4429245" cy="5240708"/>
          </a:xfrm>
          <a:prstGeom prst="rect">
            <a:avLst/>
          </a:prstGeom>
          <a:noFill/>
          <a:ln>
            <a:noFill/>
          </a:ln>
        </p:spPr>
      </p:pic>
      <p:sp>
        <p:nvSpPr>
          <p:cNvPr id="269896" name="Google Shape;269896;p54"/>
          <p:cNvSpPr txBox="1"/>
          <p:nvPr/>
        </p:nvSpPr>
        <p:spPr>
          <a:xfrm>
            <a:off x="2345213" y="6243848"/>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69900"/>
        <p:cNvGrpSpPr/>
        <p:nvPr/>
      </p:nvGrpSpPr>
      <p:grpSpPr>
        <a:xfrm>
          <a:off x="0" y="0"/>
          <a:ext cx="0" cy="0"/>
          <a:chOff x="0" y="0"/>
          <a:chExt cx="0" cy="0"/>
        </a:xfrm>
      </p:grpSpPr>
      <p:pic>
        <p:nvPicPr>
          <p:cNvPr id="269901" name="Google Shape;269901;p55"/>
          <p:cNvPicPr preferRelativeResize="0"/>
          <p:nvPr/>
        </p:nvPicPr>
        <p:blipFill rotWithShape="1">
          <a:blip r:embed="rId3">
            <a:alphaModFix/>
          </a:blip>
          <a:srcRect/>
          <a:stretch/>
        </p:blipFill>
        <p:spPr>
          <a:xfrm>
            <a:off x="0" y="0"/>
            <a:ext cx="12192000" cy="6857998"/>
          </a:xfrm>
          <a:prstGeom prst="rect">
            <a:avLst/>
          </a:prstGeom>
          <a:noFill/>
          <a:ln>
            <a:noFill/>
          </a:ln>
        </p:spPr>
      </p:pic>
      <p:pic>
        <p:nvPicPr>
          <p:cNvPr id="269902" name="Google Shape;269902;p55"/>
          <p:cNvPicPr preferRelativeResize="0"/>
          <p:nvPr/>
        </p:nvPicPr>
        <p:blipFill rotWithShape="1">
          <a:blip r:embed="rId4">
            <a:alphaModFix/>
          </a:blip>
          <a:srcRect/>
          <a:stretch/>
        </p:blipFill>
        <p:spPr>
          <a:xfrm>
            <a:off x="0" y="0"/>
            <a:ext cx="12192000" cy="6857998"/>
          </a:xfrm>
          <a:prstGeom prst="rect">
            <a:avLst/>
          </a:prstGeom>
          <a:noFill/>
          <a:ln>
            <a:noFill/>
          </a:ln>
        </p:spPr>
      </p:pic>
      <p:sp>
        <p:nvSpPr>
          <p:cNvPr id="269903" name="Google Shape;269903;p55"/>
          <p:cNvSpPr txBox="1"/>
          <p:nvPr/>
        </p:nvSpPr>
        <p:spPr>
          <a:xfrm>
            <a:off x="2126138" y="6242872"/>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69907"/>
        <p:cNvGrpSpPr/>
        <p:nvPr/>
      </p:nvGrpSpPr>
      <p:grpSpPr>
        <a:xfrm>
          <a:off x="0" y="0"/>
          <a:ext cx="0" cy="0"/>
          <a:chOff x="0" y="0"/>
          <a:chExt cx="0" cy="0"/>
        </a:xfrm>
      </p:grpSpPr>
      <p:pic>
        <p:nvPicPr>
          <p:cNvPr id="269908" name="Google Shape;269908;p56"/>
          <p:cNvPicPr preferRelativeResize="0"/>
          <p:nvPr/>
        </p:nvPicPr>
        <p:blipFill rotWithShape="1">
          <a:blip r:embed="rId3">
            <a:alphaModFix/>
          </a:blip>
          <a:srcRect/>
          <a:stretch/>
        </p:blipFill>
        <p:spPr>
          <a:xfrm>
            <a:off x="0" y="0"/>
            <a:ext cx="12192000" cy="6857998"/>
          </a:xfrm>
          <a:prstGeom prst="rect">
            <a:avLst/>
          </a:prstGeom>
          <a:noFill/>
          <a:ln>
            <a:noFill/>
          </a:ln>
        </p:spPr>
      </p:pic>
      <p:pic>
        <p:nvPicPr>
          <p:cNvPr id="269909" name="Google Shape;269909;p56" descr="Shape&#10;&#10;Description automatically generated"/>
          <p:cNvPicPr preferRelativeResize="0"/>
          <p:nvPr/>
        </p:nvPicPr>
        <p:blipFill rotWithShape="1">
          <a:blip r:embed="rId4">
            <a:alphaModFix/>
          </a:blip>
          <a:srcRect/>
          <a:stretch/>
        </p:blipFill>
        <p:spPr>
          <a:xfrm>
            <a:off x="0" y="0"/>
            <a:ext cx="12192000" cy="6857998"/>
          </a:xfrm>
          <a:prstGeom prst="rect">
            <a:avLst/>
          </a:prstGeom>
          <a:noFill/>
          <a:ln>
            <a:noFill/>
          </a:ln>
        </p:spPr>
      </p:pic>
      <p:pic>
        <p:nvPicPr>
          <p:cNvPr id="269910" name="Google Shape;269910;p56"/>
          <p:cNvPicPr preferRelativeResize="0"/>
          <p:nvPr/>
        </p:nvPicPr>
        <p:blipFill rotWithShape="1">
          <a:blip r:embed="rId5">
            <a:alphaModFix/>
          </a:blip>
          <a:srcRect/>
          <a:stretch/>
        </p:blipFill>
        <p:spPr>
          <a:xfrm>
            <a:off x="0" y="0"/>
            <a:ext cx="12192000" cy="6857998"/>
          </a:xfrm>
          <a:prstGeom prst="rect">
            <a:avLst/>
          </a:prstGeom>
          <a:noFill/>
          <a:ln>
            <a:noFill/>
          </a:ln>
        </p:spPr>
      </p:pic>
      <p:sp>
        <p:nvSpPr>
          <p:cNvPr id="269911" name="Google Shape;269911;p56"/>
          <p:cNvSpPr txBox="1"/>
          <p:nvPr/>
        </p:nvSpPr>
        <p:spPr>
          <a:xfrm>
            <a:off x="2345213" y="6233347"/>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69915"/>
        <p:cNvGrpSpPr/>
        <p:nvPr/>
      </p:nvGrpSpPr>
      <p:grpSpPr>
        <a:xfrm>
          <a:off x="0" y="0"/>
          <a:ext cx="0" cy="0"/>
          <a:chOff x="0" y="0"/>
          <a:chExt cx="0" cy="0"/>
        </a:xfrm>
      </p:grpSpPr>
      <p:pic>
        <p:nvPicPr>
          <p:cNvPr id="269916" name="Google Shape;269916;p57"/>
          <p:cNvPicPr preferRelativeResize="0"/>
          <p:nvPr/>
        </p:nvPicPr>
        <p:blipFill rotWithShape="1">
          <a:blip r:embed="rId3">
            <a:alphaModFix/>
          </a:blip>
          <a:srcRect/>
          <a:stretch/>
        </p:blipFill>
        <p:spPr>
          <a:xfrm>
            <a:off x="0" y="0"/>
            <a:ext cx="12192000" cy="6857998"/>
          </a:xfrm>
          <a:prstGeom prst="rect">
            <a:avLst/>
          </a:prstGeom>
          <a:noFill/>
          <a:ln>
            <a:noFill/>
          </a:ln>
        </p:spPr>
      </p:pic>
      <p:pic>
        <p:nvPicPr>
          <p:cNvPr id="269917" name="Google Shape;269917;p57" descr="Shape&#10;&#10;Description automatically generated"/>
          <p:cNvPicPr preferRelativeResize="0"/>
          <p:nvPr/>
        </p:nvPicPr>
        <p:blipFill rotWithShape="1">
          <a:blip r:embed="rId4">
            <a:alphaModFix/>
          </a:blip>
          <a:srcRect/>
          <a:stretch/>
        </p:blipFill>
        <p:spPr>
          <a:xfrm>
            <a:off x="0" y="0"/>
            <a:ext cx="12192000" cy="6857998"/>
          </a:xfrm>
          <a:prstGeom prst="rect">
            <a:avLst/>
          </a:prstGeom>
          <a:noFill/>
          <a:ln>
            <a:noFill/>
          </a:ln>
        </p:spPr>
      </p:pic>
      <p:pic>
        <p:nvPicPr>
          <p:cNvPr id="269918" name="Google Shape;269918;p57"/>
          <p:cNvPicPr preferRelativeResize="0"/>
          <p:nvPr/>
        </p:nvPicPr>
        <p:blipFill rotWithShape="1">
          <a:blip r:embed="rId5">
            <a:alphaModFix/>
          </a:blip>
          <a:srcRect/>
          <a:stretch/>
        </p:blipFill>
        <p:spPr>
          <a:xfrm>
            <a:off x="0" y="0"/>
            <a:ext cx="12192000" cy="6857998"/>
          </a:xfrm>
          <a:prstGeom prst="rect">
            <a:avLst/>
          </a:prstGeom>
          <a:noFill/>
          <a:ln>
            <a:noFill/>
          </a:ln>
        </p:spPr>
      </p:pic>
      <p:sp>
        <p:nvSpPr>
          <p:cNvPr id="269919" name="Google Shape;269919;p57"/>
          <p:cNvSpPr txBox="1"/>
          <p:nvPr/>
        </p:nvSpPr>
        <p:spPr>
          <a:xfrm>
            <a:off x="2192813" y="6233347"/>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69923"/>
        <p:cNvGrpSpPr/>
        <p:nvPr/>
      </p:nvGrpSpPr>
      <p:grpSpPr>
        <a:xfrm>
          <a:off x="0" y="0"/>
          <a:ext cx="0" cy="0"/>
          <a:chOff x="0" y="0"/>
          <a:chExt cx="0" cy="0"/>
        </a:xfrm>
      </p:grpSpPr>
      <p:pic>
        <p:nvPicPr>
          <p:cNvPr id="269924" name="Google Shape;269924;p58"/>
          <p:cNvPicPr preferRelativeResize="0"/>
          <p:nvPr/>
        </p:nvPicPr>
        <p:blipFill rotWithShape="1">
          <a:blip r:embed="rId3">
            <a:alphaModFix/>
          </a:blip>
          <a:srcRect/>
          <a:stretch/>
        </p:blipFill>
        <p:spPr>
          <a:xfrm>
            <a:off x="0" y="0"/>
            <a:ext cx="12192000" cy="6857998"/>
          </a:xfrm>
          <a:prstGeom prst="rect">
            <a:avLst/>
          </a:prstGeom>
          <a:noFill/>
          <a:ln>
            <a:noFill/>
          </a:ln>
        </p:spPr>
      </p:pic>
      <p:pic>
        <p:nvPicPr>
          <p:cNvPr id="269925" name="Google Shape;269925;p58" descr="Shape&#10;&#10;Description automatically generated"/>
          <p:cNvPicPr preferRelativeResize="0"/>
          <p:nvPr/>
        </p:nvPicPr>
        <p:blipFill rotWithShape="1">
          <a:blip r:embed="rId4">
            <a:alphaModFix/>
          </a:blip>
          <a:srcRect/>
          <a:stretch/>
        </p:blipFill>
        <p:spPr>
          <a:xfrm>
            <a:off x="0" y="0"/>
            <a:ext cx="12192000" cy="6857998"/>
          </a:xfrm>
          <a:prstGeom prst="rect">
            <a:avLst/>
          </a:prstGeom>
          <a:noFill/>
          <a:ln>
            <a:noFill/>
          </a:ln>
        </p:spPr>
      </p:pic>
      <p:pic>
        <p:nvPicPr>
          <p:cNvPr id="269926" name="Google Shape;269926;p58"/>
          <p:cNvPicPr preferRelativeResize="0"/>
          <p:nvPr/>
        </p:nvPicPr>
        <p:blipFill rotWithShape="1">
          <a:blip r:embed="rId5">
            <a:alphaModFix/>
          </a:blip>
          <a:srcRect/>
          <a:stretch/>
        </p:blipFill>
        <p:spPr>
          <a:xfrm>
            <a:off x="0" y="0"/>
            <a:ext cx="12192000" cy="6857998"/>
          </a:xfrm>
          <a:prstGeom prst="rect">
            <a:avLst/>
          </a:prstGeom>
          <a:noFill/>
          <a:ln>
            <a:noFill/>
          </a:ln>
        </p:spPr>
      </p:pic>
      <p:sp>
        <p:nvSpPr>
          <p:cNvPr id="269927" name="Google Shape;269927;p58"/>
          <p:cNvSpPr txBox="1"/>
          <p:nvPr/>
        </p:nvSpPr>
        <p:spPr>
          <a:xfrm>
            <a:off x="2373788" y="6252397"/>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69931"/>
        <p:cNvGrpSpPr/>
        <p:nvPr/>
      </p:nvGrpSpPr>
      <p:grpSpPr>
        <a:xfrm>
          <a:off x="0" y="0"/>
          <a:ext cx="0" cy="0"/>
          <a:chOff x="0" y="0"/>
          <a:chExt cx="0" cy="0"/>
        </a:xfrm>
      </p:grpSpPr>
      <p:pic>
        <p:nvPicPr>
          <p:cNvPr id="269932" name="Google Shape;269932;p59"/>
          <p:cNvPicPr preferRelativeResize="0"/>
          <p:nvPr/>
        </p:nvPicPr>
        <p:blipFill rotWithShape="1">
          <a:blip r:embed="rId3">
            <a:alphaModFix/>
          </a:blip>
          <a:srcRect/>
          <a:stretch/>
        </p:blipFill>
        <p:spPr>
          <a:xfrm>
            <a:off x="0" y="0"/>
            <a:ext cx="12192000" cy="6857998"/>
          </a:xfrm>
          <a:prstGeom prst="rect">
            <a:avLst/>
          </a:prstGeom>
          <a:noFill/>
          <a:ln>
            <a:noFill/>
          </a:ln>
        </p:spPr>
      </p:pic>
      <p:pic>
        <p:nvPicPr>
          <p:cNvPr id="269933" name="Google Shape;269933;p59" descr="Shape&#10;&#10;Description automatically generated"/>
          <p:cNvPicPr preferRelativeResize="0"/>
          <p:nvPr/>
        </p:nvPicPr>
        <p:blipFill rotWithShape="1">
          <a:blip r:embed="rId4">
            <a:alphaModFix/>
          </a:blip>
          <a:srcRect/>
          <a:stretch/>
        </p:blipFill>
        <p:spPr>
          <a:xfrm>
            <a:off x="0" y="0"/>
            <a:ext cx="12192000" cy="6857998"/>
          </a:xfrm>
          <a:prstGeom prst="rect">
            <a:avLst/>
          </a:prstGeom>
          <a:noFill/>
          <a:ln>
            <a:noFill/>
          </a:ln>
        </p:spPr>
      </p:pic>
      <p:pic>
        <p:nvPicPr>
          <p:cNvPr id="269934" name="Google Shape;269934;p59"/>
          <p:cNvPicPr preferRelativeResize="0"/>
          <p:nvPr/>
        </p:nvPicPr>
        <p:blipFill rotWithShape="1">
          <a:blip r:embed="rId5">
            <a:alphaModFix/>
          </a:blip>
          <a:srcRect/>
          <a:stretch/>
        </p:blipFill>
        <p:spPr>
          <a:xfrm>
            <a:off x="0" y="0"/>
            <a:ext cx="12192000" cy="6857998"/>
          </a:xfrm>
          <a:prstGeom prst="rect">
            <a:avLst/>
          </a:prstGeom>
          <a:noFill/>
          <a:ln>
            <a:noFill/>
          </a:ln>
        </p:spPr>
      </p:pic>
      <p:sp>
        <p:nvSpPr>
          <p:cNvPr id="269935" name="Google Shape;269935;p59"/>
          <p:cNvSpPr txBox="1"/>
          <p:nvPr/>
        </p:nvSpPr>
        <p:spPr>
          <a:xfrm>
            <a:off x="2249963" y="6242872"/>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69939"/>
        <p:cNvGrpSpPr/>
        <p:nvPr/>
      </p:nvGrpSpPr>
      <p:grpSpPr>
        <a:xfrm>
          <a:off x="0" y="0"/>
          <a:ext cx="0" cy="0"/>
          <a:chOff x="0" y="0"/>
          <a:chExt cx="0" cy="0"/>
        </a:xfrm>
      </p:grpSpPr>
      <p:pic>
        <p:nvPicPr>
          <p:cNvPr id="269940" name="Google Shape;269940;p60"/>
          <p:cNvPicPr preferRelativeResize="0"/>
          <p:nvPr/>
        </p:nvPicPr>
        <p:blipFill rotWithShape="1">
          <a:blip r:embed="rId3">
            <a:alphaModFix/>
          </a:blip>
          <a:srcRect/>
          <a:stretch/>
        </p:blipFill>
        <p:spPr>
          <a:xfrm>
            <a:off x="0" y="0"/>
            <a:ext cx="12192000" cy="6857998"/>
          </a:xfrm>
          <a:prstGeom prst="rect">
            <a:avLst/>
          </a:prstGeom>
          <a:noFill/>
          <a:ln>
            <a:noFill/>
          </a:ln>
        </p:spPr>
      </p:pic>
      <p:pic>
        <p:nvPicPr>
          <p:cNvPr id="269941" name="Google Shape;269941;p60" descr="Shape&#10;&#10;Description automatically generated"/>
          <p:cNvPicPr preferRelativeResize="0"/>
          <p:nvPr/>
        </p:nvPicPr>
        <p:blipFill rotWithShape="1">
          <a:blip r:embed="rId4">
            <a:alphaModFix/>
          </a:blip>
          <a:srcRect/>
          <a:stretch/>
        </p:blipFill>
        <p:spPr>
          <a:xfrm>
            <a:off x="0" y="0"/>
            <a:ext cx="12192000" cy="6857998"/>
          </a:xfrm>
          <a:prstGeom prst="rect">
            <a:avLst/>
          </a:prstGeom>
          <a:noFill/>
          <a:ln>
            <a:noFill/>
          </a:ln>
        </p:spPr>
      </p:pic>
      <p:pic>
        <p:nvPicPr>
          <p:cNvPr id="269942" name="Google Shape;269942;p60"/>
          <p:cNvPicPr preferRelativeResize="0"/>
          <p:nvPr/>
        </p:nvPicPr>
        <p:blipFill rotWithShape="1">
          <a:blip r:embed="rId5">
            <a:alphaModFix/>
          </a:blip>
          <a:srcRect/>
          <a:stretch/>
        </p:blipFill>
        <p:spPr>
          <a:xfrm>
            <a:off x="0" y="0"/>
            <a:ext cx="12192000" cy="6857998"/>
          </a:xfrm>
          <a:prstGeom prst="rect">
            <a:avLst/>
          </a:prstGeom>
          <a:noFill/>
          <a:ln>
            <a:noFill/>
          </a:ln>
        </p:spPr>
      </p:pic>
      <p:sp>
        <p:nvSpPr>
          <p:cNvPr id="269943" name="Google Shape;269943;p60"/>
          <p:cNvSpPr txBox="1"/>
          <p:nvPr/>
        </p:nvSpPr>
        <p:spPr>
          <a:xfrm>
            <a:off x="2297588" y="6261922"/>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69948"/>
        <p:cNvGrpSpPr/>
        <p:nvPr/>
      </p:nvGrpSpPr>
      <p:grpSpPr>
        <a:xfrm>
          <a:off x="0" y="0"/>
          <a:ext cx="0" cy="0"/>
          <a:chOff x="0" y="0"/>
          <a:chExt cx="0" cy="0"/>
        </a:xfrm>
      </p:grpSpPr>
      <p:sp>
        <p:nvSpPr>
          <p:cNvPr id="269949" name="Google Shape;269949;p61"/>
          <p:cNvSpPr txBox="1">
            <a:spLocks noGrp="1"/>
          </p:cNvSpPr>
          <p:nvPr>
            <p:ph type="title"/>
          </p:nvPr>
        </p:nvSpPr>
        <p:spPr>
          <a:xfrm>
            <a:off x="573121" y="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Metformin</a:t>
            </a:r>
            <a:endParaRPr/>
          </a:p>
        </p:txBody>
      </p:sp>
      <p:sp>
        <p:nvSpPr>
          <p:cNvPr id="269950" name="Google Shape;269950;p61"/>
          <p:cNvSpPr txBox="1">
            <a:spLocks noGrp="1"/>
          </p:cNvSpPr>
          <p:nvPr>
            <p:ph type="body" idx="1"/>
          </p:nvPr>
        </p:nvSpPr>
        <p:spPr>
          <a:xfrm>
            <a:off x="1858061" y="3549883"/>
            <a:ext cx="8770800" cy="2353500"/>
          </a:xfrm>
          <a:prstGeom prst="rect">
            <a:avLst/>
          </a:prstGeom>
          <a:solidFill>
            <a:srgbClr val="FFF2CC"/>
          </a:solid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800"/>
              <a:buNone/>
            </a:pPr>
            <a:r>
              <a:rPr lang="en-US"/>
              <a:t>Traditionally recommended as first-line glucose-lowering therapy for type 2 diabetes, because of its high efficacy in lowering HbA</a:t>
            </a:r>
            <a:r>
              <a:rPr lang="en-US" baseline="-25000"/>
              <a:t>1c</a:t>
            </a:r>
            <a:r>
              <a:rPr lang="en-US"/>
              <a:t>, minimal hypoglycaemia risk when used as monotherapy, potential for some modest weight loss, good safety profile, low cost</a:t>
            </a:r>
            <a:endParaRPr/>
          </a:p>
        </p:txBody>
      </p:sp>
      <p:sp>
        <p:nvSpPr>
          <p:cNvPr id="269951" name="Google Shape;269951;p61"/>
          <p:cNvSpPr/>
          <p:nvPr/>
        </p:nvSpPr>
        <p:spPr>
          <a:xfrm>
            <a:off x="152400" y="60067"/>
            <a:ext cx="0" cy="184800"/>
          </a:xfrm>
          <a:prstGeom prst="rect">
            <a:avLst/>
          </a:prstGeom>
          <a:solidFill>
            <a:srgbClr val="FFFFFF"/>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rgbClr val="5B616B"/>
              </a:solidFill>
              <a:latin typeface="Arial"/>
              <a:ea typeface="Arial"/>
              <a:cs typeface="Arial"/>
              <a:sym typeface="Arial"/>
            </a:endParaRPr>
          </a:p>
        </p:txBody>
      </p:sp>
      <p:pic>
        <p:nvPicPr>
          <p:cNvPr id="269952" name="Google Shape;269952;p61" descr="Graphical user interface, text&#10;&#10;Description automatically generated"/>
          <p:cNvPicPr preferRelativeResize="0"/>
          <p:nvPr/>
        </p:nvPicPr>
        <p:blipFill rotWithShape="1">
          <a:blip r:embed="rId3">
            <a:alphaModFix/>
          </a:blip>
          <a:srcRect/>
          <a:stretch/>
        </p:blipFill>
        <p:spPr>
          <a:xfrm>
            <a:off x="451414" y="2210764"/>
            <a:ext cx="11053822" cy="641926"/>
          </a:xfrm>
          <a:prstGeom prst="rect">
            <a:avLst/>
          </a:prstGeom>
          <a:noFill/>
          <a:ln>
            <a:noFill/>
          </a:ln>
        </p:spPr>
      </p:pic>
      <p:pic>
        <p:nvPicPr>
          <p:cNvPr id="269953" name="Google Shape;269953;p61"/>
          <p:cNvPicPr preferRelativeResize="0"/>
          <p:nvPr/>
        </p:nvPicPr>
        <p:blipFill rotWithShape="1">
          <a:blip r:embed="rId4">
            <a:alphaModFix/>
          </a:blip>
          <a:srcRect l="4195" t="8470" r="33379" b="86619"/>
          <a:stretch/>
        </p:blipFill>
        <p:spPr>
          <a:xfrm>
            <a:off x="451414" y="1595660"/>
            <a:ext cx="11053822" cy="615102"/>
          </a:xfrm>
          <a:prstGeom prst="rect">
            <a:avLst/>
          </a:prstGeom>
          <a:noFill/>
          <a:ln>
            <a:noFill/>
          </a:ln>
        </p:spPr>
      </p:pic>
      <p:sp>
        <p:nvSpPr>
          <p:cNvPr id="269954" name="Google Shape;269954;p61"/>
          <p:cNvSpPr txBox="1"/>
          <p:nvPr/>
        </p:nvSpPr>
        <p:spPr>
          <a:xfrm>
            <a:off x="2278538" y="6223822"/>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69959"/>
        <p:cNvGrpSpPr/>
        <p:nvPr/>
      </p:nvGrpSpPr>
      <p:grpSpPr>
        <a:xfrm>
          <a:off x="0" y="0"/>
          <a:ext cx="0" cy="0"/>
          <a:chOff x="0" y="0"/>
          <a:chExt cx="0" cy="0"/>
        </a:xfrm>
      </p:grpSpPr>
      <p:sp>
        <p:nvSpPr>
          <p:cNvPr id="269960" name="Google Shape;269960;p62"/>
          <p:cNvSpPr txBox="1">
            <a:spLocks noGrp="1"/>
          </p:cNvSpPr>
          <p:nvPr>
            <p:ph type="title"/>
          </p:nvPr>
        </p:nvSpPr>
        <p:spPr>
          <a:xfrm>
            <a:off x="435426" y="-20076"/>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Sulfonylureas</a:t>
            </a:r>
            <a:endParaRPr/>
          </a:p>
        </p:txBody>
      </p:sp>
      <p:sp>
        <p:nvSpPr>
          <p:cNvPr id="269961" name="Google Shape;269961;p62"/>
          <p:cNvSpPr/>
          <p:nvPr/>
        </p:nvSpPr>
        <p:spPr>
          <a:xfrm>
            <a:off x="0" y="-92333"/>
            <a:ext cx="72000" cy="184800"/>
          </a:xfrm>
          <a:prstGeom prst="rect">
            <a:avLst/>
          </a:prstGeom>
          <a:solidFill>
            <a:srgbClr val="FFFFFF"/>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B616B"/>
              </a:buClr>
              <a:buSzPts val="1200"/>
              <a:buFont typeface="Arial"/>
              <a:buNone/>
            </a:pPr>
            <a:r>
              <a:rPr lang="en-US" sz="1200" b="0" i="0" u="none" strike="noStrike" cap="none">
                <a:solidFill>
                  <a:srgbClr val="5B616B"/>
                </a:solidFill>
                <a:latin typeface="Arial"/>
                <a:ea typeface="Arial"/>
                <a:cs typeface="Arial"/>
                <a:sym typeface="Arial"/>
              </a:rPr>
              <a:t>.</a:t>
            </a:r>
            <a:r>
              <a:rPr lang="en-US" sz="800" b="0" i="0" u="none" strike="noStrike" cap="none">
                <a:solidFill>
                  <a:srgbClr val="000000"/>
                </a:solidFill>
                <a:latin typeface="Arial"/>
                <a:ea typeface="Arial"/>
                <a:cs typeface="Arial"/>
                <a:sym typeface="Arial"/>
              </a:rPr>
              <a:t> </a:t>
            </a:r>
            <a:endParaRPr sz="1800" b="0" i="0" u="none" strike="noStrike" cap="none">
              <a:solidFill>
                <a:srgbClr val="000000"/>
              </a:solidFill>
              <a:latin typeface="Arial"/>
              <a:ea typeface="Arial"/>
              <a:cs typeface="Arial"/>
              <a:sym typeface="Arial"/>
            </a:endParaRPr>
          </a:p>
        </p:txBody>
      </p:sp>
      <p:sp>
        <p:nvSpPr>
          <p:cNvPr id="269962" name="Google Shape;269962;p62"/>
          <p:cNvSpPr txBox="1"/>
          <p:nvPr/>
        </p:nvSpPr>
        <p:spPr>
          <a:xfrm>
            <a:off x="1501802" y="3820276"/>
            <a:ext cx="9750000" cy="2279700"/>
          </a:xfrm>
          <a:prstGeom prst="rect">
            <a:avLst/>
          </a:prstGeom>
          <a:solidFill>
            <a:srgbClr val="FFF2CC"/>
          </a:solid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High glucose-lowering efficacy, inexpensive and accessible</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A heterogenous group - sulfonylureas with lower risk of hypoglycaemia to be selected when considered for therapy</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No difference in the incidence of MACE in patients at high CV risk treated with glimepiride or linagliptin</a:t>
            </a:r>
            <a:endParaRPr sz="2800">
              <a:solidFill>
                <a:schemeClr val="dk1"/>
              </a:solidFill>
              <a:latin typeface="Calibri"/>
              <a:ea typeface="Calibri"/>
              <a:cs typeface="Calibri"/>
              <a:sym typeface="Calibri"/>
            </a:endParaRPr>
          </a:p>
        </p:txBody>
      </p:sp>
      <p:sp>
        <p:nvSpPr>
          <p:cNvPr id="269963" name="Google Shape;269963;p62"/>
          <p:cNvSpPr/>
          <p:nvPr/>
        </p:nvSpPr>
        <p:spPr>
          <a:xfrm>
            <a:off x="72136" y="1831434"/>
            <a:ext cx="1662000" cy="308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69964" name="Google Shape;269964;p62" descr="Graphical user interface, text&#10;&#10;Description automatically generated"/>
          <p:cNvPicPr preferRelativeResize="0"/>
          <p:nvPr/>
        </p:nvPicPr>
        <p:blipFill rotWithShape="1">
          <a:blip r:embed="rId3">
            <a:alphaModFix/>
          </a:blip>
          <a:srcRect/>
          <a:stretch/>
        </p:blipFill>
        <p:spPr>
          <a:xfrm>
            <a:off x="451414" y="2235987"/>
            <a:ext cx="11053822" cy="874434"/>
          </a:xfrm>
          <a:prstGeom prst="rect">
            <a:avLst/>
          </a:prstGeom>
          <a:noFill/>
          <a:ln>
            <a:noFill/>
          </a:ln>
        </p:spPr>
      </p:pic>
      <p:pic>
        <p:nvPicPr>
          <p:cNvPr id="269965" name="Google Shape;269965;p62"/>
          <p:cNvPicPr preferRelativeResize="0"/>
          <p:nvPr/>
        </p:nvPicPr>
        <p:blipFill rotWithShape="1">
          <a:blip r:embed="rId4">
            <a:alphaModFix/>
          </a:blip>
          <a:srcRect l="4195" t="8470" r="33379" b="86619"/>
          <a:stretch/>
        </p:blipFill>
        <p:spPr>
          <a:xfrm>
            <a:off x="451414" y="1620883"/>
            <a:ext cx="11053822" cy="615102"/>
          </a:xfrm>
          <a:prstGeom prst="rect">
            <a:avLst/>
          </a:prstGeom>
          <a:noFill/>
          <a:ln>
            <a:noFill/>
          </a:ln>
        </p:spPr>
      </p:pic>
      <p:sp>
        <p:nvSpPr>
          <p:cNvPr id="269966" name="Google Shape;269966;p62"/>
          <p:cNvSpPr txBox="1"/>
          <p:nvPr/>
        </p:nvSpPr>
        <p:spPr>
          <a:xfrm>
            <a:off x="2269013" y="6223822"/>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69971"/>
        <p:cNvGrpSpPr/>
        <p:nvPr/>
      </p:nvGrpSpPr>
      <p:grpSpPr>
        <a:xfrm>
          <a:off x="0" y="0"/>
          <a:ext cx="0" cy="0"/>
          <a:chOff x="0" y="0"/>
          <a:chExt cx="0" cy="0"/>
        </a:xfrm>
      </p:grpSpPr>
      <p:sp>
        <p:nvSpPr>
          <p:cNvPr id="269972" name="Google Shape;269972;p63"/>
          <p:cNvSpPr txBox="1">
            <a:spLocks noGrp="1"/>
          </p:cNvSpPr>
          <p:nvPr>
            <p:ph type="title"/>
          </p:nvPr>
        </p:nvSpPr>
        <p:spPr>
          <a:xfrm>
            <a:off x="406677" y="128276"/>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Thiazolidinediones</a:t>
            </a:r>
            <a:endParaRPr sz="4000"/>
          </a:p>
        </p:txBody>
      </p:sp>
      <p:sp>
        <p:nvSpPr>
          <p:cNvPr id="269973" name="Google Shape;269973;p63"/>
          <p:cNvSpPr txBox="1">
            <a:spLocks noGrp="1"/>
          </p:cNvSpPr>
          <p:nvPr>
            <p:ph type="body" idx="1"/>
          </p:nvPr>
        </p:nvSpPr>
        <p:spPr>
          <a:xfrm>
            <a:off x="1382573" y="3632066"/>
            <a:ext cx="9895200" cy="2552100"/>
          </a:xfrm>
          <a:prstGeom prst="rect">
            <a:avLst/>
          </a:prstGeom>
          <a:solidFill>
            <a:srgbClr val="FFF2CC"/>
          </a:solid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Char char="•"/>
            </a:pPr>
            <a:r>
              <a:rPr lang="en-US"/>
              <a:t>High glucose-lowering efficacy, durability of glycaemic effect</a:t>
            </a:r>
            <a:endParaRPr/>
          </a:p>
          <a:p>
            <a:pPr marL="228600" lvl="0" indent="-228600" algn="l" rtl="0">
              <a:lnSpc>
                <a:spcPct val="90000"/>
              </a:lnSpc>
              <a:spcBef>
                <a:spcPts val="900"/>
              </a:spcBef>
              <a:spcAft>
                <a:spcPts val="0"/>
              </a:spcAft>
              <a:buClr>
                <a:schemeClr val="dk1"/>
              </a:buClr>
              <a:buSzPts val="2800"/>
              <a:buChar char="•"/>
            </a:pPr>
            <a:r>
              <a:rPr lang="en-US"/>
              <a:t>Beneficial effects in NASH seen with pioglitazone </a:t>
            </a:r>
            <a:endParaRPr/>
          </a:p>
          <a:p>
            <a:pPr marL="228600" lvl="0" indent="-228600" algn="l" rtl="0">
              <a:lnSpc>
                <a:spcPct val="90000"/>
              </a:lnSpc>
              <a:spcBef>
                <a:spcPts val="900"/>
              </a:spcBef>
              <a:spcAft>
                <a:spcPts val="0"/>
              </a:spcAft>
              <a:buClr>
                <a:schemeClr val="dk1"/>
              </a:buClr>
              <a:buSzPts val="2800"/>
              <a:buChar char="•"/>
            </a:pPr>
            <a:r>
              <a:rPr lang="en-US"/>
              <a:t>Side effects (e.g. weight gain, fluid retention) can be mitigated by optimising dosing strategies (e.g. using lower doses) and combining therapy with other medications (SGLT2 inhibitors, GLP-1 RA) that promote weight loss and sodium excretion</a:t>
            </a:r>
            <a:endParaRPr/>
          </a:p>
          <a:p>
            <a:pPr marL="228600" lvl="0" indent="-50800" algn="l" rtl="0">
              <a:lnSpc>
                <a:spcPct val="90000"/>
              </a:lnSpc>
              <a:spcBef>
                <a:spcPts val="900"/>
              </a:spcBef>
              <a:spcAft>
                <a:spcPts val="0"/>
              </a:spcAft>
              <a:buClr>
                <a:schemeClr val="dk1"/>
              </a:buClr>
              <a:buSzPts val="2800"/>
              <a:buNone/>
            </a:pPr>
            <a:endParaRPr/>
          </a:p>
        </p:txBody>
      </p:sp>
      <p:sp>
        <p:nvSpPr>
          <p:cNvPr id="269974" name="Google Shape;269974;p63"/>
          <p:cNvSpPr/>
          <p:nvPr/>
        </p:nvSpPr>
        <p:spPr>
          <a:xfrm>
            <a:off x="135200" y="2288647"/>
            <a:ext cx="1662000" cy="308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9975" name="Google Shape;269975;p63"/>
          <p:cNvSpPr/>
          <p:nvPr/>
        </p:nvSpPr>
        <p:spPr>
          <a:xfrm flipH="1">
            <a:off x="12056923" y="2413990"/>
            <a:ext cx="260400" cy="1108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69976" name="Google Shape;269976;p63" descr="Graphical user interface, text&#10;&#10;Description automatically generated"/>
          <p:cNvPicPr preferRelativeResize="0"/>
          <p:nvPr/>
        </p:nvPicPr>
        <p:blipFill rotWithShape="1">
          <a:blip r:embed="rId3">
            <a:alphaModFix/>
          </a:blip>
          <a:srcRect/>
          <a:stretch/>
        </p:blipFill>
        <p:spPr>
          <a:xfrm>
            <a:off x="451414" y="2235986"/>
            <a:ext cx="11053822" cy="1080651"/>
          </a:xfrm>
          <a:prstGeom prst="rect">
            <a:avLst/>
          </a:prstGeom>
          <a:noFill/>
          <a:ln>
            <a:noFill/>
          </a:ln>
        </p:spPr>
      </p:pic>
      <p:pic>
        <p:nvPicPr>
          <p:cNvPr id="269977" name="Google Shape;269977;p63"/>
          <p:cNvPicPr preferRelativeResize="0"/>
          <p:nvPr/>
        </p:nvPicPr>
        <p:blipFill rotWithShape="1">
          <a:blip r:embed="rId4">
            <a:alphaModFix/>
          </a:blip>
          <a:srcRect l="4195" t="8470" r="33379" b="86619"/>
          <a:stretch/>
        </p:blipFill>
        <p:spPr>
          <a:xfrm>
            <a:off x="451414" y="1620882"/>
            <a:ext cx="11053822" cy="615102"/>
          </a:xfrm>
          <a:prstGeom prst="rect">
            <a:avLst/>
          </a:prstGeom>
          <a:noFill/>
          <a:ln>
            <a:noFill/>
          </a:ln>
        </p:spPr>
      </p:pic>
      <p:sp>
        <p:nvSpPr>
          <p:cNvPr id="269978" name="Google Shape;269978;p63"/>
          <p:cNvSpPr txBox="1"/>
          <p:nvPr/>
        </p:nvSpPr>
        <p:spPr>
          <a:xfrm>
            <a:off x="1797271" y="6280972"/>
            <a:ext cx="75162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69983"/>
        <p:cNvGrpSpPr/>
        <p:nvPr/>
      </p:nvGrpSpPr>
      <p:grpSpPr>
        <a:xfrm>
          <a:off x="0" y="0"/>
          <a:ext cx="0" cy="0"/>
          <a:chOff x="0" y="0"/>
          <a:chExt cx="0" cy="0"/>
        </a:xfrm>
      </p:grpSpPr>
      <p:sp>
        <p:nvSpPr>
          <p:cNvPr id="269984" name="Google Shape;269984;p64"/>
          <p:cNvSpPr txBox="1">
            <a:spLocks noGrp="1"/>
          </p:cNvSpPr>
          <p:nvPr>
            <p:ph type="body" idx="1"/>
          </p:nvPr>
        </p:nvSpPr>
        <p:spPr>
          <a:xfrm>
            <a:off x="1308539" y="3607106"/>
            <a:ext cx="9902400" cy="2620200"/>
          </a:xfrm>
          <a:prstGeom prst="rect">
            <a:avLst/>
          </a:prstGeom>
          <a:solidFill>
            <a:srgbClr val="FFF2CC"/>
          </a:solid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Char char="•"/>
            </a:pPr>
            <a:r>
              <a:rPr lang="en-US"/>
              <a:t>Intermediate glucose-lowering efficacy, neutral effect on weight, generally well tolerated, minimal risk of hypoglycaemia</a:t>
            </a:r>
            <a:endParaRPr sz="1600"/>
          </a:p>
          <a:p>
            <a:pPr marL="228600" lvl="0" indent="-228600" algn="l" rtl="0">
              <a:lnSpc>
                <a:spcPct val="90000"/>
              </a:lnSpc>
              <a:spcBef>
                <a:spcPts val="1000"/>
              </a:spcBef>
              <a:spcAft>
                <a:spcPts val="0"/>
              </a:spcAft>
              <a:buClr>
                <a:schemeClr val="dk1"/>
              </a:buClr>
              <a:buSzPts val="2800"/>
              <a:buChar char="•"/>
            </a:pPr>
            <a:r>
              <a:rPr lang="en-US"/>
              <a:t>Early combination treatment with metformin and a DPP-4i (vildagliptin) increased glycaemic durability compared to stepwise approach to therapy </a:t>
            </a:r>
            <a:endParaRPr/>
          </a:p>
          <a:p>
            <a:pPr marL="228600" lvl="0" indent="-228600" algn="l" rtl="0">
              <a:lnSpc>
                <a:spcPct val="90000"/>
              </a:lnSpc>
              <a:spcBef>
                <a:spcPts val="1000"/>
              </a:spcBef>
              <a:spcAft>
                <a:spcPts val="0"/>
              </a:spcAft>
              <a:buClr>
                <a:schemeClr val="dk1"/>
              </a:buClr>
              <a:buSzPts val="2800"/>
              <a:buChar char="•"/>
            </a:pPr>
            <a:r>
              <a:rPr lang="en-US"/>
              <a:t>Cardiovascular safety demonstrated</a:t>
            </a:r>
            <a:endParaRPr/>
          </a:p>
        </p:txBody>
      </p:sp>
      <p:sp>
        <p:nvSpPr>
          <p:cNvPr id="269985" name="Google Shape;269985;p64"/>
          <p:cNvSpPr txBox="1">
            <a:spLocks noGrp="1"/>
          </p:cNvSpPr>
          <p:nvPr>
            <p:ph type="title"/>
          </p:nvPr>
        </p:nvSpPr>
        <p:spPr>
          <a:xfrm>
            <a:off x="254997" y="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DPP-4 Inhibitors</a:t>
            </a:r>
            <a:endParaRPr sz="4000"/>
          </a:p>
        </p:txBody>
      </p:sp>
      <p:sp>
        <p:nvSpPr>
          <p:cNvPr id="269986" name="Google Shape;269986;p64"/>
          <p:cNvSpPr/>
          <p:nvPr/>
        </p:nvSpPr>
        <p:spPr>
          <a:xfrm>
            <a:off x="12009287" y="2359270"/>
            <a:ext cx="115500" cy="1069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69987" name="Google Shape;269987;p64" descr="Graphical user interface, text&#10;&#10;Description automatically generated"/>
          <p:cNvPicPr preferRelativeResize="0"/>
          <p:nvPr/>
        </p:nvPicPr>
        <p:blipFill rotWithShape="1">
          <a:blip r:embed="rId3">
            <a:alphaModFix/>
          </a:blip>
          <a:srcRect/>
          <a:stretch/>
        </p:blipFill>
        <p:spPr>
          <a:xfrm>
            <a:off x="451414" y="2235986"/>
            <a:ext cx="11053822" cy="1080651"/>
          </a:xfrm>
          <a:prstGeom prst="rect">
            <a:avLst/>
          </a:prstGeom>
          <a:noFill/>
          <a:ln>
            <a:noFill/>
          </a:ln>
        </p:spPr>
      </p:pic>
      <p:pic>
        <p:nvPicPr>
          <p:cNvPr id="269988" name="Google Shape;269988;p64"/>
          <p:cNvPicPr preferRelativeResize="0"/>
          <p:nvPr/>
        </p:nvPicPr>
        <p:blipFill rotWithShape="1">
          <a:blip r:embed="rId4">
            <a:alphaModFix/>
          </a:blip>
          <a:srcRect l="4195" t="8470" r="33379" b="86619"/>
          <a:stretch/>
        </p:blipFill>
        <p:spPr>
          <a:xfrm>
            <a:off x="451414" y="1620882"/>
            <a:ext cx="11053822" cy="615102"/>
          </a:xfrm>
          <a:prstGeom prst="rect">
            <a:avLst/>
          </a:prstGeom>
          <a:noFill/>
          <a:ln>
            <a:noFill/>
          </a:ln>
        </p:spPr>
      </p:pic>
      <p:sp>
        <p:nvSpPr>
          <p:cNvPr id="269989" name="Google Shape;269989;p64"/>
          <p:cNvSpPr txBox="1"/>
          <p:nvPr/>
        </p:nvSpPr>
        <p:spPr>
          <a:xfrm>
            <a:off x="2295409" y="6279322"/>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69993"/>
        <p:cNvGrpSpPr/>
        <p:nvPr/>
      </p:nvGrpSpPr>
      <p:grpSpPr>
        <a:xfrm>
          <a:off x="0" y="0"/>
          <a:ext cx="0" cy="0"/>
          <a:chOff x="0" y="0"/>
          <a:chExt cx="0" cy="0"/>
        </a:xfrm>
      </p:grpSpPr>
      <p:sp>
        <p:nvSpPr>
          <p:cNvPr id="269994" name="Google Shape;269994;p65"/>
          <p:cNvSpPr txBox="1">
            <a:spLocks noGrp="1"/>
          </p:cNvSpPr>
          <p:nvPr>
            <p:ph type="title"/>
          </p:nvPr>
        </p:nvSpPr>
        <p:spPr>
          <a:xfrm>
            <a:off x="139950" y="-113825"/>
            <a:ext cx="38532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SGLT2 Inhibitors</a:t>
            </a:r>
            <a:endParaRPr/>
          </a:p>
        </p:txBody>
      </p:sp>
      <p:sp>
        <p:nvSpPr>
          <p:cNvPr id="269995" name="Google Shape;269995;p65"/>
          <p:cNvSpPr txBox="1">
            <a:spLocks noGrp="1"/>
          </p:cNvSpPr>
          <p:nvPr>
            <p:ph type="body" idx="1"/>
          </p:nvPr>
        </p:nvSpPr>
        <p:spPr>
          <a:xfrm>
            <a:off x="418454" y="3775670"/>
            <a:ext cx="10404300" cy="2388900"/>
          </a:xfrm>
          <a:prstGeom prst="rect">
            <a:avLst/>
          </a:prstGeom>
          <a:solidFill>
            <a:srgbClr val="FFF2CC"/>
          </a:solidFill>
          <a:ln w="9525" cap="flat" cmpd="sng">
            <a:solidFill>
              <a:schemeClr val="accent1"/>
            </a:solidFill>
            <a:prstDash val="solid"/>
            <a:round/>
            <a:headEnd type="none" w="sm" len="sm"/>
            <a:tailEnd type="none" w="sm" len="sm"/>
          </a:ln>
        </p:spPr>
        <p:txBody>
          <a:bodyPr spcFirstLastPara="1" wrap="square" lIns="91425" tIns="45700" rIns="91425" bIns="45700" anchor="t" anchorCtr="0">
            <a:normAutofit fontScale="62500" lnSpcReduction="20000"/>
          </a:bodyPr>
          <a:lstStyle/>
          <a:p>
            <a:pPr marL="228600" lvl="0" indent="-228600" algn="l" rtl="0">
              <a:lnSpc>
                <a:spcPct val="90000"/>
              </a:lnSpc>
              <a:spcBef>
                <a:spcPts val="0"/>
              </a:spcBef>
              <a:spcAft>
                <a:spcPts val="0"/>
              </a:spcAft>
              <a:buClr>
                <a:schemeClr val="dk1"/>
              </a:buClr>
              <a:buSzPct val="100000"/>
              <a:buChar char="•"/>
            </a:pPr>
            <a:r>
              <a:rPr lang="en-US" i="1"/>
              <a:t>Glucose-lowering mechanism of action: </a:t>
            </a:r>
            <a:r>
              <a:rPr lang="en-US"/>
              <a:t>Reduce renal tubular glucose reabsorption</a:t>
            </a:r>
            <a:endParaRPr/>
          </a:p>
          <a:p>
            <a:pPr marL="228600" lvl="0" indent="-228600" algn="l" rtl="0">
              <a:lnSpc>
                <a:spcPct val="90000"/>
              </a:lnSpc>
              <a:spcBef>
                <a:spcPts val="1000"/>
              </a:spcBef>
              <a:spcAft>
                <a:spcPts val="0"/>
              </a:spcAft>
              <a:buClr>
                <a:schemeClr val="dk1"/>
              </a:buClr>
              <a:buSzPct val="100000"/>
              <a:buChar char="•"/>
            </a:pPr>
            <a:r>
              <a:rPr lang="en-US" i="1"/>
              <a:t>Clinical Efficacy Profile: </a:t>
            </a:r>
            <a:r>
              <a:rPr lang="en-US"/>
              <a:t>Intermediate to high glucose-lowering efficacy, lower at lower eGFR; low inherent risk of hypoglycaemia; intermediate weight loss</a:t>
            </a:r>
            <a:endParaRPr/>
          </a:p>
          <a:p>
            <a:pPr marL="228600" lvl="0" indent="-228600" algn="l" rtl="0">
              <a:lnSpc>
                <a:spcPct val="90000"/>
              </a:lnSpc>
              <a:spcBef>
                <a:spcPts val="1000"/>
              </a:spcBef>
              <a:spcAft>
                <a:spcPts val="0"/>
              </a:spcAft>
              <a:buClr>
                <a:schemeClr val="dk1"/>
              </a:buClr>
              <a:buSzPct val="100000"/>
              <a:buChar char="•"/>
            </a:pPr>
            <a:r>
              <a:rPr lang="en-US" i="1"/>
              <a:t>Cardiorenal Effects: </a:t>
            </a:r>
            <a:r>
              <a:rPr lang="en-US"/>
              <a:t>Demonstrated protective effects in studied trial populations:</a:t>
            </a:r>
            <a:endParaRPr/>
          </a:p>
          <a:p>
            <a:pPr marL="685800" lvl="1" indent="-228600" algn="l" rtl="0">
              <a:lnSpc>
                <a:spcPct val="90000"/>
              </a:lnSpc>
              <a:spcBef>
                <a:spcPts val="500"/>
              </a:spcBef>
              <a:spcAft>
                <a:spcPts val="0"/>
              </a:spcAft>
              <a:buClr>
                <a:schemeClr val="dk1"/>
              </a:buClr>
              <a:buSzPct val="100000"/>
              <a:buChar char="•"/>
            </a:pPr>
            <a:r>
              <a:rPr lang="en-US"/>
              <a:t>Reduction in major adverse cardiovascular events</a:t>
            </a:r>
            <a:endParaRPr/>
          </a:p>
          <a:p>
            <a:pPr marL="685800" lvl="1" indent="-228600" algn="l" rtl="0">
              <a:lnSpc>
                <a:spcPct val="90000"/>
              </a:lnSpc>
              <a:spcBef>
                <a:spcPts val="500"/>
              </a:spcBef>
              <a:spcAft>
                <a:spcPts val="0"/>
              </a:spcAft>
              <a:buClr>
                <a:schemeClr val="dk1"/>
              </a:buClr>
              <a:buSzPct val="100000"/>
              <a:buChar char="•"/>
            </a:pPr>
            <a:r>
              <a:rPr lang="en-US"/>
              <a:t>Reduction in overall CV death (with heterogeneity across the class)</a:t>
            </a:r>
            <a:endParaRPr/>
          </a:p>
          <a:p>
            <a:pPr marL="685800" lvl="1" indent="-228600" algn="l" rtl="0">
              <a:lnSpc>
                <a:spcPct val="90000"/>
              </a:lnSpc>
              <a:spcBef>
                <a:spcPts val="500"/>
              </a:spcBef>
              <a:spcAft>
                <a:spcPts val="0"/>
              </a:spcAft>
              <a:buClr>
                <a:schemeClr val="dk1"/>
              </a:buClr>
              <a:buSzPct val="100000"/>
              <a:buChar char="•"/>
            </a:pPr>
            <a:r>
              <a:rPr lang="en-US"/>
              <a:t>Reduction in risk of hospitalisation for heart failure</a:t>
            </a:r>
            <a:endParaRPr/>
          </a:p>
          <a:p>
            <a:pPr marL="685800" lvl="1" indent="-228600" algn="l" rtl="0">
              <a:lnSpc>
                <a:spcPct val="90000"/>
              </a:lnSpc>
              <a:spcBef>
                <a:spcPts val="500"/>
              </a:spcBef>
              <a:spcAft>
                <a:spcPts val="0"/>
              </a:spcAft>
              <a:buClr>
                <a:schemeClr val="dk1"/>
              </a:buClr>
              <a:buSzPct val="100000"/>
              <a:buChar char="•"/>
            </a:pPr>
            <a:r>
              <a:rPr lang="en-US"/>
              <a:t>Reduction in risk of kidney outcomes</a:t>
            </a:r>
            <a:endParaRPr/>
          </a:p>
          <a:p>
            <a:pPr marL="228600" lvl="0" indent="-228600" algn="l" rtl="0">
              <a:lnSpc>
                <a:spcPct val="90000"/>
              </a:lnSpc>
              <a:spcBef>
                <a:spcPts val="1000"/>
              </a:spcBef>
              <a:spcAft>
                <a:spcPts val="0"/>
              </a:spcAft>
              <a:buClr>
                <a:schemeClr val="dk1"/>
              </a:buClr>
              <a:buSzPct val="100000"/>
              <a:buChar char="•"/>
            </a:pPr>
            <a:r>
              <a:rPr lang="en-US"/>
              <a:t>Increased confidence surrounding safety issues of interest</a:t>
            </a:r>
            <a:endParaRPr/>
          </a:p>
        </p:txBody>
      </p:sp>
      <p:sp>
        <p:nvSpPr>
          <p:cNvPr id="269996" name="Google Shape;269996;p65"/>
          <p:cNvSpPr/>
          <p:nvPr/>
        </p:nvSpPr>
        <p:spPr>
          <a:xfrm>
            <a:off x="0" y="1721224"/>
            <a:ext cx="1649400" cy="228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69997" name="Google Shape;269997;p65" descr="Graphical user interface, text&#10;&#10;Description automatically generated"/>
          <p:cNvPicPr preferRelativeResize="0"/>
          <p:nvPr/>
        </p:nvPicPr>
        <p:blipFill rotWithShape="1">
          <a:blip r:embed="rId3">
            <a:alphaModFix/>
          </a:blip>
          <a:srcRect/>
          <a:stretch/>
        </p:blipFill>
        <p:spPr>
          <a:xfrm>
            <a:off x="451414" y="1752205"/>
            <a:ext cx="11053822" cy="1676795"/>
          </a:xfrm>
          <a:prstGeom prst="rect">
            <a:avLst/>
          </a:prstGeom>
          <a:noFill/>
          <a:ln>
            <a:noFill/>
          </a:ln>
        </p:spPr>
      </p:pic>
      <p:pic>
        <p:nvPicPr>
          <p:cNvPr id="269998" name="Google Shape;269998;p65"/>
          <p:cNvPicPr preferRelativeResize="0"/>
          <p:nvPr/>
        </p:nvPicPr>
        <p:blipFill rotWithShape="1">
          <a:blip r:embed="rId4">
            <a:alphaModFix/>
          </a:blip>
          <a:srcRect l="4195" t="8470" r="33379" b="86619"/>
          <a:stretch/>
        </p:blipFill>
        <p:spPr>
          <a:xfrm>
            <a:off x="451414" y="1137101"/>
            <a:ext cx="11053822" cy="615102"/>
          </a:xfrm>
          <a:prstGeom prst="rect">
            <a:avLst/>
          </a:prstGeom>
          <a:noFill/>
          <a:ln>
            <a:noFill/>
          </a:ln>
        </p:spPr>
      </p:pic>
      <p:sp>
        <p:nvSpPr>
          <p:cNvPr id="269999" name="Google Shape;269999;p65"/>
          <p:cNvSpPr txBox="1"/>
          <p:nvPr/>
        </p:nvSpPr>
        <p:spPr>
          <a:xfrm>
            <a:off x="2230913" y="6165503"/>
            <a:ext cx="6434700" cy="692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a:p>
            <a:pPr marL="0" marR="0" lvl="0" indent="0" algn="ctr" rtl="0">
              <a:spcBef>
                <a:spcPts val="600"/>
              </a:spcBef>
              <a:spcAft>
                <a:spcPts val="0"/>
              </a:spcAft>
              <a:buNone/>
            </a:pPr>
            <a:r>
              <a:rPr lang="en-US" sz="900" b="0" i="0" strike="noStrike">
                <a:solidFill>
                  <a:schemeClr val="dk1"/>
                </a:solidFill>
                <a:latin typeface="Calibri"/>
                <a:ea typeface="Calibri"/>
                <a:cs typeface="Calibri"/>
                <a:sym typeface="Calibri"/>
              </a:rPr>
              <a:t>.</a:t>
            </a:r>
            <a:endParaRPr sz="9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70004"/>
        <p:cNvGrpSpPr/>
        <p:nvPr/>
      </p:nvGrpSpPr>
      <p:grpSpPr>
        <a:xfrm>
          <a:off x="0" y="0"/>
          <a:ext cx="0" cy="0"/>
          <a:chOff x="0" y="0"/>
          <a:chExt cx="0" cy="0"/>
        </a:xfrm>
      </p:grpSpPr>
      <p:sp>
        <p:nvSpPr>
          <p:cNvPr id="270005" name="Google Shape;270005;p66"/>
          <p:cNvSpPr txBox="1">
            <a:spLocks noGrp="1"/>
          </p:cNvSpPr>
          <p:nvPr>
            <p:ph type="title"/>
          </p:nvPr>
        </p:nvSpPr>
        <p:spPr>
          <a:xfrm>
            <a:off x="838200" y="365129"/>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270006" name="Google Shape;270006;p66"/>
          <p:cNvSpPr txBox="1">
            <a:spLocks noGrp="1"/>
          </p:cNvSpPr>
          <p:nvPr>
            <p:ph type="body" idx="1"/>
          </p:nvPr>
        </p:nvSpPr>
        <p:spPr>
          <a:xfrm>
            <a:off x="838199" y="1892125"/>
            <a:ext cx="10515600" cy="4351200"/>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sp>
        <p:nvSpPr>
          <p:cNvPr id="270007" name="Google Shape;270007;p66"/>
          <p:cNvSpPr txBox="1"/>
          <p:nvPr/>
        </p:nvSpPr>
        <p:spPr>
          <a:xfrm>
            <a:off x="1018081" y="3893400"/>
            <a:ext cx="9747300" cy="2310600"/>
          </a:xfrm>
          <a:prstGeom prst="rect">
            <a:avLst/>
          </a:prstGeom>
          <a:solidFill>
            <a:srgbClr val="FFF2CC"/>
          </a:solidFill>
          <a:ln w="9525" cap="flat" cmpd="sng">
            <a:solidFill>
              <a:schemeClr val="accent1"/>
            </a:solidFill>
            <a:prstDash val="solid"/>
            <a:round/>
            <a:headEnd type="none" w="sm" len="sm"/>
            <a:tailEnd type="none" w="sm" len="sm"/>
          </a:ln>
        </p:spPr>
        <p:txBody>
          <a:bodyPr spcFirstLastPara="1" wrap="square" lIns="91425" tIns="45700" rIns="91425" bIns="45700" anchor="t" anchorCtr="0">
            <a:normAutofit fontScale="92500" lnSpcReduction="20000"/>
          </a:bodyPr>
          <a:lstStyle/>
          <a:p>
            <a:pPr marL="228600" marR="0" lvl="0" indent="-228600" algn="l" rtl="0">
              <a:lnSpc>
                <a:spcPct val="90000"/>
              </a:lnSpc>
              <a:spcBef>
                <a:spcPts val="0"/>
              </a:spcBef>
              <a:spcAft>
                <a:spcPts val="0"/>
              </a:spcAft>
              <a:buClr>
                <a:schemeClr val="dk1"/>
              </a:buClr>
              <a:buSzPct val="100000"/>
              <a:buFont typeface="Arial"/>
              <a:buChar char="•"/>
            </a:pPr>
            <a:r>
              <a:rPr lang="en-US" sz="2000" i="1">
                <a:solidFill>
                  <a:schemeClr val="dk1"/>
                </a:solidFill>
                <a:latin typeface="Calibri"/>
                <a:ea typeface="Calibri"/>
                <a:cs typeface="Calibri"/>
                <a:sym typeface="Calibri"/>
              </a:rPr>
              <a:t>Glucose-lowering mechanism of action: </a:t>
            </a:r>
            <a:r>
              <a:rPr lang="en-US" sz="2000">
                <a:solidFill>
                  <a:schemeClr val="dk1"/>
                </a:solidFill>
                <a:latin typeface="Calibri"/>
                <a:ea typeface="Calibri"/>
                <a:cs typeface="Calibri"/>
                <a:sym typeface="Calibri"/>
              </a:rPr>
              <a:t>Augment glucose-dependent insulin secretion &amp; glucagon suppression, decelerate gastric emptying, curb post-meal glycaemic increments, reduce appetite, calorie intake and body weight</a:t>
            </a:r>
            <a:endParaRPr/>
          </a:p>
          <a:p>
            <a:pPr marL="228600" marR="0" lvl="0" indent="-228600" algn="l" rtl="0">
              <a:lnSpc>
                <a:spcPct val="90000"/>
              </a:lnSpc>
              <a:spcBef>
                <a:spcPts val="1000"/>
              </a:spcBef>
              <a:spcAft>
                <a:spcPts val="0"/>
              </a:spcAft>
              <a:buClr>
                <a:schemeClr val="dk1"/>
              </a:buClr>
              <a:buSzPct val="100000"/>
              <a:buFont typeface="Arial"/>
              <a:buChar char="•"/>
            </a:pPr>
            <a:r>
              <a:rPr lang="en-US" sz="2000" i="1">
                <a:solidFill>
                  <a:schemeClr val="dk1"/>
                </a:solidFill>
                <a:latin typeface="Calibri"/>
                <a:ea typeface="Calibri"/>
                <a:cs typeface="Calibri"/>
                <a:sym typeface="Calibri"/>
              </a:rPr>
              <a:t>Clinical Efficacy Profile: </a:t>
            </a:r>
            <a:r>
              <a:rPr lang="en-US" sz="2000">
                <a:solidFill>
                  <a:schemeClr val="dk1"/>
                </a:solidFill>
                <a:latin typeface="Calibri"/>
                <a:ea typeface="Calibri"/>
                <a:cs typeface="Calibri"/>
                <a:sym typeface="Calibri"/>
              </a:rPr>
              <a:t>High to Very High glucose-lowering efficacy, low inherent risk of hypoglycaemia; intermediate to high weight loss</a:t>
            </a:r>
            <a:endParaRPr/>
          </a:p>
          <a:p>
            <a:pPr marL="228600" marR="0" lvl="0" indent="-228600" algn="l" rtl="0">
              <a:lnSpc>
                <a:spcPct val="90000"/>
              </a:lnSpc>
              <a:spcBef>
                <a:spcPts val="1000"/>
              </a:spcBef>
              <a:spcAft>
                <a:spcPts val="0"/>
              </a:spcAft>
              <a:buClr>
                <a:schemeClr val="dk1"/>
              </a:buClr>
              <a:buSzPct val="100000"/>
              <a:buFont typeface="Arial"/>
              <a:buChar char="•"/>
            </a:pPr>
            <a:r>
              <a:rPr lang="en-US" sz="2000" i="1">
                <a:solidFill>
                  <a:schemeClr val="dk1"/>
                </a:solidFill>
                <a:latin typeface="Calibri"/>
                <a:ea typeface="Calibri"/>
                <a:cs typeface="Calibri"/>
                <a:sym typeface="Calibri"/>
              </a:rPr>
              <a:t>Cardiorenal Effects: </a:t>
            </a:r>
            <a:r>
              <a:rPr lang="en-US" sz="2000">
                <a:solidFill>
                  <a:schemeClr val="dk1"/>
                </a:solidFill>
                <a:latin typeface="Calibri"/>
                <a:ea typeface="Calibri"/>
                <a:cs typeface="Calibri"/>
                <a:sym typeface="Calibri"/>
              </a:rPr>
              <a:t>cardioprotective, with evidence of reduction in major adverse cardiovascular events, CV death, fatal or non-fatal MI, fatal or non-fatal stroke, all-cause mortality, composite kidney outcome driven by macroalbuminuria</a:t>
            </a:r>
            <a:endParaRPr/>
          </a:p>
          <a:p>
            <a:pPr marL="228600" marR="0" lvl="0" indent="-228600" algn="l" rtl="0">
              <a:lnSpc>
                <a:spcPct val="90000"/>
              </a:lnSpc>
              <a:spcBef>
                <a:spcPts val="1000"/>
              </a:spcBef>
              <a:spcAft>
                <a:spcPts val="0"/>
              </a:spcAft>
              <a:buClr>
                <a:schemeClr val="dk1"/>
              </a:buClr>
              <a:buSzPct val="100000"/>
              <a:buFont typeface="Arial"/>
              <a:buChar char="•"/>
            </a:pPr>
            <a:r>
              <a:rPr lang="en-US" sz="2000">
                <a:solidFill>
                  <a:schemeClr val="dk1"/>
                </a:solidFill>
                <a:latin typeface="Calibri"/>
                <a:ea typeface="Calibri"/>
                <a:cs typeface="Calibri"/>
                <a:sym typeface="Calibri"/>
              </a:rPr>
              <a:t>Increased confidence surrounding safety areas of interest </a:t>
            </a:r>
            <a:endParaRPr/>
          </a:p>
        </p:txBody>
      </p:sp>
      <p:sp>
        <p:nvSpPr>
          <p:cNvPr id="270008" name="Google Shape;270008;p66"/>
          <p:cNvSpPr txBox="1"/>
          <p:nvPr/>
        </p:nvSpPr>
        <p:spPr>
          <a:xfrm>
            <a:off x="310341" y="0"/>
            <a:ext cx="6600300" cy="708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a:solidFill>
                  <a:schemeClr val="dk1"/>
                </a:solidFill>
                <a:latin typeface="Calibri"/>
                <a:ea typeface="Calibri"/>
                <a:cs typeface="Calibri"/>
                <a:sym typeface="Calibri"/>
              </a:rPr>
              <a:t>GLP-1 Receptor Agonists</a:t>
            </a:r>
            <a:endParaRPr/>
          </a:p>
        </p:txBody>
      </p:sp>
      <p:pic>
        <p:nvPicPr>
          <p:cNvPr id="270009" name="Google Shape;270009;p66" descr="Graphical user interface, text&#10;&#10;Description automatically generated"/>
          <p:cNvPicPr preferRelativeResize="0"/>
          <p:nvPr/>
        </p:nvPicPr>
        <p:blipFill rotWithShape="1">
          <a:blip r:embed="rId3">
            <a:alphaModFix/>
          </a:blip>
          <a:srcRect/>
          <a:stretch/>
        </p:blipFill>
        <p:spPr>
          <a:xfrm>
            <a:off x="451414" y="1617735"/>
            <a:ext cx="11053822" cy="1965356"/>
          </a:xfrm>
          <a:prstGeom prst="rect">
            <a:avLst/>
          </a:prstGeom>
          <a:noFill/>
          <a:ln>
            <a:noFill/>
          </a:ln>
        </p:spPr>
      </p:pic>
      <p:pic>
        <p:nvPicPr>
          <p:cNvPr id="270010" name="Google Shape;270010;p66"/>
          <p:cNvPicPr preferRelativeResize="0"/>
          <p:nvPr/>
        </p:nvPicPr>
        <p:blipFill rotWithShape="1">
          <a:blip r:embed="rId4">
            <a:alphaModFix/>
          </a:blip>
          <a:srcRect l="4195" t="8470" r="33379" b="86619"/>
          <a:stretch/>
        </p:blipFill>
        <p:spPr>
          <a:xfrm>
            <a:off x="451414" y="1002631"/>
            <a:ext cx="11053822" cy="615102"/>
          </a:xfrm>
          <a:prstGeom prst="rect">
            <a:avLst/>
          </a:prstGeom>
          <a:noFill/>
          <a:ln>
            <a:noFill/>
          </a:ln>
        </p:spPr>
      </p:pic>
      <p:sp>
        <p:nvSpPr>
          <p:cNvPr id="270011" name="Google Shape;270011;p66"/>
          <p:cNvSpPr txBox="1"/>
          <p:nvPr/>
        </p:nvSpPr>
        <p:spPr>
          <a:xfrm>
            <a:off x="2240438" y="6275784"/>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70015"/>
        <p:cNvGrpSpPr/>
        <p:nvPr/>
      </p:nvGrpSpPr>
      <p:grpSpPr>
        <a:xfrm>
          <a:off x="0" y="0"/>
          <a:ext cx="0" cy="0"/>
          <a:chOff x="0" y="0"/>
          <a:chExt cx="0" cy="0"/>
        </a:xfrm>
      </p:grpSpPr>
      <p:sp>
        <p:nvSpPr>
          <p:cNvPr id="270016" name="Google Shape;270016;p67"/>
          <p:cNvSpPr txBox="1">
            <a:spLocks noGrp="1"/>
          </p:cNvSpPr>
          <p:nvPr>
            <p:ph type="title"/>
          </p:nvPr>
        </p:nvSpPr>
        <p:spPr>
          <a:xfrm>
            <a:off x="164110" y="1825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GLP-1 RA Therapeutic Updates</a:t>
            </a:r>
            <a:endParaRPr/>
          </a:p>
        </p:txBody>
      </p:sp>
      <p:sp>
        <p:nvSpPr>
          <p:cNvPr id="270017" name="Google Shape;270017;p67"/>
          <p:cNvSpPr txBox="1">
            <a:spLocks noGrp="1"/>
          </p:cNvSpPr>
          <p:nvPr>
            <p:ph type="body" idx="1"/>
          </p:nvPr>
        </p:nvSpPr>
        <p:spPr>
          <a:xfrm>
            <a:off x="286923" y="1343818"/>
            <a:ext cx="58092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First oral GLP-1 RA (oral semaglutide) developed and available</a:t>
            </a:r>
            <a:endParaRPr/>
          </a:p>
          <a:p>
            <a:pPr marL="228600" lvl="0" indent="-50800" algn="l" rtl="0">
              <a:lnSpc>
                <a:spcPct val="90000"/>
              </a:lnSpc>
              <a:spcBef>
                <a:spcPts val="1000"/>
              </a:spcBef>
              <a:spcAft>
                <a:spcPts val="0"/>
              </a:spcAft>
              <a:buClr>
                <a:schemeClr val="dk1"/>
              </a:buClr>
              <a:buSzPts val="2800"/>
              <a:buNone/>
            </a:pPr>
            <a:endParaRPr/>
          </a:p>
        </p:txBody>
      </p:sp>
      <p:pic>
        <p:nvPicPr>
          <p:cNvPr id="270018" name="Google Shape;270018;p67"/>
          <p:cNvPicPr preferRelativeResize="0"/>
          <p:nvPr/>
        </p:nvPicPr>
        <p:blipFill rotWithShape="1">
          <a:blip r:embed="rId3">
            <a:alphaModFix/>
          </a:blip>
          <a:srcRect/>
          <a:stretch/>
        </p:blipFill>
        <p:spPr>
          <a:xfrm>
            <a:off x="6368529" y="1055986"/>
            <a:ext cx="5389582" cy="4140377"/>
          </a:xfrm>
          <a:prstGeom prst="rect">
            <a:avLst/>
          </a:prstGeom>
          <a:noFill/>
          <a:ln>
            <a:noFill/>
          </a:ln>
        </p:spPr>
      </p:pic>
      <p:sp>
        <p:nvSpPr>
          <p:cNvPr id="270019" name="Google Shape;270019;p67"/>
          <p:cNvSpPr txBox="1"/>
          <p:nvPr/>
        </p:nvSpPr>
        <p:spPr>
          <a:xfrm>
            <a:off x="7218381" y="5196364"/>
            <a:ext cx="36468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chemeClr val="dk1"/>
                </a:solidFill>
                <a:latin typeface="Calibri"/>
                <a:ea typeface="Calibri"/>
                <a:cs typeface="Calibri"/>
                <a:sym typeface="Calibri"/>
              </a:rPr>
              <a:t>Thethi TK </a:t>
            </a:r>
            <a:r>
              <a:rPr lang="en-US" sz="1000" i="1">
                <a:solidFill>
                  <a:schemeClr val="dk1"/>
                </a:solidFill>
                <a:latin typeface="Calibri"/>
                <a:ea typeface="Calibri"/>
                <a:cs typeface="Calibri"/>
                <a:sym typeface="Calibri"/>
              </a:rPr>
              <a:t>et al; Diabetes Obes Metab; </a:t>
            </a:r>
            <a:r>
              <a:rPr lang="en-US" sz="1000">
                <a:solidFill>
                  <a:schemeClr val="dk1"/>
                </a:solidFill>
                <a:latin typeface="Calibri"/>
                <a:ea typeface="Calibri"/>
                <a:cs typeface="Calibri"/>
                <a:sym typeface="Calibri"/>
              </a:rPr>
              <a:t>2020; 22:1263-1277</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70023"/>
        <p:cNvGrpSpPr/>
        <p:nvPr/>
      </p:nvGrpSpPr>
      <p:grpSpPr>
        <a:xfrm>
          <a:off x="0" y="0"/>
          <a:ext cx="0" cy="0"/>
          <a:chOff x="0" y="0"/>
          <a:chExt cx="0" cy="0"/>
        </a:xfrm>
      </p:grpSpPr>
      <p:sp>
        <p:nvSpPr>
          <p:cNvPr id="270024" name="Google Shape;270024;p68"/>
          <p:cNvSpPr txBox="1">
            <a:spLocks noGrp="1"/>
          </p:cNvSpPr>
          <p:nvPr>
            <p:ph type="title"/>
          </p:nvPr>
        </p:nvSpPr>
        <p:spPr>
          <a:xfrm>
            <a:off x="164110" y="18255"/>
            <a:ext cx="77244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GLP-1 RA Therapeutic Updates</a:t>
            </a:r>
            <a:endParaRPr/>
          </a:p>
        </p:txBody>
      </p:sp>
      <p:sp>
        <p:nvSpPr>
          <p:cNvPr id="270025" name="Google Shape;270025;p68"/>
          <p:cNvSpPr txBox="1">
            <a:spLocks noGrp="1"/>
          </p:cNvSpPr>
          <p:nvPr>
            <p:ph type="body" idx="1"/>
          </p:nvPr>
        </p:nvSpPr>
        <p:spPr>
          <a:xfrm>
            <a:off x="74831" y="1419047"/>
            <a:ext cx="43743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First oral GLP-1 RA (oral semaglutide) developed and available</a:t>
            </a:r>
            <a:endParaRPr/>
          </a:p>
          <a:p>
            <a:pPr marL="228600" lvl="0" indent="-228600" algn="l" rtl="0">
              <a:lnSpc>
                <a:spcPct val="90000"/>
              </a:lnSpc>
              <a:spcBef>
                <a:spcPts val="1000"/>
              </a:spcBef>
              <a:spcAft>
                <a:spcPts val="0"/>
              </a:spcAft>
              <a:buClr>
                <a:schemeClr val="dk1"/>
              </a:buClr>
              <a:buSzPts val="2800"/>
              <a:buChar char="•"/>
            </a:pPr>
            <a:r>
              <a:rPr lang="en-US"/>
              <a:t>Higher dose GLP-1 RAs (dulaglutide, semaglutide) with incremental benefits in glucose weight efficacy</a:t>
            </a:r>
            <a:endParaRPr/>
          </a:p>
          <a:p>
            <a:pPr marL="228600" lvl="0" indent="-228600" algn="l" rtl="0">
              <a:lnSpc>
                <a:spcPct val="90000"/>
              </a:lnSpc>
              <a:spcBef>
                <a:spcPts val="1000"/>
              </a:spcBef>
              <a:spcAft>
                <a:spcPts val="0"/>
              </a:spcAft>
              <a:buClr>
                <a:schemeClr val="dk1"/>
              </a:buClr>
              <a:buSzPts val="2800"/>
              <a:buChar char="•"/>
            </a:pPr>
            <a:r>
              <a:rPr lang="en-US"/>
              <a:t>Greater clinical expertise in anticipating and addressing GI effects </a:t>
            </a:r>
            <a:endParaRPr/>
          </a:p>
          <a:p>
            <a:pPr marL="228600" lvl="0" indent="-5080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p:txBody>
      </p:sp>
      <p:pic>
        <p:nvPicPr>
          <p:cNvPr id="270026" name="Google Shape;270026;p68"/>
          <p:cNvPicPr preferRelativeResize="0"/>
          <p:nvPr/>
        </p:nvPicPr>
        <p:blipFill rotWithShape="1">
          <a:blip r:embed="rId3">
            <a:alphaModFix/>
          </a:blip>
          <a:srcRect/>
          <a:stretch/>
        </p:blipFill>
        <p:spPr>
          <a:xfrm>
            <a:off x="7819380" y="1647368"/>
            <a:ext cx="2022423" cy="3447662"/>
          </a:xfrm>
          <a:prstGeom prst="rect">
            <a:avLst/>
          </a:prstGeom>
          <a:noFill/>
          <a:ln>
            <a:noFill/>
          </a:ln>
        </p:spPr>
      </p:pic>
      <p:pic>
        <p:nvPicPr>
          <p:cNvPr id="270027" name="Google Shape;270027;p68"/>
          <p:cNvPicPr preferRelativeResize="0"/>
          <p:nvPr/>
        </p:nvPicPr>
        <p:blipFill rotWithShape="1">
          <a:blip r:embed="rId4">
            <a:alphaModFix/>
          </a:blip>
          <a:srcRect/>
          <a:stretch/>
        </p:blipFill>
        <p:spPr>
          <a:xfrm>
            <a:off x="9969162" y="1647368"/>
            <a:ext cx="2044633" cy="3422511"/>
          </a:xfrm>
          <a:prstGeom prst="rect">
            <a:avLst/>
          </a:prstGeom>
          <a:noFill/>
          <a:ln>
            <a:noFill/>
          </a:ln>
        </p:spPr>
      </p:pic>
      <p:pic>
        <p:nvPicPr>
          <p:cNvPr id="270028" name="Google Shape;270028;p68"/>
          <p:cNvPicPr preferRelativeResize="0"/>
          <p:nvPr/>
        </p:nvPicPr>
        <p:blipFill rotWithShape="1">
          <a:blip r:embed="rId5">
            <a:alphaModFix/>
          </a:blip>
          <a:srcRect/>
          <a:stretch/>
        </p:blipFill>
        <p:spPr>
          <a:xfrm>
            <a:off x="4523343" y="1032448"/>
            <a:ext cx="3131219" cy="1622824"/>
          </a:xfrm>
          <a:prstGeom prst="rect">
            <a:avLst/>
          </a:prstGeom>
          <a:noFill/>
          <a:ln>
            <a:noFill/>
          </a:ln>
        </p:spPr>
      </p:pic>
      <p:pic>
        <p:nvPicPr>
          <p:cNvPr id="270029" name="Google Shape;270029;p68"/>
          <p:cNvPicPr preferRelativeResize="0"/>
          <p:nvPr/>
        </p:nvPicPr>
        <p:blipFill rotWithShape="1">
          <a:blip r:embed="rId6">
            <a:alphaModFix/>
          </a:blip>
          <a:srcRect/>
          <a:stretch/>
        </p:blipFill>
        <p:spPr>
          <a:xfrm>
            <a:off x="7700443" y="184960"/>
            <a:ext cx="4034083" cy="1441066"/>
          </a:xfrm>
          <a:prstGeom prst="rect">
            <a:avLst/>
          </a:prstGeom>
          <a:noFill/>
          <a:ln>
            <a:noFill/>
          </a:ln>
        </p:spPr>
      </p:pic>
      <p:grpSp>
        <p:nvGrpSpPr>
          <p:cNvPr id="270030" name="Google Shape;270030;p68"/>
          <p:cNvGrpSpPr/>
          <p:nvPr/>
        </p:nvGrpSpPr>
        <p:grpSpPr>
          <a:xfrm>
            <a:off x="4372621" y="2730501"/>
            <a:ext cx="3446759" cy="1775790"/>
            <a:chOff x="4372621" y="2730501"/>
            <a:chExt cx="3446759" cy="1775790"/>
          </a:xfrm>
        </p:grpSpPr>
        <p:grpSp>
          <p:nvGrpSpPr>
            <p:cNvPr id="270031" name="Google Shape;270031;p68"/>
            <p:cNvGrpSpPr/>
            <p:nvPr/>
          </p:nvGrpSpPr>
          <p:grpSpPr>
            <a:xfrm>
              <a:off x="4372621" y="2730501"/>
              <a:ext cx="1556334" cy="1636468"/>
              <a:chOff x="5678870" y="2655271"/>
              <a:chExt cx="1556334" cy="1636468"/>
            </a:xfrm>
          </p:grpSpPr>
          <p:pic>
            <p:nvPicPr>
              <p:cNvPr id="270032" name="Google Shape;270032;p68"/>
              <p:cNvPicPr preferRelativeResize="0"/>
              <p:nvPr/>
            </p:nvPicPr>
            <p:blipFill rotWithShape="1">
              <a:blip r:embed="rId7">
                <a:alphaModFix/>
              </a:blip>
              <a:srcRect/>
              <a:stretch/>
            </p:blipFill>
            <p:spPr>
              <a:xfrm>
                <a:off x="5678870" y="2655271"/>
                <a:ext cx="323897" cy="1636468"/>
              </a:xfrm>
              <a:prstGeom prst="rect">
                <a:avLst/>
              </a:prstGeom>
              <a:noFill/>
              <a:ln>
                <a:noFill/>
              </a:ln>
            </p:spPr>
          </p:pic>
          <p:pic>
            <p:nvPicPr>
              <p:cNvPr id="270033" name="Google Shape;270033;p68"/>
              <p:cNvPicPr preferRelativeResize="0"/>
              <p:nvPr/>
            </p:nvPicPr>
            <p:blipFill rotWithShape="1">
              <a:blip r:embed="rId8">
                <a:alphaModFix/>
              </a:blip>
              <a:srcRect/>
              <a:stretch/>
            </p:blipFill>
            <p:spPr>
              <a:xfrm>
                <a:off x="6002767" y="2655271"/>
                <a:ext cx="1232437" cy="1636468"/>
              </a:xfrm>
              <a:prstGeom prst="rect">
                <a:avLst/>
              </a:prstGeom>
              <a:noFill/>
              <a:ln>
                <a:noFill/>
              </a:ln>
            </p:spPr>
          </p:pic>
        </p:grpSp>
        <p:pic>
          <p:nvPicPr>
            <p:cNvPr id="270034" name="Google Shape;270034;p68"/>
            <p:cNvPicPr preferRelativeResize="0"/>
            <p:nvPr/>
          </p:nvPicPr>
          <p:blipFill rotWithShape="1">
            <a:blip r:embed="rId9">
              <a:alphaModFix/>
            </a:blip>
            <a:srcRect/>
            <a:stretch/>
          </p:blipFill>
          <p:spPr>
            <a:xfrm>
              <a:off x="5913797" y="2824573"/>
              <a:ext cx="1905583" cy="1681718"/>
            </a:xfrm>
            <a:prstGeom prst="rect">
              <a:avLst/>
            </a:prstGeom>
            <a:noFill/>
            <a:ln>
              <a:noFill/>
            </a:ln>
          </p:spPr>
        </p:pic>
        <p:sp>
          <p:nvSpPr>
            <p:cNvPr id="270035" name="Google Shape;270035;p68"/>
            <p:cNvSpPr/>
            <p:nvPr/>
          </p:nvSpPr>
          <p:spPr>
            <a:xfrm>
              <a:off x="4372621" y="2730501"/>
              <a:ext cx="324000" cy="270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270036" name="Google Shape;270036;p68"/>
          <p:cNvGrpSpPr/>
          <p:nvPr/>
        </p:nvGrpSpPr>
        <p:grpSpPr>
          <a:xfrm>
            <a:off x="4407288" y="4512556"/>
            <a:ext cx="3363369" cy="1539449"/>
            <a:chOff x="4837669" y="4869889"/>
            <a:chExt cx="2981711" cy="1254849"/>
          </a:xfrm>
        </p:grpSpPr>
        <p:grpSp>
          <p:nvGrpSpPr>
            <p:cNvPr id="270037" name="Google Shape;270037;p68"/>
            <p:cNvGrpSpPr/>
            <p:nvPr/>
          </p:nvGrpSpPr>
          <p:grpSpPr>
            <a:xfrm>
              <a:off x="4837669" y="4896235"/>
              <a:ext cx="2981711" cy="1228503"/>
              <a:chOff x="4837669" y="4896235"/>
              <a:chExt cx="2981711" cy="1228503"/>
            </a:xfrm>
          </p:grpSpPr>
          <p:pic>
            <p:nvPicPr>
              <p:cNvPr id="270038" name="Google Shape;270038;p68"/>
              <p:cNvPicPr preferRelativeResize="0"/>
              <p:nvPr/>
            </p:nvPicPr>
            <p:blipFill rotWithShape="1">
              <a:blip r:embed="rId10">
                <a:alphaModFix/>
              </a:blip>
              <a:srcRect/>
              <a:stretch/>
            </p:blipFill>
            <p:spPr>
              <a:xfrm>
                <a:off x="5218168" y="4896685"/>
                <a:ext cx="2601212" cy="1228053"/>
              </a:xfrm>
              <a:prstGeom prst="rect">
                <a:avLst/>
              </a:prstGeom>
              <a:noFill/>
              <a:ln>
                <a:noFill/>
              </a:ln>
            </p:spPr>
          </p:pic>
          <p:pic>
            <p:nvPicPr>
              <p:cNvPr id="270039" name="Google Shape;270039;p68"/>
              <p:cNvPicPr preferRelativeResize="0"/>
              <p:nvPr/>
            </p:nvPicPr>
            <p:blipFill rotWithShape="1">
              <a:blip r:embed="rId11">
                <a:alphaModFix/>
              </a:blip>
              <a:srcRect/>
              <a:stretch/>
            </p:blipFill>
            <p:spPr>
              <a:xfrm>
                <a:off x="4837669" y="4896235"/>
                <a:ext cx="316819" cy="1228503"/>
              </a:xfrm>
              <a:prstGeom prst="rect">
                <a:avLst/>
              </a:prstGeom>
              <a:noFill/>
              <a:ln>
                <a:noFill/>
              </a:ln>
            </p:spPr>
          </p:pic>
        </p:grpSp>
        <p:sp>
          <p:nvSpPr>
            <p:cNvPr id="270040" name="Google Shape;270040;p68"/>
            <p:cNvSpPr/>
            <p:nvPr/>
          </p:nvSpPr>
          <p:spPr>
            <a:xfrm>
              <a:off x="4894270" y="4869889"/>
              <a:ext cx="324000" cy="270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70045"/>
        <p:cNvGrpSpPr/>
        <p:nvPr/>
      </p:nvGrpSpPr>
      <p:grpSpPr>
        <a:xfrm>
          <a:off x="0" y="0"/>
          <a:ext cx="0" cy="0"/>
          <a:chOff x="0" y="0"/>
          <a:chExt cx="0" cy="0"/>
        </a:xfrm>
      </p:grpSpPr>
      <p:pic>
        <p:nvPicPr>
          <p:cNvPr id="270046" name="Google Shape;270046;p69"/>
          <p:cNvPicPr preferRelativeResize="0"/>
          <p:nvPr/>
        </p:nvPicPr>
        <p:blipFill rotWithShape="1">
          <a:blip r:embed="rId3">
            <a:alphaModFix/>
          </a:blip>
          <a:srcRect/>
          <a:stretch/>
        </p:blipFill>
        <p:spPr>
          <a:xfrm>
            <a:off x="9136644" y="1690805"/>
            <a:ext cx="2971800" cy="2295525"/>
          </a:xfrm>
          <a:prstGeom prst="rect">
            <a:avLst/>
          </a:prstGeom>
          <a:noFill/>
          <a:ln>
            <a:noFill/>
          </a:ln>
        </p:spPr>
      </p:pic>
      <p:sp>
        <p:nvSpPr>
          <p:cNvPr id="270047" name="Google Shape;270047;p69"/>
          <p:cNvSpPr txBox="1">
            <a:spLocks noGrp="1"/>
          </p:cNvSpPr>
          <p:nvPr>
            <p:ph type="title"/>
          </p:nvPr>
        </p:nvSpPr>
        <p:spPr>
          <a:xfrm>
            <a:off x="95250" y="69396"/>
            <a:ext cx="120969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Glucose-dependent insulinotropic polypeptide (GIP) receptor and GLP-1 receptor agonist (tirzepatide) </a:t>
            </a:r>
            <a:endParaRPr/>
          </a:p>
        </p:txBody>
      </p:sp>
      <p:sp>
        <p:nvSpPr>
          <p:cNvPr id="270048" name="Google Shape;270048;p69"/>
          <p:cNvSpPr txBox="1"/>
          <p:nvPr/>
        </p:nvSpPr>
        <p:spPr>
          <a:xfrm>
            <a:off x="2523387" y="5970935"/>
            <a:ext cx="6107100" cy="83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alibri"/>
                <a:ea typeface="Calibri"/>
                <a:cs typeface="Calibri"/>
                <a:sym typeface="Calibri"/>
              </a:rPr>
              <a:t>Rosenstock J </a:t>
            </a:r>
            <a:r>
              <a:rPr lang="en-US" sz="800" i="1">
                <a:solidFill>
                  <a:schemeClr val="dk1"/>
                </a:solidFill>
                <a:latin typeface="Calibri"/>
                <a:ea typeface="Calibri"/>
                <a:cs typeface="Calibri"/>
                <a:sym typeface="Calibri"/>
              </a:rPr>
              <a:t>et al</a:t>
            </a:r>
            <a:r>
              <a:rPr lang="en-US" sz="800">
                <a:solidFill>
                  <a:schemeClr val="dk1"/>
                </a:solidFill>
                <a:latin typeface="Calibri"/>
                <a:ea typeface="Calibri"/>
                <a:cs typeface="Calibri"/>
                <a:sym typeface="Calibri"/>
              </a:rPr>
              <a:t>; </a:t>
            </a:r>
            <a:r>
              <a:rPr lang="en-US" sz="800" i="1">
                <a:solidFill>
                  <a:schemeClr val="dk1"/>
                </a:solidFill>
                <a:latin typeface="Calibri"/>
                <a:ea typeface="Calibri"/>
                <a:cs typeface="Calibri"/>
                <a:sym typeface="Calibri"/>
              </a:rPr>
              <a:t>Lancet </a:t>
            </a:r>
            <a:r>
              <a:rPr lang="en-US" sz="800">
                <a:solidFill>
                  <a:schemeClr val="dk1"/>
                </a:solidFill>
                <a:latin typeface="Calibri"/>
                <a:ea typeface="Calibri"/>
                <a:cs typeface="Calibri"/>
                <a:sym typeface="Calibri"/>
              </a:rPr>
              <a:t>2021; 398: 143-55</a:t>
            </a:r>
            <a:endParaRPr/>
          </a:p>
          <a:p>
            <a:pPr marL="0" marR="0" lvl="0" indent="0" algn="l" rtl="0">
              <a:spcBef>
                <a:spcPts val="0"/>
              </a:spcBef>
              <a:spcAft>
                <a:spcPts val="0"/>
              </a:spcAft>
              <a:buNone/>
            </a:pPr>
            <a:r>
              <a:rPr lang="en-US" sz="800">
                <a:solidFill>
                  <a:schemeClr val="dk1"/>
                </a:solidFill>
                <a:latin typeface="Calibri"/>
                <a:ea typeface="Calibri"/>
                <a:cs typeface="Calibri"/>
                <a:sym typeface="Calibri"/>
              </a:rPr>
              <a:t>Frias JP </a:t>
            </a:r>
            <a:r>
              <a:rPr lang="en-US" sz="800" i="1">
                <a:solidFill>
                  <a:schemeClr val="dk1"/>
                </a:solidFill>
                <a:latin typeface="Calibri"/>
                <a:ea typeface="Calibri"/>
                <a:cs typeface="Calibri"/>
                <a:sym typeface="Calibri"/>
              </a:rPr>
              <a:t>et </a:t>
            </a:r>
            <a:r>
              <a:rPr lang="en-US" sz="800">
                <a:solidFill>
                  <a:schemeClr val="dk1"/>
                </a:solidFill>
                <a:latin typeface="Calibri"/>
                <a:ea typeface="Calibri"/>
                <a:cs typeface="Calibri"/>
                <a:sym typeface="Calibri"/>
              </a:rPr>
              <a:t>al; NEJM 2021;385:503-</a:t>
            </a:r>
            <a:endParaRPr/>
          </a:p>
          <a:p>
            <a:pPr marL="0" marR="0" lvl="0" indent="0" algn="l" rtl="0">
              <a:spcBef>
                <a:spcPts val="0"/>
              </a:spcBef>
              <a:spcAft>
                <a:spcPts val="0"/>
              </a:spcAft>
              <a:buNone/>
            </a:pPr>
            <a:r>
              <a:rPr lang="en-US" sz="800">
                <a:solidFill>
                  <a:schemeClr val="dk1"/>
                </a:solidFill>
                <a:latin typeface="Calibri"/>
                <a:ea typeface="Calibri"/>
                <a:cs typeface="Calibri"/>
                <a:sym typeface="Calibri"/>
              </a:rPr>
              <a:t>Ludvik B </a:t>
            </a:r>
            <a:r>
              <a:rPr lang="en-US" sz="800" i="1">
                <a:solidFill>
                  <a:schemeClr val="dk1"/>
                </a:solidFill>
                <a:latin typeface="Calibri"/>
                <a:ea typeface="Calibri"/>
                <a:cs typeface="Calibri"/>
                <a:sym typeface="Calibri"/>
              </a:rPr>
              <a:t>et </a:t>
            </a:r>
            <a:r>
              <a:rPr lang="en-US" sz="800">
                <a:solidFill>
                  <a:schemeClr val="dk1"/>
                </a:solidFill>
                <a:latin typeface="Calibri"/>
                <a:ea typeface="Calibri"/>
                <a:cs typeface="Calibri"/>
                <a:sym typeface="Calibri"/>
              </a:rPr>
              <a:t>al; </a:t>
            </a:r>
            <a:r>
              <a:rPr lang="en-US" sz="800" i="0" u="none" strike="noStrike">
                <a:solidFill>
                  <a:schemeClr val="dk1"/>
                </a:solidFill>
                <a:latin typeface="Calibri"/>
                <a:ea typeface="Calibri"/>
                <a:cs typeface="Calibri"/>
                <a:sym typeface="Calibri"/>
              </a:rPr>
              <a:t> </a:t>
            </a:r>
            <a:r>
              <a:rPr lang="en-US" sz="800" i="1" u="none" strike="noStrike">
                <a:solidFill>
                  <a:schemeClr val="dk1"/>
                </a:solidFill>
                <a:latin typeface="Calibri"/>
                <a:ea typeface="Calibri"/>
                <a:cs typeface="Calibri"/>
                <a:sym typeface="Calibri"/>
              </a:rPr>
              <a:t>Lancet </a:t>
            </a:r>
            <a:r>
              <a:rPr lang="en-US" sz="800" i="0" u="none" strike="noStrike">
                <a:solidFill>
                  <a:schemeClr val="dk1"/>
                </a:solidFill>
                <a:latin typeface="Calibri"/>
                <a:ea typeface="Calibri"/>
                <a:cs typeface="Calibri"/>
                <a:sym typeface="Calibri"/>
              </a:rPr>
              <a:t>2021; 398: 583–98 </a:t>
            </a:r>
            <a:endParaRPr/>
          </a:p>
          <a:p>
            <a:pPr marL="0" marR="0" lvl="0" indent="0" algn="l" rtl="0">
              <a:spcBef>
                <a:spcPts val="0"/>
              </a:spcBef>
              <a:spcAft>
                <a:spcPts val="0"/>
              </a:spcAft>
              <a:buNone/>
            </a:pPr>
            <a:r>
              <a:rPr lang="en-US" sz="800">
                <a:solidFill>
                  <a:schemeClr val="dk1"/>
                </a:solidFill>
                <a:latin typeface="Calibri"/>
                <a:ea typeface="Calibri"/>
                <a:cs typeface="Calibri"/>
                <a:sym typeface="Calibri"/>
              </a:rPr>
              <a:t>Del Prato S Kahn SE </a:t>
            </a:r>
            <a:r>
              <a:rPr lang="en-US" sz="800" i="1">
                <a:solidFill>
                  <a:schemeClr val="dk1"/>
                </a:solidFill>
                <a:latin typeface="Calibri"/>
                <a:ea typeface="Calibri"/>
                <a:cs typeface="Calibri"/>
                <a:sym typeface="Calibri"/>
              </a:rPr>
              <a:t>et al</a:t>
            </a:r>
            <a:r>
              <a:rPr lang="en-US" sz="800">
                <a:solidFill>
                  <a:schemeClr val="dk1"/>
                </a:solidFill>
                <a:latin typeface="Calibri"/>
                <a:ea typeface="Calibri"/>
                <a:cs typeface="Calibri"/>
                <a:sym typeface="Calibri"/>
              </a:rPr>
              <a:t>; </a:t>
            </a:r>
            <a:r>
              <a:rPr lang="en-US" sz="800" i="1">
                <a:solidFill>
                  <a:schemeClr val="dk1"/>
                </a:solidFill>
                <a:latin typeface="Calibri"/>
                <a:ea typeface="Calibri"/>
                <a:cs typeface="Calibri"/>
                <a:sym typeface="Calibri"/>
              </a:rPr>
              <a:t>Lancet </a:t>
            </a:r>
            <a:r>
              <a:rPr lang="en-US" sz="800">
                <a:solidFill>
                  <a:schemeClr val="dk1"/>
                </a:solidFill>
                <a:latin typeface="Calibri"/>
                <a:ea typeface="Calibri"/>
                <a:cs typeface="Calibri"/>
                <a:sym typeface="Calibri"/>
              </a:rPr>
              <a:t>2021; </a:t>
            </a:r>
            <a:r>
              <a:rPr lang="en-US" sz="800" b="0" i="0">
                <a:solidFill>
                  <a:schemeClr val="dk1"/>
                </a:solidFill>
                <a:latin typeface="Arial"/>
                <a:ea typeface="Arial"/>
                <a:cs typeface="Arial"/>
                <a:sym typeface="Arial"/>
              </a:rPr>
              <a:t>398:1811-1824</a:t>
            </a:r>
            <a:endParaRPr sz="800" i="0" u="none" strike="noStrike">
              <a:solidFill>
                <a:schemeClr val="dk1"/>
              </a:solidFill>
              <a:latin typeface="Calibri"/>
              <a:ea typeface="Calibri"/>
              <a:cs typeface="Calibri"/>
              <a:sym typeface="Calibri"/>
            </a:endParaRPr>
          </a:p>
          <a:p>
            <a:pPr marL="0" marR="0" lvl="0" indent="0" algn="l" rtl="0">
              <a:spcBef>
                <a:spcPts val="0"/>
              </a:spcBef>
              <a:spcAft>
                <a:spcPts val="0"/>
              </a:spcAft>
              <a:buNone/>
            </a:pPr>
            <a:r>
              <a:rPr lang="en-US" sz="800">
                <a:solidFill>
                  <a:schemeClr val="dk1"/>
                </a:solidFill>
                <a:latin typeface="Calibri"/>
                <a:ea typeface="Calibri"/>
                <a:cs typeface="Calibri"/>
                <a:sym typeface="Calibri"/>
              </a:rPr>
              <a:t>Dahl D et al</a:t>
            </a:r>
            <a:r>
              <a:rPr lang="en-US" sz="800" i="1">
                <a:solidFill>
                  <a:schemeClr val="dk1"/>
                </a:solidFill>
                <a:latin typeface="Calibri"/>
                <a:ea typeface="Calibri"/>
                <a:cs typeface="Calibri"/>
                <a:sym typeface="Calibri"/>
              </a:rPr>
              <a:t>; </a:t>
            </a:r>
            <a:r>
              <a:rPr lang="en-US" sz="800">
                <a:solidFill>
                  <a:schemeClr val="dk1"/>
                </a:solidFill>
                <a:latin typeface="Calibri"/>
                <a:ea typeface="Calibri"/>
                <a:cs typeface="Calibri"/>
                <a:sym typeface="Calibri"/>
              </a:rPr>
              <a:t>JAMA. 2022;327(6):534-545</a:t>
            </a:r>
            <a:endParaRPr sz="800" i="1">
              <a:solidFill>
                <a:schemeClr val="dk1"/>
              </a:solidFill>
              <a:latin typeface="Calibri"/>
              <a:ea typeface="Calibri"/>
              <a:cs typeface="Calibri"/>
              <a:sym typeface="Calibri"/>
            </a:endParaRPr>
          </a:p>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pic>
        <p:nvPicPr>
          <p:cNvPr id="270049" name="Google Shape;270049;p69"/>
          <p:cNvPicPr preferRelativeResize="0"/>
          <p:nvPr/>
        </p:nvPicPr>
        <p:blipFill rotWithShape="1">
          <a:blip r:embed="rId4">
            <a:alphaModFix/>
          </a:blip>
          <a:srcRect/>
          <a:stretch/>
        </p:blipFill>
        <p:spPr>
          <a:xfrm>
            <a:off x="44977" y="1979994"/>
            <a:ext cx="2288607" cy="1827053"/>
          </a:xfrm>
          <a:prstGeom prst="rect">
            <a:avLst/>
          </a:prstGeom>
          <a:noFill/>
          <a:ln>
            <a:noFill/>
          </a:ln>
        </p:spPr>
      </p:pic>
      <p:pic>
        <p:nvPicPr>
          <p:cNvPr id="270050" name="Google Shape;270050;p69"/>
          <p:cNvPicPr preferRelativeResize="0"/>
          <p:nvPr/>
        </p:nvPicPr>
        <p:blipFill rotWithShape="1">
          <a:blip r:embed="rId5">
            <a:alphaModFix/>
          </a:blip>
          <a:srcRect/>
          <a:stretch/>
        </p:blipFill>
        <p:spPr>
          <a:xfrm>
            <a:off x="224859" y="3936983"/>
            <a:ext cx="2115670" cy="1933231"/>
          </a:xfrm>
          <a:prstGeom prst="rect">
            <a:avLst/>
          </a:prstGeom>
          <a:noFill/>
          <a:ln>
            <a:noFill/>
          </a:ln>
        </p:spPr>
      </p:pic>
      <p:pic>
        <p:nvPicPr>
          <p:cNvPr id="270051" name="Google Shape;270051;p69"/>
          <p:cNvPicPr preferRelativeResize="0"/>
          <p:nvPr/>
        </p:nvPicPr>
        <p:blipFill rotWithShape="1">
          <a:blip r:embed="rId6">
            <a:alphaModFix/>
          </a:blip>
          <a:srcRect b="44809"/>
          <a:stretch/>
        </p:blipFill>
        <p:spPr>
          <a:xfrm>
            <a:off x="2538045" y="1979994"/>
            <a:ext cx="2144683" cy="2188406"/>
          </a:xfrm>
          <a:prstGeom prst="rect">
            <a:avLst/>
          </a:prstGeom>
          <a:noFill/>
          <a:ln>
            <a:noFill/>
          </a:ln>
        </p:spPr>
      </p:pic>
      <p:sp>
        <p:nvSpPr>
          <p:cNvPr id="270052" name="Google Shape;270052;p69"/>
          <p:cNvSpPr txBox="1"/>
          <p:nvPr/>
        </p:nvSpPr>
        <p:spPr>
          <a:xfrm>
            <a:off x="2531100" y="1586375"/>
            <a:ext cx="2144700" cy="36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2"/>
                </a:solidFill>
                <a:latin typeface="Calibri"/>
                <a:ea typeface="Calibri"/>
                <a:cs typeface="Calibri"/>
                <a:sym typeface="Calibri"/>
              </a:rPr>
              <a:t>SURPASS-2</a:t>
            </a:r>
            <a:endParaRPr/>
          </a:p>
        </p:txBody>
      </p:sp>
      <p:sp>
        <p:nvSpPr>
          <p:cNvPr id="270053" name="Google Shape;270053;p69"/>
          <p:cNvSpPr txBox="1"/>
          <p:nvPr/>
        </p:nvSpPr>
        <p:spPr>
          <a:xfrm>
            <a:off x="0" y="1586375"/>
            <a:ext cx="2144700" cy="36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2"/>
                </a:solidFill>
                <a:latin typeface="Calibri"/>
                <a:ea typeface="Calibri"/>
                <a:cs typeface="Calibri"/>
                <a:sym typeface="Calibri"/>
              </a:rPr>
              <a:t>SURPASS-1</a:t>
            </a:r>
            <a:endParaRPr/>
          </a:p>
        </p:txBody>
      </p:sp>
      <p:sp>
        <p:nvSpPr>
          <p:cNvPr id="270054" name="Google Shape;270054;p69"/>
          <p:cNvSpPr txBox="1"/>
          <p:nvPr/>
        </p:nvSpPr>
        <p:spPr>
          <a:xfrm>
            <a:off x="7405519" y="5380010"/>
            <a:ext cx="2144700" cy="36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2"/>
                </a:solidFill>
                <a:latin typeface="Calibri"/>
                <a:ea typeface="Calibri"/>
                <a:cs typeface="Calibri"/>
                <a:sym typeface="Calibri"/>
              </a:rPr>
              <a:t>SURPASS-4</a:t>
            </a:r>
            <a:endParaRPr/>
          </a:p>
        </p:txBody>
      </p:sp>
      <p:pic>
        <p:nvPicPr>
          <p:cNvPr id="270055" name="Google Shape;270055;p69"/>
          <p:cNvPicPr preferRelativeResize="0"/>
          <p:nvPr/>
        </p:nvPicPr>
        <p:blipFill rotWithShape="1">
          <a:blip r:embed="rId7">
            <a:alphaModFix/>
          </a:blip>
          <a:srcRect/>
          <a:stretch/>
        </p:blipFill>
        <p:spPr>
          <a:xfrm>
            <a:off x="4651947" y="3903498"/>
            <a:ext cx="7540053" cy="1245395"/>
          </a:xfrm>
          <a:prstGeom prst="rect">
            <a:avLst/>
          </a:prstGeom>
          <a:noFill/>
          <a:ln>
            <a:noFill/>
          </a:ln>
        </p:spPr>
      </p:pic>
      <p:pic>
        <p:nvPicPr>
          <p:cNvPr id="270056" name="Google Shape;270056;p69"/>
          <p:cNvPicPr preferRelativeResize="0"/>
          <p:nvPr/>
        </p:nvPicPr>
        <p:blipFill rotWithShape="1">
          <a:blip r:embed="rId8">
            <a:alphaModFix/>
          </a:blip>
          <a:srcRect/>
          <a:stretch/>
        </p:blipFill>
        <p:spPr>
          <a:xfrm>
            <a:off x="5568077" y="1764716"/>
            <a:ext cx="2805370" cy="1995224"/>
          </a:xfrm>
          <a:prstGeom prst="rect">
            <a:avLst/>
          </a:prstGeom>
          <a:noFill/>
          <a:ln>
            <a:noFill/>
          </a:ln>
        </p:spPr>
      </p:pic>
      <p:pic>
        <p:nvPicPr>
          <p:cNvPr id="270057" name="Google Shape;270057;p69"/>
          <p:cNvPicPr preferRelativeResize="0"/>
          <p:nvPr/>
        </p:nvPicPr>
        <p:blipFill rotWithShape="1">
          <a:blip r:embed="rId9">
            <a:alphaModFix/>
          </a:blip>
          <a:srcRect/>
          <a:stretch/>
        </p:blipFill>
        <p:spPr>
          <a:xfrm>
            <a:off x="4625554" y="3544662"/>
            <a:ext cx="4342151" cy="369332"/>
          </a:xfrm>
          <a:prstGeom prst="rect">
            <a:avLst/>
          </a:prstGeom>
          <a:noFill/>
          <a:ln>
            <a:noFill/>
          </a:ln>
        </p:spPr>
      </p:pic>
      <p:sp>
        <p:nvSpPr>
          <p:cNvPr id="270058" name="Google Shape;270058;p69"/>
          <p:cNvSpPr txBox="1"/>
          <p:nvPr/>
        </p:nvSpPr>
        <p:spPr>
          <a:xfrm>
            <a:off x="5765593" y="1569129"/>
            <a:ext cx="2144700" cy="36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2"/>
                </a:solidFill>
                <a:latin typeface="Calibri"/>
                <a:ea typeface="Calibri"/>
                <a:cs typeface="Calibri"/>
                <a:sym typeface="Calibri"/>
              </a:rPr>
              <a:t>SURPASS-3</a:t>
            </a:r>
            <a:endParaRPr/>
          </a:p>
        </p:txBody>
      </p:sp>
      <p:sp>
        <p:nvSpPr>
          <p:cNvPr id="270059" name="Google Shape;270059;p69"/>
          <p:cNvSpPr txBox="1"/>
          <p:nvPr/>
        </p:nvSpPr>
        <p:spPr>
          <a:xfrm>
            <a:off x="9550202" y="1374222"/>
            <a:ext cx="2144700" cy="36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2"/>
                </a:solidFill>
                <a:latin typeface="Calibri"/>
                <a:ea typeface="Calibri"/>
                <a:cs typeface="Calibri"/>
                <a:sym typeface="Calibri"/>
              </a:rPr>
              <a:t>SURPASS-5</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70064"/>
        <p:cNvGrpSpPr/>
        <p:nvPr/>
      </p:nvGrpSpPr>
      <p:grpSpPr>
        <a:xfrm>
          <a:off x="0" y="0"/>
          <a:ext cx="0" cy="0"/>
          <a:chOff x="0" y="0"/>
          <a:chExt cx="0" cy="0"/>
        </a:xfrm>
      </p:grpSpPr>
      <p:sp>
        <p:nvSpPr>
          <p:cNvPr id="270065" name="Google Shape;270065;p70"/>
          <p:cNvSpPr txBox="1">
            <a:spLocks noGrp="1"/>
          </p:cNvSpPr>
          <p:nvPr>
            <p:ph type="title"/>
          </p:nvPr>
        </p:nvSpPr>
        <p:spPr>
          <a:xfrm>
            <a:off x="148003" y="0"/>
            <a:ext cx="119055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Glucose-dependent insulinotropic polypeptide (GIP) receptor and GLP-1 receptor agonist (tirzepatide) </a:t>
            </a:r>
            <a:endParaRPr/>
          </a:p>
        </p:txBody>
      </p:sp>
      <p:sp>
        <p:nvSpPr>
          <p:cNvPr id="270066" name="Google Shape;270066;p70"/>
          <p:cNvSpPr txBox="1">
            <a:spLocks noGrp="1"/>
          </p:cNvSpPr>
          <p:nvPr>
            <p:ph type="body" idx="1"/>
          </p:nvPr>
        </p:nvSpPr>
        <p:spPr>
          <a:xfrm>
            <a:off x="382385" y="4444274"/>
            <a:ext cx="10198200" cy="1517400"/>
          </a:xfrm>
          <a:prstGeom prst="rect">
            <a:avLst/>
          </a:prstGeom>
          <a:solidFill>
            <a:srgbClr val="FEE599"/>
          </a:solid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2000"/>
              <a:buChar char="•"/>
            </a:pPr>
            <a:r>
              <a:rPr lang="en-US" sz="2000" i="1"/>
              <a:t>Glucose-lowering mechanism of action: </a:t>
            </a:r>
            <a:r>
              <a:rPr lang="en-US" sz="2000"/>
              <a:t>GIP receptor and GLP-1 receptor agonist; enhances first and second-phase insulin secretion, and reduces glucagon levels, both in a glucose-dependent manner</a:t>
            </a:r>
            <a:endParaRPr/>
          </a:p>
          <a:p>
            <a:pPr marL="228600" lvl="0" indent="-228600" algn="l" rtl="0">
              <a:lnSpc>
                <a:spcPct val="90000"/>
              </a:lnSpc>
              <a:spcBef>
                <a:spcPts val="1000"/>
              </a:spcBef>
              <a:spcAft>
                <a:spcPts val="0"/>
              </a:spcAft>
              <a:buClr>
                <a:schemeClr val="dk1"/>
              </a:buClr>
              <a:buSzPts val="2000"/>
              <a:buChar char="•"/>
            </a:pPr>
            <a:r>
              <a:rPr lang="en-US" sz="2000" i="1"/>
              <a:t>Clinical Efficacy profile: </a:t>
            </a:r>
            <a:r>
              <a:rPr lang="en-US" sz="2000"/>
              <a:t>Very high glycaemic efficacy; low inherent risk of hypoglycaemia; weight loss (high); cardiorenal effects unknown (trials in progress)</a:t>
            </a:r>
            <a:endParaRPr sz="2000" i="1"/>
          </a:p>
        </p:txBody>
      </p:sp>
      <p:pic>
        <p:nvPicPr>
          <p:cNvPr id="270067" name="Google Shape;270067;p70" descr="Graphical user interface, text&#10;&#10;Description automatically generated"/>
          <p:cNvPicPr preferRelativeResize="0"/>
          <p:nvPr/>
        </p:nvPicPr>
        <p:blipFill rotWithShape="1">
          <a:blip r:embed="rId3">
            <a:alphaModFix/>
          </a:blip>
          <a:srcRect/>
          <a:stretch/>
        </p:blipFill>
        <p:spPr>
          <a:xfrm>
            <a:off x="451414" y="2346309"/>
            <a:ext cx="11053822" cy="1690677"/>
          </a:xfrm>
          <a:prstGeom prst="rect">
            <a:avLst/>
          </a:prstGeom>
          <a:noFill/>
          <a:ln>
            <a:noFill/>
          </a:ln>
        </p:spPr>
      </p:pic>
      <p:pic>
        <p:nvPicPr>
          <p:cNvPr id="270068" name="Google Shape;270068;p70"/>
          <p:cNvPicPr preferRelativeResize="0"/>
          <p:nvPr/>
        </p:nvPicPr>
        <p:blipFill rotWithShape="1">
          <a:blip r:embed="rId4">
            <a:alphaModFix/>
          </a:blip>
          <a:srcRect l="4195" t="8470" r="33379" b="86619"/>
          <a:stretch/>
        </p:blipFill>
        <p:spPr>
          <a:xfrm>
            <a:off x="451414" y="1732851"/>
            <a:ext cx="11053822" cy="615102"/>
          </a:xfrm>
          <a:prstGeom prst="rect">
            <a:avLst/>
          </a:prstGeom>
          <a:noFill/>
          <a:ln>
            <a:noFill/>
          </a:ln>
        </p:spPr>
      </p:pic>
      <p:sp>
        <p:nvSpPr>
          <p:cNvPr id="270069" name="Google Shape;270069;p70"/>
          <p:cNvSpPr txBox="1"/>
          <p:nvPr/>
        </p:nvSpPr>
        <p:spPr>
          <a:xfrm>
            <a:off x="2364263" y="6233347"/>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70074"/>
        <p:cNvGrpSpPr/>
        <p:nvPr/>
      </p:nvGrpSpPr>
      <p:grpSpPr>
        <a:xfrm>
          <a:off x="0" y="0"/>
          <a:ext cx="0" cy="0"/>
          <a:chOff x="0" y="0"/>
          <a:chExt cx="0" cy="0"/>
        </a:xfrm>
      </p:grpSpPr>
      <p:sp>
        <p:nvSpPr>
          <p:cNvPr id="270075" name="Google Shape;270075;p71"/>
          <p:cNvSpPr txBox="1">
            <a:spLocks noGrp="1"/>
          </p:cNvSpPr>
          <p:nvPr>
            <p:ph type="title"/>
          </p:nvPr>
        </p:nvSpPr>
        <p:spPr>
          <a:xfrm>
            <a:off x="246531" y="120357"/>
            <a:ext cx="10515600" cy="6849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a:t>Insulin</a:t>
            </a:r>
            <a:endParaRPr/>
          </a:p>
        </p:txBody>
      </p:sp>
      <p:sp>
        <p:nvSpPr>
          <p:cNvPr id="270076" name="Google Shape;270076;p71"/>
          <p:cNvSpPr txBox="1">
            <a:spLocks noGrp="1"/>
          </p:cNvSpPr>
          <p:nvPr>
            <p:ph type="body" idx="1"/>
          </p:nvPr>
        </p:nvSpPr>
        <p:spPr>
          <a:xfrm>
            <a:off x="246530" y="1544883"/>
            <a:ext cx="6672300" cy="4351200"/>
          </a:xfrm>
          <a:prstGeom prst="rect">
            <a:avLst/>
          </a:prstGeom>
          <a:noFill/>
          <a:ln>
            <a:noFill/>
          </a:ln>
        </p:spPr>
        <p:txBody>
          <a:bodyPr spcFirstLastPara="1" wrap="square" lIns="91425" tIns="45700" rIns="91425" bIns="45700" anchor="t" anchorCtr="0">
            <a:normAutofit fontScale="85000" lnSpcReduction="20000"/>
          </a:bodyPr>
          <a:lstStyle/>
          <a:p>
            <a:pPr marL="285750" marR="0" lvl="0" indent="-285750" algn="l" rtl="0">
              <a:lnSpc>
                <a:spcPct val="100000"/>
              </a:lnSpc>
              <a:spcBef>
                <a:spcPts val="0"/>
              </a:spcBef>
              <a:spcAft>
                <a:spcPts val="0"/>
              </a:spcAft>
              <a:buClr>
                <a:srgbClr val="000000"/>
              </a:buClr>
              <a:buSzPct val="100000"/>
              <a:buFont typeface="Arial"/>
              <a:buChar char="•"/>
            </a:pPr>
            <a:r>
              <a:rPr lang="en-US" sz="2800" b="0" i="0" u="none" strike="noStrike" cap="none">
                <a:solidFill>
                  <a:srgbClr val="000000"/>
                </a:solidFill>
                <a:latin typeface="Calibri"/>
                <a:ea typeface="Calibri"/>
                <a:cs typeface="Calibri"/>
                <a:sym typeface="Calibri"/>
              </a:rPr>
              <a:t>Advantage of lowering glucose in dose-dependent manner, able to address any level of glycaemia</a:t>
            </a:r>
            <a:endParaRPr/>
          </a:p>
          <a:p>
            <a:pPr marL="285750" marR="0" lvl="0" indent="-134620" algn="l" rtl="0">
              <a:lnSpc>
                <a:spcPct val="100000"/>
              </a:lnSpc>
              <a:spcBef>
                <a:spcPts val="0"/>
              </a:spcBef>
              <a:spcAft>
                <a:spcPts val="0"/>
              </a:spcAft>
              <a:buClr>
                <a:schemeClr val="dk1"/>
              </a:buClr>
              <a:buSzPct val="100000"/>
              <a:buFont typeface="Arial"/>
              <a:buNone/>
            </a:pPr>
            <a:endParaRPr sz="2800" b="0" i="0" u="none" strike="noStrike" cap="none">
              <a:solidFill>
                <a:srgbClr val="000000"/>
              </a:solidFill>
              <a:latin typeface="Calibri"/>
              <a:ea typeface="Calibri"/>
              <a:cs typeface="Calibri"/>
              <a:sym typeface="Calibri"/>
            </a:endParaRPr>
          </a:p>
          <a:p>
            <a:pPr marL="285750" lvl="0" indent="-285750" algn="l" rtl="0">
              <a:lnSpc>
                <a:spcPct val="100000"/>
              </a:lnSpc>
              <a:spcBef>
                <a:spcPts val="0"/>
              </a:spcBef>
              <a:spcAft>
                <a:spcPts val="0"/>
              </a:spcAft>
              <a:buClr>
                <a:srgbClr val="000000"/>
              </a:buClr>
              <a:buSzPct val="100000"/>
              <a:buChar char="•"/>
            </a:pPr>
            <a:r>
              <a:rPr lang="en-US" sz="2800" b="0" i="1" u="none" strike="noStrike" cap="none">
                <a:solidFill>
                  <a:srgbClr val="000000"/>
                </a:solidFill>
                <a:latin typeface="Calibri"/>
                <a:ea typeface="Calibri"/>
                <a:cs typeface="Calibri"/>
                <a:sym typeface="Calibri"/>
              </a:rPr>
              <a:t>Clinical Profile: </a:t>
            </a:r>
            <a:r>
              <a:rPr lang="en-US" sz="2800" b="0" i="0" u="none" strike="noStrike" cap="none">
                <a:solidFill>
                  <a:srgbClr val="000000"/>
                </a:solidFill>
                <a:latin typeface="Calibri"/>
                <a:ea typeface="Calibri"/>
                <a:cs typeface="Calibri"/>
                <a:sym typeface="Calibri"/>
              </a:rPr>
              <a:t>High to very high glycaemic efficacy, increased risk of hypoglycaemia and weight gain; neutral cardiorenal profile</a:t>
            </a:r>
            <a:endParaRPr/>
          </a:p>
          <a:p>
            <a:pPr marL="285750" marR="0" lvl="0" indent="-134620" algn="l" rtl="0">
              <a:lnSpc>
                <a:spcPct val="100000"/>
              </a:lnSpc>
              <a:spcBef>
                <a:spcPts val="0"/>
              </a:spcBef>
              <a:spcAft>
                <a:spcPts val="0"/>
              </a:spcAft>
              <a:buClr>
                <a:schemeClr val="dk1"/>
              </a:buClr>
              <a:buSzPct val="100000"/>
              <a:buFont typeface="Arial"/>
              <a:buNone/>
            </a:pPr>
            <a:endParaRPr sz="2800" b="0" i="0" u="none" strike="noStrike" cap="none">
              <a:solidFill>
                <a:srgbClr val="000000"/>
              </a:solidFill>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ct val="100000"/>
              <a:buFont typeface="Arial"/>
              <a:buChar char="•"/>
            </a:pPr>
            <a:r>
              <a:rPr lang="en-US" sz="2800" b="0" i="0" u="none" strike="noStrike" cap="none">
                <a:solidFill>
                  <a:srgbClr val="000000"/>
                </a:solidFill>
                <a:latin typeface="Calibri"/>
                <a:ea typeface="Calibri"/>
                <a:cs typeface="Calibri"/>
                <a:sym typeface="Calibri"/>
              </a:rPr>
              <a:t>Efficacy and safety are largely dependent on education and support to facilitate self-management</a:t>
            </a:r>
            <a:endParaRPr/>
          </a:p>
          <a:p>
            <a:pPr marL="285750" marR="0" lvl="0" indent="-134620" algn="l" rtl="0">
              <a:lnSpc>
                <a:spcPct val="100000"/>
              </a:lnSpc>
              <a:spcBef>
                <a:spcPts val="0"/>
              </a:spcBef>
              <a:spcAft>
                <a:spcPts val="0"/>
              </a:spcAft>
              <a:buClr>
                <a:schemeClr val="dk1"/>
              </a:buClr>
              <a:buSzPct val="100000"/>
              <a:buFont typeface="Arial"/>
              <a:buNone/>
            </a:pPr>
            <a:endParaRPr sz="2800" b="0" i="0" u="none" strike="noStrike" cap="none">
              <a:solidFill>
                <a:srgbClr val="000000"/>
              </a:solidFill>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ct val="100000"/>
              <a:buFont typeface="Arial"/>
              <a:buChar char="•"/>
            </a:pPr>
            <a:r>
              <a:rPr lang="en-US" sz="2800" b="0" i="0" u="none" strike="noStrike" cap="none">
                <a:solidFill>
                  <a:srgbClr val="000000"/>
                </a:solidFill>
                <a:latin typeface="Calibri"/>
                <a:ea typeface="Calibri"/>
                <a:cs typeface="Calibri"/>
                <a:sym typeface="Calibri"/>
              </a:rPr>
              <a:t>Importance of matching insulin to physiologic need </a:t>
            </a:r>
            <a:endParaRPr/>
          </a:p>
          <a:p>
            <a:pPr marL="285750" marR="0" lvl="0" indent="-134620" algn="l" rtl="0">
              <a:lnSpc>
                <a:spcPct val="100000"/>
              </a:lnSpc>
              <a:spcBef>
                <a:spcPts val="0"/>
              </a:spcBef>
              <a:spcAft>
                <a:spcPts val="0"/>
              </a:spcAft>
              <a:buClr>
                <a:schemeClr val="dk1"/>
              </a:buClr>
              <a:buSzPct val="100000"/>
              <a:buFont typeface="Arial"/>
              <a:buNone/>
            </a:pPr>
            <a:endParaRPr sz="2800" b="0" i="0" u="none" strike="noStrike" cap="none">
              <a:solidFill>
                <a:srgbClr val="000000"/>
              </a:solidFill>
              <a:latin typeface="Calibri"/>
              <a:ea typeface="Calibri"/>
              <a:cs typeface="Calibri"/>
              <a:sym typeface="Calibri"/>
            </a:endParaRPr>
          </a:p>
          <a:p>
            <a:pPr marL="228600" lvl="0" indent="-77470" algn="l" rtl="0">
              <a:lnSpc>
                <a:spcPct val="90000"/>
              </a:lnSpc>
              <a:spcBef>
                <a:spcPts val="1000"/>
              </a:spcBef>
              <a:spcAft>
                <a:spcPts val="0"/>
              </a:spcAft>
              <a:buClr>
                <a:schemeClr val="dk1"/>
              </a:buClr>
              <a:buSzPct val="100000"/>
              <a:buNone/>
            </a:pPr>
            <a:endParaRPr/>
          </a:p>
        </p:txBody>
      </p:sp>
      <p:sp>
        <p:nvSpPr>
          <p:cNvPr id="270077" name="Google Shape;270077;p71"/>
          <p:cNvSpPr txBox="1"/>
          <p:nvPr/>
        </p:nvSpPr>
        <p:spPr>
          <a:xfrm>
            <a:off x="7864985" y="5177766"/>
            <a:ext cx="33087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en-US" sz="1000" b="0" i="0" u="none" strike="noStrike" cap="none">
                <a:solidFill>
                  <a:srgbClr val="000000"/>
                </a:solidFill>
                <a:latin typeface="Calibri"/>
                <a:ea typeface="Calibri"/>
                <a:cs typeface="Calibri"/>
                <a:sym typeface="Calibri"/>
              </a:rPr>
              <a:t>Adapted from Hirsch</a:t>
            </a:r>
            <a:r>
              <a:rPr lang="en-US" sz="1000" b="0" i="1" u="none" strike="noStrike" cap="none">
                <a:solidFill>
                  <a:srgbClr val="000000"/>
                </a:solidFill>
                <a:latin typeface="Calibri"/>
                <a:ea typeface="Calibri"/>
                <a:cs typeface="Calibri"/>
                <a:sym typeface="Calibri"/>
              </a:rPr>
              <a:t> </a:t>
            </a:r>
            <a:r>
              <a:rPr lang="en-US" sz="1000" b="0" i="0" u="none" strike="noStrike" cap="none">
                <a:solidFill>
                  <a:srgbClr val="000000"/>
                </a:solidFill>
                <a:latin typeface="Calibri"/>
                <a:ea typeface="Calibri"/>
                <a:cs typeface="Calibri"/>
                <a:sym typeface="Calibri"/>
              </a:rPr>
              <a:t>I </a:t>
            </a:r>
            <a:r>
              <a:rPr lang="en-US" sz="1000" b="0" i="1" u="none" strike="noStrike" cap="none">
                <a:solidFill>
                  <a:srgbClr val="000000"/>
                </a:solidFill>
                <a:latin typeface="Calibri"/>
                <a:ea typeface="Calibri"/>
                <a:cs typeface="Calibri"/>
                <a:sym typeface="Calibri"/>
              </a:rPr>
              <a:t>et al</a:t>
            </a:r>
            <a:r>
              <a:rPr lang="en-US" sz="1000" b="0" i="0" u="none" strike="noStrike" cap="none">
                <a:solidFill>
                  <a:srgbClr val="000000"/>
                </a:solidFill>
                <a:latin typeface="Calibri"/>
                <a:ea typeface="Calibri"/>
                <a:cs typeface="Calibri"/>
                <a:sym typeface="Calibri"/>
              </a:rPr>
              <a:t>; </a:t>
            </a:r>
            <a:r>
              <a:rPr lang="en-US" sz="1000" b="0" i="1" u="none" strike="noStrike" cap="none">
                <a:solidFill>
                  <a:srgbClr val="000000"/>
                </a:solidFill>
                <a:latin typeface="Calibri"/>
                <a:ea typeface="Calibri"/>
                <a:cs typeface="Calibri"/>
                <a:sym typeface="Calibri"/>
              </a:rPr>
              <a:t>Endocr Rev </a:t>
            </a:r>
            <a:r>
              <a:rPr lang="en-US" sz="1000" b="0" u="none" strike="noStrike" cap="none">
                <a:solidFill>
                  <a:srgbClr val="000000"/>
                </a:solidFill>
                <a:latin typeface="Calibri"/>
                <a:ea typeface="Calibri"/>
                <a:cs typeface="Calibri"/>
                <a:sym typeface="Calibri"/>
              </a:rPr>
              <a:t>2020; 41: 733-755</a:t>
            </a:r>
            <a:r>
              <a:rPr lang="en-US" sz="1000" b="0" i="0" u="none" strike="noStrike" cap="none">
                <a:solidFill>
                  <a:srgbClr val="000000"/>
                </a:solidFill>
                <a:latin typeface="Calibri"/>
                <a:ea typeface="Calibri"/>
                <a:cs typeface="Calibri"/>
                <a:sym typeface="Calibri"/>
              </a:rPr>
              <a:t> </a:t>
            </a:r>
            <a:endParaRPr/>
          </a:p>
        </p:txBody>
      </p:sp>
      <p:pic>
        <p:nvPicPr>
          <p:cNvPr id="270078" name="Google Shape;270078;p71"/>
          <p:cNvPicPr preferRelativeResize="0"/>
          <p:nvPr/>
        </p:nvPicPr>
        <p:blipFill rotWithShape="1">
          <a:blip r:embed="rId3">
            <a:alphaModFix/>
          </a:blip>
          <a:srcRect/>
          <a:stretch/>
        </p:blipFill>
        <p:spPr>
          <a:xfrm>
            <a:off x="7383706" y="149274"/>
            <a:ext cx="4808293" cy="1115811"/>
          </a:xfrm>
          <a:prstGeom prst="rect">
            <a:avLst/>
          </a:prstGeom>
          <a:noFill/>
          <a:ln>
            <a:noFill/>
          </a:ln>
        </p:spPr>
      </p:pic>
      <p:pic>
        <p:nvPicPr>
          <p:cNvPr id="270079" name="Google Shape;270079;p71"/>
          <p:cNvPicPr preferRelativeResize="0"/>
          <p:nvPr/>
        </p:nvPicPr>
        <p:blipFill rotWithShape="1">
          <a:blip r:embed="rId4">
            <a:alphaModFix/>
          </a:blip>
          <a:srcRect/>
          <a:stretch/>
        </p:blipFill>
        <p:spPr>
          <a:xfrm>
            <a:off x="6918959" y="1254659"/>
            <a:ext cx="4973342" cy="3943316"/>
          </a:xfrm>
          <a:prstGeom prst="rect">
            <a:avLst/>
          </a:prstGeom>
          <a:noFill/>
          <a:ln>
            <a:noFill/>
          </a:ln>
        </p:spPr>
      </p:pic>
      <p:sp>
        <p:nvSpPr>
          <p:cNvPr id="270080" name="Google Shape;270080;p71"/>
          <p:cNvSpPr txBox="1"/>
          <p:nvPr/>
        </p:nvSpPr>
        <p:spPr>
          <a:xfrm>
            <a:off x="2286943" y="6186445"/>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70084"/>
        <p:cNvGrpSpPr/>
        <p:nvPr/>
      </p:nvGrpSpPr>
      <p:grpSpPr>
        <a:xfrm>
          <a:off x="0" y="0"/>
          <a:ext cx="0" cy="0"/>
          <a:chOff x="0" y="0"/>
          <a:chExt cx="0" cy="0"/>
        </a:xfrm>
      </p:grpSpPr>
      <p:sp>
        <p:nvSpPr>
          <p:cNvPr id="270085" name="Google Shape;270085;p72"/>
          <p:cNvSpPr txBox="1">
            <a:spLocks noGrp="1"/>
          </p:cNvSpPr>
          <p:nvPr>
            <p:ph type="title"/>
          </p:nvPr>
        </p:nvSpPr>
        <p:spPr>
          <a:xfrm>
            <a:off x="504825" y="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Combination Therapy </a:t>
            </a:r>
            <a:endParaRPr/>
          </a:p>
        </p:txBody>
      </p:sp>
      <p:sp>
        <p:nvSpPr>
          <p:cNvPr id="270086" name="Google Shape;270086;p72"/>
          <p:cNvSpPr txBox="1">
            <a:spLocks noGrp="1"/>
          </p:cNvSpPr>
          <p:nvPr>
            <p:ph type="body" idx="1"/>
          </p:nvPr>
        </p:nvSpPr>
        <p:spPr>
          <a:xfrm>
            <a:off x="433753" y="1456348"/>
            <a:ext cx="10515600" cy="4351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a:t>Increasing evidence and rationale:</a:t>
            </a:r>
            <a:endParaRPr/>
          </a:p>
          <a:p>
            <a:pPr marL="514350" lvl="0" indent="-514350" algn="l" rtl="0">
              <a:lnSpc>
                <a:spcPct val="90000"/>
              </a:lnSpc>
              <a:spcBef>
                <a:spcPts val="1000"/>
              </a:spcBef>
              <a:spcAft>
                <a:spcPts val="0"/>
              </a:spcAft>
              <a:buClr>
                <a:schemeClr val="dk1"/>
              </a:buClr>
              <a:buSzPts val="2800"/>
              <a:buAutoNum type="arabicParenBoth"/>
            </a:pPr>
            <a:r>
              <a:rPr lang="en-US"/>
              <a:t>Increased durability of glycaemic effect, potential to address therapeutic inertia</a:t>
            </a:r>
            <a:r>
              <a:rPr lang="en-US" sz="1600"/>
              <a:t> </a:t>
            </a:r>
            <a:endParaRPr/>
          </a:p>
          <a:p>
            <a:pPr marL="514350" lvl="0" indent="-514350" algn="l" rtl="0">
              <a:lnSpc>
                <a:spcPct val="90000"/>
              </a:lnSpc>
              <a:spcBef>
                <a:spcPts val="1000"/>
              </a:spcBef>
              <a:spcAft>
                <a:spcPts val="0"/>
              </a:spcAft>
              <a:buClr>
                <a:schemeClr val="dk1"/>
              </a:buClr>
              <a:buSzPts val="2800"/>
              <a:buAutoNum type="arabicParenBoth"/>
            </a:pPr>
            <a:r>
              <a:rPr lang="en-US"/>
              <a:t>Simultaneous targeting of multiple pathophysiologic processes characterised by type 2 diabetes</a:t>
            </a:r>
            <a:endParaRPr/>
          </a:p>
          <a:p>
            <a:pPr marL="514350" lvl="0" indent="-514350" algn="l" rtl="0">
              <a:lnSpc>
                <a:spcPct val="90000"/>
              </a:lnSpc>
              <a:spcBef>
                <a:spcPts val="1000"/>
              </a:spcBef>
              <a:spcAft>
                <a:spcPts val="0"/>
              </a:spcAft>
              <a:buClr>
                <a:schemeClr val="dk1"/>
              </a:buClr>
              <a:buSzPts val="2800"/>
              <a:buAutoNum type="arabicParenBoth"/>
            </a:pPr>
            <a:r>
              <a:rPr lang="en-US"/>
              <a:t>Potential impact on medication burden, adherence, and treatment persistence</a:t>
            </a:r>
            <a:endParaRPr/>
          </a:p>
          <a:p>
            <a:pPr marL="514350" lvl="0" indent="-514350" algn="l" rtl="0">
              <a:lnSpc>
                <a:spcPct val="90000"/>
              </a:lnSpc>
              <a:spcBef>
                <a:spcPts val="1000"/>
              </a:spcBef>
              <a:spcAft>
                <a:spcPts val="0"/>
              </a:spcAft>
              <a:buClr>
                <a:schemeClr val="dk1"/>
              </a:buClr>
              <a:buSzPts val="2800"/>
              <a:buAutoNum type="arabicParenBoth"/>
            </a:pPr>
            <a:r>
              <a:rPr lang="en-US"/>
              <a:t>Complementary clinical benefits (glycaemia, weight, cardiovascular risk profile)</a:t>
            </a:r>
            <a:endParaRPr/>
          </a:p>
        </p:txBody>
      </p:sp>
      <p:sp>
        <p:nvSpPr>
          <p:cNvPr id="270087" name="Google Shape;270087;p72"/>
          <p:cNvSpPr txBox="1"/>
          <p:nvPr/>
        </p:nvSpPr>
        <p:spPr>
          <a:xfrm>
            <a:off x="2269013" y="6204772"/>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70092"/>
        <p:cNvGrpSpPr/>
        <p:nvPr/>
      </p:nvGrpSpPr>
      <p:grpSpPr>
        <a:xfrm>
          <a:off x="0" y="0"/>
          <a:ext cx="0" cy="0"/>
          <a:chOff x="0" y="0"/>
          <a:chExt cx="0" cy="0"/>
        </a:xfrm>
      </p:grpSpPr>
      <p:pic>
        <p:nvPicPr>
          <p:cNvPr id="270093" name="Google Shape;270093;p73" descr="Text&#10;&#10;Description automatically generated with low confidence"/>
          <p:cNvPicPr preferRelativeResize="0"/>
          <p:nvPr/>
        </p:nvPicPr>
        <p:blipFill rotWithShape="1">
          <a:blip r:embed="rId3">
            <a:alphaModFix/>
          </a:blip>
          <a:srcRect l="57095" t="12320" r="12238" b="26201"/>
          <a:stretch/>
        </p:blipFill>
        <p:spPr>
          <a:xfrm>
            <a:off x="3625769" y="433711"/>
            <a:ext cx="4940460" cy="5571400"/>
          </a:xfrm>
          <a:prstGeom prst="rect">
            <a:avLst/>
          </a:prstGeom>
          <a:noFill/>
          <a:ln>
            <a:noFill/>
          </a:ln>
        </p:spPr>
      </p:pic>
      <p:sp>
        <p:nvSpPr>
          <p:cNvPr id="270094" name="Google Shape;270094;p73"/>
          <p:cNvSpPr txBox="1"/>
          <p:nvPr/>
        </p:nvSpPr>
        <p:spPr>
          <a:xfrm>
            <a:off x="2345213" y="6185762"/>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70099"/>
        <p:cNvGrpSpPr/>
        <p:nvPr/>
      </p:nvGrpSpPr>
      <p:grpSpPr>
        <a:xfrm>
          <a:off x="0" y="0"/>
          <a:ext cx="0" cy="0"/>
          <a:chOff x="0" y="0"/>
          <a:chExt cx="0" cy="0"/>
        </a:xfrm>
      </p:grpSpPr>
      <p:sp>
        <p:nvSpPr>
          <p:cNvPr id="270100" name="Google Shape;270100;p74"/>
          <p:cNvSpPr txBox="1">
            <a:spLocks noGrp="1"/>
          </p:cNvSpPr>
          <p:nvPr>
            <p:ph type="title"/>
          </p:nvPr>
        </p:nvSpPr>
        <p:spPr>
          <a:xfrm>
            <a:off x="838200" y="365129"/>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000"/>
              <a:buFont typeface="Calibri"/>
              <a:buNone/>
            </a:pPr>
            <a:r>
              <a:rPr lang="en-US" sz="4000"/>
              <a:t>Personalised Approach to Treatment Based on </a:t>
            </a:r>
            <a:br>
              <a:rPr lang="en-US" sz="4000"/>
            </a:br>
            <a:r>
              <a:rPr lang="en-US" sz="4000"/>
              <a:t>Individual Characteristics and Comorbidities</a:t>
            </a:r>
            <a:endParaRPr sz="4000"/>
          </a:p>
        </p:txBody>
      </p:sp>
      <p:sp>
        <p:nvSpPr>
          <p:cNvPr id="270101" name="Google Shape;270101;p74"/>
          <p:cNvSpPr txBox="1">
            <a:spLocks noGrp="1"/>
          </p:cNvSpPr>
          <p:nvPr>
            <p:ph type="body" idx="1"/>
          </p:nvPr>
        </p:nvSpPr>
        <p:spPr>
          <a:xfrm>
            <a:off x="838199" y="1825625"/>
            <a:ext cx="10515600" cy="4351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b="1"/>
              <a:t>Apostolos Tsapas, MD, PhD, MSc(Oxon)</a:t>
            </a:r>
            <a:endParaRPr/>
          </a:p>
          <a:p>
            <a:pPr marL="0" lvl="0" indent="0" algn="l" rtl="0">
              <a:lnSpc>
                <a:spcPct val="90000"/>
              </a:lnSpc>
              <a:spcBef>
                <a:spcPts val="1000"/>
              </a:spcBef>
              <a:spcAft>
                <a:spcPts val="0"/>
              </a:spcAft>
              <a:buClr>
                <a:schemeClr val="dk1"/>
              </a:buClr>
              <a:buSzPts val="2800"/>
              <a:buNone/>
            </a:pPr>
            <a:r>
              <a:rPr lang="en-US" b="1"/>
              <a:t>Aristotle University of Thessaloniki</a:t>
            </a:r>
            <a:endParaRPr/>
          </a:p>
          <a:p>
            <a:pPr marL="0" lvl="0" indent="0" algn="l" rtl="0">
              <a:lnSpc>
                <a:spcPct val="90000"/>
              </a:lnSpc>
              <a:spcBef>
                <a:spcPts val="1000"/>
              </a:spcBef>
              <a:spcAft>
                <a:spcPts val="0"/>
              </a:spcAft>
              <a:buClr>
                <a:schemeClr val="dk1"/>
              </a:buClr>
              <a:buSzPts val="2800"/>
              <a:buNone/>
            </a:pPr>
            <a:r>
              <a:rPr lang="en-US" b="1"/>
              <a:t>Thessaloniki, Greece</a:t>
            </a:r>
            <a:endParaRPr/>
          </a:p>
          <a:p>
            <a:pPr marL="0" lvl="0" indent="0" algn="l" rtl="0">
              <a:lnSpc>
                <a:spcPct val="90000"/>
              </a:lnSpc>
              <a:spcBef>
                <a:spcPts val="1000"/>
              </a:spcBef>
              <a:spcAft>
                <a:spcPts val="0"/>
              </a:spcAft>
              <a:buClr>
                <a:schemeClr val="dk1"/>
              </a:buClr>
              <a:buSzPts val="2800"/>
              <a:buNone/>
            </a:pPr>
            <a:endParaRPr sz="2800" b="1"/>
          </a:p>
          <a:p>
            <a:pPr marL="0" lvl="0" indent="0" algn="l" rtl="0">
              <a:lnSpc>
                <a:spcPct val="90000"/>
              </a:lnSpc>
              <a:spcBef>
                <a:spcPts val="1000"/>
              </a:spcBef>
              <a:spcAft>
                <a:spcPts val="0"/>
              </a:spcAft>
              <a:buClr>
                <a:schemeClr val="dk1"/>
              </a:buClr>
              <a:buSzPts val="2800"/>
              <a:buNone/>
            </a:pPr>
            <a:r>
              <a:rPr lang="en-US" sz="2800" b="1"/>
              <a:t>Jennifer Green, MD</a:t>
            </a:r>
            <a:endParaRPr sz="2800" b="1"/>
          </a:p>
          <a:p>
            <a:pPr marL="0" lvl="0" indent="0" algn="l" rtl="0">
              <a:lnSpc>
                <a:spcPct val="90000"/>
              </a:lnSpc>
              <a:spcBef>
                <a:spcPts val="1000"/>
              </a:spcBef>
              <a:spcAft>
                <a:spcPts val="0"/>
              </a:spcAft>
              <a:buClr>
                <a:schemeClr val="dk1"/>
              </a:buClr>
              <a:buSzPts val="2800"/>
              <a:buNone/>
            </a:pPr>
            <a:r>
              <a:rPr lang="en-US" sz="2800" b="1"/>
              <a:t>Duke University School of Medicine</a:t>
            </a:r>
            <a:endParaRPr/>
          </a:p>
          <a:p>
            <a:pPr marL="0" lvl="0" indent="0" algn="l" rtl="0">
              <a:lnSpc>
                <a:spcPct val="90000"/>
              </a:lnSpc>
              <a:spcBef>
                <a:spcPts val="1000"/>
              </a:spcBef>
              <a:spcAft>
                <a:spcPts val="0"/>
              </a:spcAft>
              <a:buClr>
                <a:schemeClr val="dk1"/>
              </a:buClr>
              <a:buSzPts val="2800"/>
              <a:buNone/>
            </a:pPr>
            <a:r>
              <a:rPr lang="en-US" b="1"/>
              <a:t>Durham, North Carolina USA</a:t>
            </a:r>
            <a:endParaRPr sz="2800" b="1"/>
          </a:p>
          <a:p>
            <a:pPr marL="0" lvl="0" indent="0" algn="l" rtl="0">
              <a:lnSpc>
                <a:spcPct val="90000"/>
              </a:lnSpc>
              <a:spcBef>
                <a:spcPts val="1000"/>
              </a:spcBef>
              <a:spcAft>
                <a:spcPts val="0"/>
              </a:spcAft>
              <a:buClr>
                <a:schemeClr val="dk1"/>
              </a:buClr>
              <a:buSzPts val="2800"/>
              <a:buNone/>
            </a:pPr>
            <a:endParaRPr sz="2800" b="1"/>
          </a:p>
          <a:p>
            <a:pPr marL="0" lvl="0" indent="0" algn="l" rtl="0">
              <a:lnSpc>
                <a:spcPct val="90000"/>
              </a:lnSpc>
              <a:spcBef>
                <a:spcPts val="1000"/>
              </a:spcBef>
              <a:spcAft>
                <a:spcPts val="0"/>
              </a:spcAft>
              <a:buClr>
                <a:schemeClr val="dk1"/>
              </a:buClr>
              <a:buSzPts val="2800"/>
              <a:buNone/>
            </a:pPr>
            <a:endParaRPr sz="2800" b="1"/>
          </a:p>
        </p:txBody>
      </p:sp>
      <p:sp>
        <p:nvSpPr>
          <p:cNvPr id="270102" name="Google Shape;270102;p74"/>
          <p:cNvSpPr txBox="1"/>
          <p:nvPr/>
        </p:nvSpPr>
        <p:spPr>
          <a:xfrm>
            <a:off x="162160" y="5592188"/>
            <a:ext cx="12020100" cy="584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1600" b="0" i="0" u="none" strike="noStrike">
                <a:solidFill>
                  <a:schemeClr val="dk1"/>
                </a:solidFill>
                <a:latin typeface="Calibri"/>
                <a:ea typeface="Calibri"/>
                <a:cs typeface="Calibri"/>
                <a:sym typeface="Calibri"/>
              </a:rPr>
            </a:br>
            <a:r>
              <a:rPr lang="en-US" sz="1600" b="0" i="1" u="none" strike="noStrike">
                <a:solidFill>
                  <a:schemeClr val="dk1"/>
                </a:solidFill>
                <a:latin typeface="Calibri"/>
                <a:ea typeface="Calibri"/>
                <a:cs typeface="Calibri"/>
                <a:sym typeface="Calibri"/>
              </a:rPr>
              <a:t>Diabetes Care </a:t>
            </a:r>
            <a:r>
              <a:rPr lang="en-US" sz="1600" b="0" i="0" u="none" strike="noStrike">
                <a:solidFill>
                  <a:schemeClr val="dk1"/>
                </a:solidFill>
                <a:latin typeface="Calibri"/>
                <a:ea typeface="Calibri"/>
                <a:cs typeface="Calibri"/>
                <a:sym typeface="Calibri"/>
              </a:rPr>
              <a:t>2022; https://doi.org/10.2337/dci22-0034. </a:t>
            </a:r>
            <a:r>
              <a:rPr lang="en-US" sz="1600" b="0" i="1" u="none" strike="noStrike">
                <a:solidFill>
                  <a:schemeClr val="dk1"/>
                </a:solidFill>
                <a:latin typeface="Calibri"/>
                <a:ea typeface="Calibri"/>
                <a:cs typeface="Calibri"/>
                <a:sym typeface="Calibri"/>
              </a:rPr>
              <a:t>Diabetologia </a:t>
            </a:r>
            <a:r>
              <a:rPr lang="en-US" sz="1600" b="0" i="0" u="none" strike="noStrike">
                <a:solidFill>
                  <a:schemeClr val="dk1"/>
                </a:solidFill>
                <a:latin typeface="Calibri"/>
                <a:ea typeface="Calibri"/>
                <a:cs typeface="Calibri"/>
                <a:sym typeface="Calibri"/>
              </a:rPr>
              <a:t>2022; </a:t>
            </a:r>
            <a:r>
              <a:rPr lang="en-US" sz="1600" b="0" i="0" strike="noStrike">
                <a:solidFill>
                  <a:schemeClr val="dk1"/>
                </a:solidFill>
                <a:latin typeface="Calibri"/>
                <a:ea typeface="Calibri"/>
                <a:cs typeface="Calibri"/>
                <a:sym typeface="Calibri"/>
              </a:rPr>
              <a:t>https://doi.org/10.1007/s00125-022-05787-2.</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70107"/>
        <p:cNvGrpSpPr/>
        <p:nvPr/>
      </p:nvGrpSpPr>
      <p:grpSpPr>
        <a:xfrm>
          <a:off x="0" y="0"/>
          <a:ext cx="0" cy="0"/>
          <a:chOff x="0" y="0"/>
          <a:chExt cx="0" cy="0"/>
        </a:xfrm>
      </p:grpSpPr>
      <p:sp>
        <p:nvSpPr>
          <p:cNvPr id="270108" name="Google Shape;270108;p75"/>
          <p:cNvSpPr txBox="1">
            <a:spLocks noGrp="1"/>
          </p:cNvSpPr>
          <p:nvPr>
            <p:ph type="title"/>
          </p:nvPr>
        </p:nvSpPr>
        <p:spPr>
          <a:xfrm>
            <a:off x="424206" y="195446"/>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Disclosures of Interest</a:t>
            </a:r>
            <a:endParaRPr sz="4000"/>
          </a:p>
        </p:txBody>
      </p:sp>
      <p:sp>
        <p:nvSpPr>
          <p:cNvPr id="270109" name="Google Shape;270109;p75"/>
          <p:cNvSpPr txBox="1">
            <a:spLocks noGrp="1"/>
          </p:cNvSpPr>
          <p:nvPr>
            <p:ph type="body" idx="1"/>
          </p:nvPr>
        </p:nvSpPr>
        <p:spPr>
          <a:xfrm>
            <a:off x="424206" y="1404160"/>
            <a:ext cx="11519700" cy="43512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2400"/>
              <a:buNone/>
            </a:pPr>
            <a:r>
              <a:rPr lang="en-US" sz="2400" b="1"/>
              <a:t>Apostolos Tsapas </a:t>
            </a:r>
            <a:r>
              <a:rPr lang="en-US" sz="2400"/>
              <a:t>declares the following (all fees paid to &amp; handled by his institution): </a:t>
            </a:r>
            <a:endParaRPr/>
          </a:p>
          <a:p>
            <a:pPr marL="0" lvl="0" indent="0" algn="l" rtl="0">
              <a:lnSpc>
                <a:spcPct val="90000"/>
              </a:lnSpc>
              <a:spcBef>
                <a:spcPts val="1000"/>
              </a:spcBef>
              <a:spcAft>
                <a:spcPts val="0"/>
              </a:spcAft>
              <a:buClr>
                <a:schemeClr val="dk1"/>
              </a:buClr>
              <a:buSzPts val="2400"/>
              <a:buNone/>
            </a:pPr>
            <a:r>
              <a:rPr lang="en-US" sz="2400" b="1"/>
              <a:t>Consultancy and/or speaker’s fees: </a:t>
            </a:r>
            <a:r>
              <a:rPr lang="en-US" sz="2400"/>
              <a:t>Boehringer Ingelheim, Eli Lilly and Novo Nordisk</a:t>
            </a:r>
            <a:endParaRPr/>
          </a:p>
          <a:p>
            <a:pPr marL="0" lvl="0" indent="0" algn="l" rtl="0">
              <a:lnSpc>
                <a:spcPct val="90000"/>
              </a:lnSpc>
              <a:spcBef>
                <a:spcPts val="1000"/>
              </a:spcBef>
              <a:spcAft>
                <a:spcPts val="0"/>
              </a:spcAft>
              <a:buClr>
                <a:schemeClr val="dk1"/>
              </a:buClr>
              <a:buSzPts val="2400"/>
              <a:buNone/>
            </a:pPr>
            <a:r>
              <a:rPr lang="en-US" sz="2400" b="1"/>
              <a:t>Research grants: </a:t>
            </a:r>
            <a:r>
              <a:rPr lang="en-US" sz="2400"/>
              <a:t>Boehringer Ingelheim, Eli Lilly and Novo Nordisk</a:t>
            </a:r>
            <a:endParaRPr/>
          </a:p>
          <a:p>
            <a:pPr marL="0" lvl="0" indent="0" algn="l" rtl="0">
              <a:lnSpc>
                <a:spcPct val="90000"/>
              </a:lnSpc>
              <a:spcBef>
                <a:spcPts val="1000"/>
              </a:spcBef>
              <a:spcAft>
                <a:spcPts val="0"/>
              </a:spcAft>
              <a:buClr>
                <a:schemeClr val="dk1"/>
              </a:buClr>
              <a:buSzPts val="2400"/>
              <a:buNone/>
            </a:pPr>
            <a:r>
              <a:rPr lang="en-US" sz="2400" b="1"/>
              <a:t>Stocks / Shareholder / Employee: </a:t>
            </a:r>
            <a:r>
              <a:rPr lang="en-US" sz="2400"/>
              <a:t>None</a:t>
            </a:r>
            <a:endParaRPr/>
          </a:p>
          <a:p>
            <a:pPr marL="0" lvl="0" indent="0" algn="l" rtl="0">
              <a:lnSpc>
                <a:spcPct val="90000"/>
              </a:lnSpc>
              <a:spcBef>
                <a:spcPts val="1000"/>
              </a:spcBef>
              <a:spcAft>
                <a:spcPts val="0"/>
              </a:spcAft>
              <a:buClr>
                <a:schemeClr val="dk1"/>
              </a:buClr>
              <a:buSzPts val="2400"/>
              <a:buNone/>
            </a:pPr>
            <a:endParaRPr sz="2400"/>
          </a:p>
          <a:p>
            <a:pPr marL="0" lvl="0" indent="0" algn="l" rtl="0">
              <a:lnSpc>
                <a:spcPct val="90000"/>
              </a:lnSpc>
              <a:spcBef>
                <a:spcPts val="1000"/>
              </a:spcBef>
              <a:spcAft>
                <a:spcPts val="0"/>
              </a:spcAft>
              <a:buClr>
                <a:schemeClr val="dk1"/>
              </a:buClr>
              <a:buSzPts val="2400"/>
              <a:buNone/>
            </a:pPr>
            <a:r>
              <a:rPr lang="en-US" sz="2400" b="1"/>
              <a:t>Jennifer Green </a:t>
            </a:r>
            <a:r>
              <a:rPr lang="en-US" sz="2400"/>
              <a:t>declares the following:</a:t>
            </a:r>
            <a:endParaRPr/>
          </a:p>
          <a:p>
            <a:pPr marL="0" lvl="0" indent="0" algn="l" rtl="0">
              <a:lnSpc>
                <a:spcPct val="90000"/>
              </a:lnSpc>
              <a:spcBef>
                <a:spcPts val="1000"/>
              </a:spcBef>
              <a:spcAft>
                <a:spcPts val="0"/>
              </a:spcAft>
              <a:buClr>
                <a:schemeClr val="dk1"/>
              </a:buClr>
              <a:buSzPts val="2400"/>
              <a:buNone/>
            </a:pPr>
            <a:r>
              <a:rPr lang="en-US" sz="2400" b="1"/>
              <a:t>Consultant: </a:t>
            </a:r>
            <a:r>
              <a:rPr lang="en-US" sz="2400"/>
              <a:t>AstraZeneca, Bayer AG, Boehringer Ingelheim International GmbH, Hawthorne Effect, Lexicon Pharmaceuticals, Inc., Lilly, Novo Nordisk, Omada Health, Inc., Pfizer Inc., Sanofi</a:t>
            </a:r>
            <a:endParaRPr/>
          </a:p>
          <a:p>
            <a:pPr marL="0" lvl="0" indent="0" algn="l" rtl="0">
              <a:lnSpc>
                <a:spcPct val="90000"/>
              </a:lnSpc>
              <a:spcBef>
                <a:spcPts val="1000"/>
              </a:spcBef>
              <a:spcAft>
                <a:spcPts val="0"/>
              </a:spcAft>
              <a:buClr>
                <a:schemeClr val="dk1"/>
              </a:buClr>
              <a:buSzPts val="2400"/>
              <a:buNone/>
            </a:pPr>
            <a:r>
              <a:rPr lang="en-US" sz="2400" b="1"/>
              <a:t>Research Support: </a:t>
            </a:r>
            <a:r>
              <a:rPr lang="en-US" sz="2400"/>
              <a:t>Boehringer Ingelheim International GmbH, Lexicon Pharmaceuticals, Inc., Lilly, Merck &amp;amp; Co., Inc., Roche Diabetes Care, Sanofi</a:t>
            </a:r>
            <a:endParaRPr/>
          </a:p>
          <a:p>
            <a:pPr marL="0" lvl="0" indent="0" algn="l" rtl="0">
              <a:lnSpc>
                <a:spcPct val="90000"/>
              </a:lnSpc>
              <a:spcBef>
                <a:spcPts val="1000"/>
              </a:spcBef>
              <a:spcAft>
                <a:spcPts val="0"/>
              </a:spcAft>
              <a:buClr>
                <a:schemeClr val="dk1"/>
              </a:buClr>
              <a:buSzPts val="2400"/>
              <a:buNone/>
            </a:pPr>
            <a:endParaRPr sz="2400"/>
          </a:p>
          <a:p>
            <a:pPr marL="0" lvl="0" indent="0" algn="l" rtl="0">
              <a:lnSpc>
                <a:spcPct val="90000"/>
              </a:lnSpc>
              <a:spcBef>
                <a:spcPts val="1000"/>
              </a:spcBef>
              <a:spcAft>
                <a:spcPts val="0"/>
              </a:spcAft>
              <a:buClr>
                <a:schemeClr val="dk1"/>
              </a:buClr>
              <a:buSzPts val="2400"/>
              <a:buNone/>
            </a:pPr>
            <a:endParaRPr sz="2400"/>
          </a:p>
          <a:p>
            <a:pPr marL="0" lvl="0" indent="0" algn="l" rtl="0">
              <a:lnSpc>
                <a:spcPct val="90000"/>
              </a:lnSpc>
              <a:spcBef>
                <a:spcPts val="1000"/>
              </a:spcBef>
              <a:spcAft>
                <a:spcPts val="0"/>
              </a:spcAft>
              <a:buClr>
                <a:schemeClr val="dk1"/>
              </a:buClr>
              <a:buSzPts val="2400"/>
              <a:buNone/>
            </a:pPr>
            <a:endParaRPr sz="2400"/>
          </a:p>
          <a:p>
            <a:pPr marL="0" lvl="0" indent="0" algn="l" rtl="0">
              <a:lnSpc>
                <a:spcPct val="90000"/>
              </a:lnSpc>
              <a:spcBef>
                <a:spcPts val="1000"/>
              </a:spcBef>
              <a:spcAft>
                <a:spcPts val="0"/>
              </a:spcAft>
              <a:buClr>
                <a:schemeClr val="dk1"/>
              </a:buClr>
              <a:buSzPts val="2400"/>
              <a:buNone/>
            </a:pPr>
            <a:endParaRPr sz="2400"/>
          </a:p>
          <a:p>
            <a:pPr marL="0" lvl="0" indent="0" algn="l" rtl="0">
              <a:lnSpc>
                <a:spcPct val="90000"/>
              </a:lnSpc>
              <a:spcBef>
                <a:spcPts val="1000"/>
              </a:spcBef>
              <a:spcAft>
                <a:spcPts val="0"/>
              </a:spcAft>
              <a:buClr>
                <a:schemeClr val="dk1"/>
              </a:buClr>
              <a:buSzPts val="2400"/>
              <a:buNone/>
            </a:pPr>
            <a:endParaRPr sz="2400"/>
          </a:p>
        </p:txBody>
      </p:sp>
      <p:sp>
        <p:nvSpPr>
          <p:cNvPr id="270110" name="Google Shape;270110;p75"/>
          <p:cNvSpPr txBox="1"/>
          <p:nvPr/>
        </p:nvSpPr>
        <p:spPr>
          <a:xfrm>
            <a:off x="5989240" y="6280972"/>
            <a:ext cx="213600" cy="230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strike="noStrike">
                <a:solidFill>
                  <a:schemeClr val="dk1"/>
                </a:solidFill>
                <a:latin typeface="Calibri"/>
                <a:ea typeface="Calibri"/>
                <a:cs typeface="Calibri"/>
                <a:sym typeface="Calibri"/>
              </a:rPr>
              <a:t>.</a:t>
            </a:r>
            <a:endParaRPr sz="9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70115"/>
        <p:cNvGrpSpPr/>
        <p:nvPr/>
      </p:nvGrpSpPr>
      <p:grpSpPr>
        <a:xfrm>
          <a:off x="0" y="0"/>
          <a:ext cx="0" cy="0"/>
          <a:chOff x="0" y="0"/>
          <a:chExt cx="0" cy="0"/>
        </a:xfrm>
      </p:grpSpPr>
      <p:pic>
        <p:nvPicPr>
          <p:cNvPr id="270116" name="Google Shape;270116;p76" descr="Diagram&#10;&#10;Description automatically generated"/>
          <p:cNvPicPr preferRelativeResize="0"/>
          <p:nvPr/>
        </p:nvPicPr>
        <p:blipFill rotWithShape="1">
          <a:blip r:embed="rId3">
            <a:alphaModFix/>
          </a:blip>
          <a:srcRect/>
          <a:stretch/>
        </p:blipFill>
        <p:spPr>
          <a:xfrm>
            <a:off x="0" y="1"/>
            <a:ext cx="12192000" cy="6857998"/>
          </a:xfrm>
          <a:prstGeom prst="rect">
            <a:avLst/>
          </a:prstGeom>
          <a:noFill/>
          <a:ln>
            <a:noFill/>
          </a:ln>
        </p:spPr>
      </p:pic>
      <p:pic>
        <p:nvPicPr>
          <p:cNvPr id="270117" name="Google Shape;270117;p76" descr="Text&#10;&#10;Description automatically generated"/>
          <p:cNvPicPr preferRelativeResize="0"/>
          <p:nvPr/>
        </p:nvPicPr>
        <p:blipFill rotWithShape="1">
          <a:blip r:embed="rId4">
            <a:alphaModFix/>
          </a:blip>
          <a:srcRect/>
          <a:stretch/>
        </p:blipFill>
        <p:spPr>
          <a:xfrm>
            <a:off x="0" y="0"/>
            <a:ext cx="12192000" cy="6857998"/>
          </a:xfrm>
          <a:prstGeom prst="rect">
            <a:avLst/>
          </a:prstGeom>
          <a:noFill/>
          <a:ln>
            <a:noFill/>
          </a:ln>
        </p:spPr>
      </p:pic>
      <p:pic>
        <p:nvPicPr>
          <p:cNvPr id="270118" name="Google Shape;270118;p76" descr="Text&#10;&#10;Description automatically generated"/>
          <p:cNvPicPr preferRelativeResize="0"/>
          <p:nvPr/>
        </p:nvPicPr>
        <p:blipFill rotWithShape="1">
          <a:blip r:embed="rId5">
            <a:alphaModFix/>
          </a:blip>
          <a:srcRect/>
          <a:stretch/>
        </p:blipFill>
        <p:spPr>
          <a:xfrm>
            <a:off x="0" y="1"/>
            <a:ext cx="12192000" cy="6857998"/>
          </a:xfrm>
          <a:prstGeom prst="rect">
            <a:avLst/>
          </a:prstGeom>
          <a:noFill/>
          <a:ln>
            <a:noFill/>
          </a:ln>
        </p:spPr>
      </p:pic>
      <p:sp>
        <p:nvSpPr>
          <p:cNvPr id="270119" name="Google Shape;270119;p76"/>
          <p:cNvSpPr txBox="1"/>
          <p:nvPr/>
        </p:nvSpPr>
        <p:spPr>
          <a:xfrm>
            <a:off x="2411888" y="6142419"/>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0117"/>
                                        </p:tgtEl>
                                        <p:attrNameLst>
                                          <p:attrName>style.visibility</p:attrName>
                                        </p:attrNameLst>
                                      </p:cBhvr>
                                      <p:to>
                                        <p:strVal val="visible"/>
                                      </p:to>
                                    </p:set>
                                    <p:animEffect transition="in" filter="fade">
                                      <p:cBhvr>
                                        <p:cTn id="7" dur="500"/>
                                        <p:tgtEl>
                                          <p:spTgt spid="2701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0118"/>
                                        </p:tgtEl>
                                        <p:attrNameLst>
                                          <p:attrName>style.visibility</p:attrName>
                                        </p:attrNameLst>
                                      </p:cBhvr>
                                      <p:to>
                                        <p:strVal val="visible"/>
                                      </p:to>
                                    </p:set>
                                    <p:animEffect transition="in" filter="fade">
                                      <p:cBhvr>
                                        <p:cTn id="12" dur="500"/>
                                        <p:tgtEl>
                                          <p:spTgt spid="270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70124"/>
        <p:cNvGrpSpPr/>
        <p:nvPr/>
      </p:nvGrpSpPr>
      <p:grpSpPr>
        <a:xfrm>
          <a:off x="0" y="0"/>
          <a:ext cx="0" cy="0"/>
          <a:chOff x="0" y="0"/>
          <a:chExt cx="0" cy="0"/>
        </a:xfrm>
      </p:grpSpPr>
      <p:sp>
        <p:nvSpPr>
          <p:cNvPr id="270125" name="Google Shape;270125;p77"/>
          <p:cNvSpPr txBox="1">
            <a:spLocks noGrp="1"/>
          </p:cNvSpPr>
          <p:nvPr>
            <p:ph type="title"/>
          </p:nvPr>
        </p:nvSpPr>
        <p:spPr>
          <a:xfrm>
            <a:off x="733425" y="207696"/>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New evidence accrued after the last consensus update</a:t>
            </a:r>
            <a:endParaRPr/>
          </a:p>
        </p:txBody>
      </p:sp>
      <p:sp>
        <p:nvSpPr>
          <p:cNvPr id="270126" name="Google Shape;270126;p77"/>
          <p:cNvSpPr txBox="1">
            <a:spLocks noGrp="1"/>
          </p:cNvSpPr>
          <p:nvPr>
            <p:ph type="body" idx="1"/>
          </p:nvPr>
        </p:nvSpPr>
        <p:spPr>
          <a:xfrm>
            <a:off x="838199" y="1825625"/>
            <a:ext cx="106998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Primary evidence</a:t>
            </a:r>
            <a:endParaRPr/>
          </a:p>
          <a:p>
            <a:pPr marL="685800" lvl="1" indent="-228600" algn="l" rtl="0">
              <a:lnSpc>
                <a:spcPct val="90000"/>
              </a:lnSpc>
              <a:spcBef>
                <a:spcPts val="500"/>
              </a:spcBef>
              <a:spcAft>
                <a:spcPts val="0"/>
              </a:spcAft>
              <a:buClr>
                <a:schemeClr val="dk1"/>
              </a:buClr>
              <a:buSzPts val="2400"/>
              <a:buChar char="•"/>
            </a:pPr>
            <a:r>
              <a:rPr lang="en-US"/>
              <a:t>Cardiovascular outcomes trials (AMPLITUDE-O, VERTIS CV, FREEDOM CVO)</a:t>
            </a:r>
            <a:endParaRPr/>
          </a:p>
          <a:p>
            <a:pPr marL="685800" lvl="1" indent="-228600" algn="l" rtl="0">
              <a:lnSpc>
                <a:spcPct val="90000"/>
              </a:lnSpc>
              <a:spcBef>
                <a:spcPts val="500"/>
              </a:spcBef>
              <a:spcAft>
                <a:spcPts val="0"/>
              </a:spcAft>
              <a:buClr>
                <a:schemeClr val="dk1"/>
              </a:buClr>
              <a:buSzPts val="2400"/>
              <a:buChar char="•"/>
            </a:pPr>
            <a:r>
              <a:rPr lang="en-US"/>
              <a:t>Heart failure trials (DAPA HF, SOLOIST-WHF, EMPEROR-Reduced, EMPEROR-Preserved)</a:t>
            </a:r>
            <a:endParaRPr/>
          </a:p>
          <a:p>
            <a:pPr marL="685800" lvl="1" indent="-228600" algn="l" rtl="0">
              <a:lnSpc>
                <a:spcPct val="90000"/>
              </a:lnSpc>
              <a:spcBef>
                <a:spcPts val="500"/>
              </a:spcBef>
              <a:spcAft>
                <a:spcPts val="0"/>
              </a:spcAft>
              <a:buClr>
                <a:schemeClr val="dk1"/>
              </a:buClr>
              <a:buSzPts val="2400"/>
              <a:buChar char="•"/>
            </a:pPr>
            <a:r>
              <a:rPr lang="en-US"/>
              <a:t>Renal outcomes trials (DAPA CKD, SCORED)</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Secondary evidence</a:t>
            </a:r>
            <a:endParaRPr/>
          </a:p>
          <a:p>
            <a:pPr marL="685800" lvl="1" indent="-228600" algn="l" rtl="0">
              <a:lnSpc>
                <a:spcPct val="90000"/>
              </a:lnSpc>
              <a:spcBef>
                <a:spcPts val="500"/>
              </a:spcBef>
              <a:spcAft>
                <a:spcPts val="0"/>
              </a:spcAft>
              <a:buClr>
                <a:schemeClr val="dk1"/>
              </a:buClr>
              <a:buSzPts val="2400"/>
              <a:buChar char="•"/>
            </a:pPr>
            <a:r>
              <a:rPr lang="en-US"/>
              <a:t>Pairwise meta-analyses &amp; syntheses of subgroup analyses (McGuire 2020, Sattar 2021, Neuen 2019, Neuen 2020, Tsapas 2021)</a:t>
            </a:r>
            <a:endParaRPr/>
          </a:p>
          <a:p>
            <a:pPr marL="685800" lvl="1" indent="-228600" algn="l" rtl="0">
              <a:lnSpc>
                <a:spcPct val="90000"/>
              </a:lnSpc>
              <a:spcBef>
                <a:spcPts val="500"/>
              </a:spcBef>
              <a:spcAft>
                <a:spcPts val="0"/>
              </a:spcAft>
              <a:buClr>
                <a:schemeClr val="dk1"/>
              </a:buClr>
              <a:buSzPts val="2400"/>
              <a:buChar char="•"/>
            </a:pPr>
            <a:r>
              <a:rPr lang="en-US"/>
              <a:t>Comparative effectiveness network meta-analyses (Tsapas 2020, Palmer 2021)</a:t>
            </a:r>
            <a:endParaRPr/>
          </a:p>
        </p:txBody>
      </p:sp>
      <p:sp>
        <p:nvSpPr>
          <p:cNvPr id="270127" name="Google Shape;270127;p77"/>
          <p:cNvSpPr txBox="1"/>
          <p:nvPr/>
        </p:nvSpPr>
        <p:spPr>
          <a:xfrm>
            <a:off x="2269013" y="6230802"/>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70132"/>
        <p:cNvGrpSpPr/>
        <p:nvPr/>
      </p:nvGrpSpPr>
      <p:grpSpPr>
        <a:xfrm>
          <a:off x="0" y="0"/>
          <a:ext cx="0" cy="0"/>
          <a:chOff x="0" y="0"/>
          <a:chExt cx="0" cy="0"/>
        </a:xfrm>
      </p:grpSpPr>
      <p:sp>
        <p:nvSpPr>
          <p:cNvPr id="270133" name="Google Shape;270133;p78"/>
          <p:cNvSpPr txBox="1">
            <a:spLocks noGrp="1"/>
          </p:cNvSpPr>
          <p:nvPr>
            <p:ph type="title"/>
          </p:nvPr>
        </p:nvSpPr>
        <p:spPr>
          <a:xfrm>
            <a:off x="409575" y="-8439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Interpretation of syntheses of subgroup analyses</a:t>
            </a:r>
            <a:endParaRPr/>
          </a:p>
        </p:txBody>
      </p:sp>
      <p:pic>
        <p:nvPicPr>
          <p:cNvPr id="270134" name="Google Shape;270134;p78" descr="Graphical user interface, text, application, email&#10;&#10;Description automatically generated"/>
          <p:cNvPicPr preferRelativeResize="0"/>
          <p:nvPr/>
        </p:nvPicPr>
        <p:blipFill rotWithShape="1">
          <a:blip r:embed="rId3">
            <a:alphaModFix/>
          </a:blip>
          <a:srcRect/>
          <a:stretch/>
        </p:blipFill>
        <p:spPr>
          <a:xfrm>
            <a:off x="495458" y="1226868"/>
            <a:ext cx="4800753" cy="3278725"/>
          </a:xfrm>
          <a:prstGeom prst="rect">
            <a:avLst/>
          </a:prstGeom>
          <a:noFill/>
          <a:ln>
            <a:noFill/>
          </a:ln>
        </p:spPr>
      </p:pic>
      <p:pic>
        <p:nvPicPr>
          <p:cNvPr id="270135" name="Google Shape;270135;p78" descr="Text&#10;&#10;Description automatically generated"/>
          <p:cNvPicPr preferRelativeResize="0"/>
          <p:nvPr/>
        </p:nvPicPr>
        <p:blipFill rotWithShape="1">
          <a:blip r:embed="rId4">
            <a:alphaModFix/>
          </a:blip>
          <a:srcRect/>
          <a:stretch/>
        </p:blipFill>
        <p:spPr>
          <a:xfrm>
            <a:off x="495458" y="4304448"/>
            <a:ext cx="5372106" cy="2048043"/>
          </a:xfrm>
          <a:prstGeom prst="rect">
            <a:avLst/>
          </a:prstGeom>
          <a:noFill/>
          <a:ln>
            <a:noFill/>
          </a:ln>
        </p:spPr>
      </p:pic>
      <p:sp>
        <p:nvSpPr>
          <p:cNvPr id="270136" name="Google Shape;270136;p78"/>
          <p:cNvSpPr txBox="1"/>
          <p:nvPr/>
        </p:nvSpPr>
        <p:spPr>
          <a:xfrm>
            <a:off x="2338328" y="6352491"/>
            <a:ext cx="3149700" cy="383400"/>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l" rtl="0">
              <a:lnSpc>
                <a:spcPct val="100000"/>
              </a:lnSpc>
              <a:spcBef>
                <a:spcPts val="0"/>
              </a:spcBef>
              <a:spcAft>
                <a:spcPts val="0"/>
              </a:spcAft>
              <a:buClr>
                <a:srgbClr val="000000"/>
              </a:buClr>
              <a:buSzPct val="100000"/>
              <a:buFont typeface="Arial"/>
              <a:buNone/>
            </a:pPr>
            <a:r>
              <a:rPr lang="en-US" sz="1050" b="0" i="1" u="none" strike="noStrike" cap="none">
                <a:solidFill>
                  <a:srgbClr val="000000"/>
                </a:solidFill>
                <a:latin typeface="Calibri"/>
                <a:ea typeface="Calibri"/>
                <a:cs typeface="Calibri"/>
                <a:sym typeface="Calibri"/>
              </a:rPr>
              <a:t>JAMA 2014;311(4):405-11</a:t>
            </a:r>
            <a:endParaRPr/>
          </a:p>
          <a:p>
            <a:pPr marL="0" marR="0" lvl="0" indent="0" algn="l" rtl="0">
              <a:lnSpc>
                <a:spcPct val="120000"/>
              </a:lnSpc>
              <a:spcBef>
                <a:spcPts val="0"/>
              </a:spcBef>
              <a:spcAft>
                <a:spcPts val="0"/>
              </a:spcAft>
              <a:buClr>
                <a:srgbClr val="000000"/>
              </a:buClr>
              <a:buSzPct val="100000"/>
              <a:buFont typeface="Arial"/>
              <a:buNone/>
            </a:pPr>
            <a:r>
              <a:rPr lang="en-US" sz="1050" b="0" i="1" u="none" strike="noStrike" cap="none">
                <a:solidFill>
                  <a:srgbClr val="000000"/>
                </a:solidFill>
                <a:latin typeface="Calibri"/>
                <a:ea typeface="Calibri"/>
                <a:cs typeface="Calibri"/>
                <a:sym typeface="Calibri"/>
              </a:rPr>
              <a:t>CMAJ 2020;192(32):E901-E906</a:t>
            </a:r>
            <a:endParaRPr/>
          </a:p>
        </p:txBody>
      </p:sp>
      <p:pic>
        <p:nvPicPr>
          <p:cNvPr id="270137" name="Google Shape;270137;p78"/>
          <p:cNvPicPr preferRelativeResize="0"/>
          <p:nvPr/>
        </p:nvPicPr>
        <p:blipFill rotWithShape="1">
          <a:blip r:embed="rId5">
            <a:alphaModFix/>
          </a:blip>
          <a:srcRect/>
          <a:stretch/>
        </p:blipFill>
        <p:spPr>
          <a:xfrm>
            <a:off x="5488130" y="1241168"/>
            <a:ext cx="6614786" cy="4087302"/>
          </a:xfrm>
          <a:prstGeom prst="rect">
            <a:avLst/>
          </a:prstGeom>
          <a:noFill/>
          <a:ln>
            <a:noFill/>
          </a:ln>
        </p:spPr>
      </p:pic>
      <p:sp>
        <p:nvSpPr>
          <p:cNvPr id="270138" name="Google Shape;270138;p78"/>
          <p:cNvSpPr txBox="1"/>
          <p:nvPr/>
        </p:nvSpPr>
        <p:spPr>
          <a:xfrm>
            <a:off x="5989240" y="6280972"/>
            <a:ext cx="213600" cy="230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strike="noStrike">
                <a:solidFill>
                  <a:schemeClr val="dk1"/>
                </a:solidFill>
                <a:latin typeface="Calibri"/>
                <a:ea typeface="Calibri"/>
                <a:cs typeface="Calibri"/>
                <a:sym typeface="Calibri"/>
              </a:rPr>
              <a:t>.</a:t>
            </a:r>
            <a:endParaRPr sz="9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70143"/>
        <p:cNvGrpSpPr/>
        <p:nvPr/>
      </p:nvGrpSpPr>
      <p:grpSpPr>
        <a:xfrm>
          <a:off x="0" y="0"/>
          <a:ext cx="0" cy="0"/>
          <a:chOff x="0" y="0"/>
          <a:chExt cx="0" cy="0"/>
        </a:xfrm>
      </p:grpSpPr>
      <p:pic>
        <p:nvPicPr>
          <p:cNvPr id="270144" name="Google Shape;270144;p79" descr="Text&#10;&#10;Description automatically generated"/>
          <p:cNvPicPr preferRelativeResize="0"/>
          <p:nvPr/>
        </p:nvPicPr>
        <p:blipFill rotWithShape="1">
          <a:blip r:embed="rId3">
            <a:alphaModFix/>
          </a:blip>
          <a:srcRect/>
          <a:stretch/>
        </p:blipFill>
        <p:spPr>
          <a:xfrm>
            <a:off x="0" y="0"/>
            <a:ext cx="12192000" cy="6857998"/>
          </a:xfrm>
          <a:prstGeom prst="rect">
            <a:avLst/>
          </a:prstGeom>
          <a:noFill/>
          <a:ln>
            <a:noFill/>
          </a:ln>
        </p:spPr>
      </p:pic>
      <p:pic>
        <p:nvPicPr>
          <p:cNvPr id="270145" name="Google Shape;270145;p79" descr="Text&#10;&#10;Description automatically generated"/>
          <p:cNvPicPr preferRelativeResize="0"/>
          <p:nvPr/>
        </p:nvPicPr>
        <p:blipFill rotWithShape="1">
          <a:blip r:embed="rId4">
            <a:alphaModFix/>
          </a:blip>
          <a:srcRect/>
          <a:stretch/>
        </p:blipFill>
        <p:spPr>
          <a:xfrm>
            <a:off x="0" y="0"/>
            <a:ext cx="12192000" cy="6857998"/>
          </a:xfrm>
          <a:prstGeom prst="rect">
            <a:avLst/>
          </a:prstGeom>
          <a:noFill/>
          <a:ln>
            <a:noFill/>
          </a:ln>
        </p:spPr>
      </p:pic>
      <p:pic>
        <p:nvPicPr>
          <p:cNvPr id="270146" name="Google Shape;270146;p79" descr="A picture containing text&#10;&#10;Description automatically generated"/>
          <p:cNvPicPr preferRelativeResize="0"/>
          <p:nvPr/>
        </p:nvPicPr>
        <p:blipFill rotWithShape="1">
          <a:blip r:embed="rId5">
            <a:alphaModFix/>
          </a:blip>
          <a:srcRect/>
          <a:stretch/>
        </p:blipFill>
        <p:spPr>
          <a:xfrm>
            <a:off x="2118168" y="0"/>
            <a:ext cx="12192000" cy="6857998"/>
          </a:xfrm>
          <a:prstGeom prst="rect">
            <a:avLst/>
          </a:prstGeom>
          <a:noFill/>
          <a:ln>
            <a:noFill/>
          </a:ln>
        </p:spPr>
      </p:pic>
      <p:pic>
        <p:nvPicPr>
          <p:cNvPr id="270147" name="Google Shape;270147;p79" descr="A picture containing graphical user interface&#10;&#10;Description automatically generated"/>
          <p:cNvPicPr preferRelativeResize="0"/>
          <p:nvPr/>
        </p:nvPicPr>
        <p:blipFill rotWithShape="1">
          <a:blip r:embed="rId6">
            <a:alphaModFix/>
          </a:blip>
          <a:srcRect/>
          <a:stretch/>
        </p:blipFill>
        <p:spPr>
          <a:xfrm>
            <a:off x="2118168" y="0"/>
            <a:ext cx="12192000" cy="6857998"/>
          </a:xfrm>
          <a:prstGeom prst="rect">
            <a:avLst/>
          </a:prstGeom>
          <a:noFill/>
          <a:ln>
            <a:noFill/>
          </a:ln>
        </p:spPr>
      </p:pic>
      <p:sp>
        <p:nvSpPr>
          <p:cNvPr id="270148" name="Google Shape;270148;p79"/>
          <p:cNvSpPr txBox="1"/>
          <p:nvPr/>
        </p:nvSpPr>
        <p:spPr>
          <a:xfrm>
            <a:off x="1571625" y="6280972"/>
            <a:ext cx="7741800" cy="692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a:p>
            <a:pPr marL="0" marR="0" lvl="0" indent="0" algn="ctr" rtl="0">
              <a:spcBef>
                <a:spcPts val="600"/>
              </a:spcBef>
              <a:spcAft>
                <a:spcPts val="0"/>
              </a:spcAft>
              <a:buNone/>
            </a:pPr>
            <a:r>
              <a:rPr lang="en-US" sz="900" b="0" i="0" strike="noStrike">
                <a:solidFill>
                  <a:schemeClr val="dk1"/>
                </a:solidFill>
                <a:latin typeface="Calibri"/>
                <a:ea typeface="Calibri"/>
                <a:cs typeface="Calibri"/>
                <a:sym typeface="Calibri"/>
              </a:rPr>
              <a:t>.</a:t>
            </a:r>
            <a:endParaRPr sz="9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70153"/>
        <p:cNvGrpSpPr/>
        <p:nvPr/>
      </p:nvGrpSpPr>
      <p:grpSpPr>
        <a:xfrm>
          <a:off x="0" y="0"/>
          <a:ext cx="0" cy="0"/>
          <a:chOff x="0" y="0"/>
          <a:chExt cx="0" cy="0"/>
        </a:xfrm>
      </p:grpSpPr>
      <p:sp>
        <p:nvSpPr>
          <p:cNvPr id="270154" name="Google Shape;270154;p80"/>
          <p:cNvSpPr txBox="1">
            <a:spLocks noGrp="1"/>
          </p:cNvSpPr>
          <p:nvPr>
            <p:ph type="title"/>
          </p:nvPr>
        </p:nvSpPr>
        <p:spPr>
          <a:xfrm>
            <a:off x="151973" y="194086"/>
            <a:ext cx="119355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Choosing glucose-lowering medication in people with CVD</a:t>
            </a:r>
            <a:endParaRPr/>
          </a:p>
        </p:txBody>
      </p:sp>
      <p:sp>
        <p:nvSpPr>
          <p:cNvPr id="270155" name="Google Shape;270155;p80"/>
          <p:cNvSpPr txBox="1"/>
          <p:nvPr/>
        </p:nvSpPr>
        <p:spPr>
          <a:xfrm>
            <a:off x="3487918" y="5938887"/>
            <a:ext cx="45900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ASCVD = atherosclerotic cardiovascular disease</a:t>
            </a:r>
            <a:endParaRPr/>
          </a:p>
        </p:txBody>
      </p:sp>
      <p:pic>
        <p:nvPicPr>
          <p:cNvPr id="270156" name="Google Shape;270156;p80" descr="A picture containing text&#10;&#10;Description automatically generated"/>
          <p:cNvPicPr preferRelativeResize="0"/>
          <p:nvPr/>
        </p:nvPicPr>
        <p:blipFill rotWithShape="1">
          <a:blip r:embed="rId3">
            <a:alphaModFix/>
          </a:blip>
          <a:srcRect/>
          <a:stretch/>
        </p:blipFill>
        <p:spPr>
          <a:xfrm>
            <a:off x="3743993" y="1690692"/>
            <a:ext cx="4704014" cy="3629620"/>
          </a:xfrm>
          <a:prstGeom prst="rect">
            <a:avLst/>
          </a:prstGeom>
          <a:noFill/>
          <a:ln>
            <a:noFill/>
          </a:ln>
        </p:spPr>
      </p:pic>
      <p:sp>
        <p:nvSpPr>
          <p:cNvPr id="270157" name="Google Shape;270157;p80"/>
          <p:cNvSpPr txBox="1"/>
          <p:nvPr/>
        </p:nvSpPr>
        <p:spPr>
          <a:xfrm>
            <a:off x="2249963" y="6208579"/>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70162"/>
        <p:cNvGrpSpPr/>
        <p:nvPr/>
      </p:nvGrpSpPr>
      <p:grpSpPr>
        <a:xfrm>
          <a:off x="0" y="0"/>
          <a:ext cx="0" cy="0"/>
          <a:chOff x="0" y="0"/>
          <a:chExt cx="0" cy="0"/>
        </a:xfrm>
      </p:grpSpPr>
      <p:sp>
        <p:nvSpPr>
          <p:cNvPr id="270163" name="Google Shape;270163;p81"/>
          <p:cNvSpPr txBox="1">
            <a:spLocks noGrp="1"/>
          </p:cNvSpPr>
          <p:nvPr>
            <p:ph type="title"/>
          </p:nvPr>
        </p:nvSpPr>
        <p:spPr>
          <a:xfrm>
            <a:off x="838198" y="1825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Consensus recommendations</a:t>
            </a:r>
            <a:endParaRPr/>
          </a:p>
        </p:txBody>
      </p:sp>
      <p:sp>
        <p:nvSpPr>
          <p:cNvPr id="270164" name="Google Shape;270164;p81"/>
          <p:cNvSpPr txBox="1">
            <a:spLocks noGrp="1"/>
          </p:cNvSpPr>
          <p:nvPr>
            <p:ph type="body" idx="1"/>
          </p:nvPr>
        </p:nvSpPr>
        <p:spPr>
          <a:xfrm>
            <a:off x="838199" y="1825625"/>
            <a:ext cx="105156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In people with established CVD, a GLP-1RA with proven benefit should be used to reduce MACE or an SGLT2i with proven benefit should be used to reduce MACE and HF and improve kidney outcomes. </a:t>
            </a:r>
            <a:endParaRPr/>
          </a:p>
        </p:txBody>
      </p:sp>
      <p:sp>
        <p:nvSpPr>
          <p:cNvPr id="270165" name="Google Shape;270165;p81"/>
          <p:cNvSpPr txBox="1"/>
          <p:nvPr/>
        </p:nvSpPr>
        <p:spPr>
          <a:xfrm>
            <a:off x="1442301" y="5307291"/>
            <a:ext cx="43728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MACE = major adverse cardiovascular events</a:t>
            </a:r>
            <a:endParaRPr/>
          </a:p>
        </p:txBody>
      </p:sp>
      <p:sp>
        <p:nvSpPr>
          <p:cNvPr id="270166" name="Google Shape;270166;p81"/>
          <p:cNvSpPr txBox="1"/>
          <p:nvPr/>
        </p:nvSpPr>
        <p:spPr>
          <a:xfrm>
            <a:off x="2230913" y="6188606"/>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70171"/>
        <p:cNvGrpSpPr/>
        <p:nvPr/>
      </p:nvGrpSpPr>
      <p:grpSpPr>
        <a:xfrm>
          <a:off x="0" y="0"/>
          <a:ext cx="0" cy="0"/>
          <a:chOff x="0" y="0"/>
          <a:chExt cx="0" cy="0"/>
        </a:xfrm>
      </p:grpSpPr>
      <p:sp>
        <p:nvSpPr>
          <p:cNvPr id="270172" name="Google Shape;270172;p82"/>
          <p:cNvSpPr txBox="1">
            <a:spLocks noGrp="1"/>
          </p:cNvSpPr>
          <p:nvPr>
            <p:ph type="title"/>
          </p:nvPr>
        </p:nvSpPr>
        <p:spPr>
          <a:xfrm>
            <a:off x="838199" y="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Consensus recommendations</a:t>
            </a:r>
            <a:endParaRPr/>
          </a:p>
        </p:txBody>
      </p:sp>
      <p:sp>
        <p:nvSpPr>
          <p:cNvPr id="270173" name="Google Shape;270173;p82"/>
          <p:cNvSpPr txBox="1">
            <a:spLocks noGrp="1"/>
          </p:cNvSpPr>
          <p:nvPr>
            <p:ph type="body" idx="1"/>
          </p:nvPr>
        </p:nvSpPr>
        <p:spPr>
          <a:xfrm>
            <a:off x="838199" y="1825625"/>
            <a:ext cx="105156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D8D8D8"/>
              </a:buClr>
              <a:buSzPts val="2800"/>
              <a:buChar char="•"/>
            </a:pPr>
            <a:r>
              <a:rPr lang="en-US">
                <a:solidFill>
                  <a:srgbClr val="D8D8D8"/>
                </a:solidFill>
              </a:rPr>
              <a:t>In people with established CVD, a GLP-1RA with proven benefit should be used to reduce MACE or an SGLT2i with proven benefit should be used to reduce MACE and HF and improve kidney outcomes. </a:t>
            </a:r>
            <a:endParaRPr>
              <a:solidFill>
                <a:srgbClr val="D8D8D8"/>
              </a:solidFill>
            </a:endParaRPr>
          </a:p>
          <a:p>
            <a:pPr marL="228600" lvl="0" indent="-228600" algn="l" rtl="0">
              <a:lnSpc>
                <a:spcPct val="90000"/>
              </a:lnSpc>
              <a:spcBef>
                <a:spcPts val="1000"/>
              </a:spcBef>
              <a:spcAft>
                <a:spcPts val="0"/>
              </a:spcAft>
              <a:buClr>
                <a:schemeClr val="dk1"/>
              </a:buClr>
              <a:buSzPts val="2800"/>
              <a:buChar char="•"/>
            </a:pPr>
            <a:r>
              <a:rPr lang="en-US"/>
              <a:t>In people without established CVD but with multiple cardiovascular risk factors (such as age ≥55, obesity, hypertension, smoking, dyslipidaemia, or albuminuria), a GLP-1RA with proven benefit could be used to reduce MACE or an SGLT2i with proven benefit could be used to reduce MACE and heart failure and improve kidney outcomes.</a:t>
            </a:r>
            <a:endParaRPr/>
          </a:p>
        </p:txBody>
      </p:sp>
      <p:sp>
        <p:nvSpPr>
          <p:cNvPr id="270174" name="Google Shape;270174;p82"/>
          <p:cNvSpPr txBox="1"/>
          <p:nvPr/>
        </p:nvSpPr>
        <p:spPr>
          <a:xfrm>
            <a:off x="2364263" y="6199971"/>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70179"/>
        <p:cNvGrpSpPr/>
        <p:nvPr/>
      </p:nvGrpSpPr>
      <p:grpSpPr>
        <a:xfrm>
          <a:off x="0" y="0"/>
          <a:ext cx="0" cy="0"/>
          <a:chOff x="0" y="0"/>
          <a:chExt cx="0" cy="0"/>
        </a:xfrm>
      </p:grpSpPr>
      <p:sp>
        <p:nvSpPr>
          <p:cNvPr id="270180" name="Google Shape;270180;p83"/>
          <p:cNvSpPr txBox="1">
            <a:spLocks noGrp="1"/>
          </p:cNvSpPr>
          <p:nvPr>
            <p:ph type="title"/>
          </p:nvPr>
        </p:nvSpPr>
        <p:spPr>
          <a:xfrm>
            <a:off x="733425" y="122009"/>
            <a:ext cx="10915800" cy="8922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000"/>
              <a:buFont typeface="Calibri"/>
              <a:buNone/>
            </a:pPr>
            <a:r>
              <a:rPr lang="en-US" sz="4000"/>
              <a:t>Evidence for patients with indicators of high CVD risk</a:t>
            </a:r>
            <a:endParaRPr/>
          </a:p>
        </p:txBody>
      </p:sp>
      <p:graphicFrame>
        <p:nvGraphicFramePr>
          <p:cNvPr id="270181" name="Google Shape;270181;p83"/>
          <p:cNvGraphicFramePr/>
          <p:nvPr/>
        </p:nvGraphicFramePr>
        <p:xfrm>
          <a:off x="838199" y="1365336"/>
          <a:ext cx="3000000" cy="3000000"/>
        </p:xfrm>
        <a:graphic>
          <a:graphicData uri="http://schemas.openxmlformats.org/drawingml/2006/table">
            <a:tbl>
              <a:tblPr>
                <a:noFill/>
                <a:tableStyleId>{171995D6-BFFF-401C-A5C9-D7ED0C9A3FD3}</a:tableStyleId>
              </a:tblPr>
              <a:tblGrid>
                <a:gridCol w="577850">
                  <a:extLst>
                    <a:ext uri="{9D8B030D-6E8A-4147-A177-3AD203B41FA5}">
                      <a16:colId xmlns:a16="http://schemas.microsoft.com/office/drawing/2014/main" val="20000"/>
                    </a:ext>
                  </a:extLst>
                </a:gridCol>
                <a:gridCol w="577850">
                  <a:extLst>
                    <a:ext uri="{9D8B030D-6E8A-4147-A177-3AD203B41FA5}">
                      <a16:colId xmlns:a16="http://schemas.microsoft.com/office/drawing/2014/main" val="20001"/>
                    </a:ext>
                  </a:extLst>
                </a:gridCol>
                <a:gridCol w="577850">
                  <a:extLst>
                    <a:ext uri="{9D8B030D-6E8A-4147-A177-3AD203B41FA5}">
                      <a16:colId xmlns:a16="http://schemas.microsoft.com/office/drawing/2014/main" val="20002"/>
                    </a:ext>
                  </a:extLst>
                </a:gridCol>
                <a:gridCol w="577850">
                  <a:extLst>
                    <a:ext uri="{9D8B030D-6E8A-4147-A177-3AD203B41FA5}">
                      <a16:colId xmlns:a16="http://schemas.microsoft.com/office/drawing/2014/main" val="20003"/>
                    </a:ext>
                  </a:extLst>
                </a:gridCol>
                <a:gridCol w="457200">
                  <a:extLst>
                    <a:ext uri="{9D8B030D-6E8A-4147-A177-3AD203B41FA5}">
                      <a16:colId xmlns:a16="http://schemas.microsoft.com/office/drawing/2014/main" val="20004"/>
                    </a:ext>
                  </a:extLst>
                </a:gridCol>
                <a:gridCol w="698500">
                  <a:extLst>
                    <a:ext uri="{9D8B030D-6E8A-4147-A177-3AD203B41FA5}">
                      <a16:colId xmlns:a16="http://schemas.microsoft.com/office/drawing/2014/main" val="20005"/>
                    </a:ext>
                  </a:extLst>
                </a:gridCol>
                <a:gridCol w="577850">
                  <a:extLst>
                    <a:ext uri="{9D8B030D-6E8A-4147-A177-3AD203B41FA5}">
                      <a16:colId xmlns:a16="http://schemas.microsoft.com/office/drawing/2014/main" val="20006"/>
                    </a:ext>
                  </a:extLst>
                </a:gridCol>
                <a:gridCol w="577850">
                  <a:extLst>
                    <a:ext uri="{9D8B030D-6E8A-4147-A177-3AD203B41FA5}">
                      <a16:colId xmlns:a16="http://schemas.microsoft.com/office/drawing/2014/main" val="20007"/>
                    </a:ext>
                  </a:extLst>
                </a:gridCol>
                <a:gridCol w="577850">
                  <a:extLst>
                    <a:ext uri="{9D8B030D-6E8A-4147-A177-3AD203B41FA5}">
                      <a16:colId xmlns:a16="http://schemas.microsoft.com/office/drawing/2014/main" val="20008"/>
                    </a:ext>
                  </a:extLst>
                </a:gridCol>
                <a:gridCol w="577850">
                  <a:extLst>
                    <a:ext uri="{9D8B030D-6E8A-4147-A177-3AD203B41FA5}">
                      <a16:colId xmlns:a16="http://schemas.microsoft.com/office/drawing/2014/main" val="20009"/>
                    </a:ext>
                  </a:extLst>
                </a:gridCol>
              </a:tblGrid>
              <a:tr h="387275">
                <a:tc gridSpan="5">
                  <a:txBody>
                    <a:bodyPr/>
                    <a:lstStyle/>
                    <a:p>
                      <a:pPr marL="0" marR="0" lvl="0" indent="0" algn="ctr" rtl="0">
                        <a:spcBef>
                          <a:spcPts val="0"/>
                        </a:spcBef>
                        <a:spcAft>
                          <a:spcPts val="0"/>
                        </a:spcAft>
                        <a:buNone/>
                      </a:pPr>
                      <a:r>
                        <a:rPr lang="en-US" sz="700" b="1" i="0" u="none" strike="noStrike" cap="none">
                          <a:solidFill>
                            <a:srgbClr val="000000"/>
                          </a:solidFill>
                          <a:latin typeface="Calibri"/>
                          <a:ea typeface="Calibri"/>
                          <a:cs typeface="Calibri"/>
                          <a:sym typeface="Calibri"/>
                        </a:rPr>
                        <a:t>Characteristics of subgroup analysis</a:t>
                      </a:r>
                      <a:endParaRPr/>
                    </a:p>
                  </a:txBody>
                  <a:tcPr marL="4025" marR="4025" marT="40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lvl="0" indent="0" algn="ctr" rtl="0">
                        <a:spcBef>
                          <a:spcPts val="0"/>
                        </a:spcBef>
                        <a:spcAft>
                          <a:spcPts val="0"/>
                        </a:spcAft>
                        <a:buNone/>
                      </a:pPr>
                      <a:r>
                        <a:rPr lang="en-US" sz="700" b="1" i="0" u="none" strike="noStrike" cap="none">
                          <a:solidFill>
                            <a:srgbClr val="000000"/>
                          </a:solidFill>
                          <a:latin typeface="Calibri"/>
                          <a:ea typeface="Calibri"/>
                          <a:cs typeface="Calibri"/>
                          <a:sym typeface="Calibri"/>
                        </a:rPr>
                        <a:t>Individual Assessment criteria: </a:t>
                      </a:r>
                      <a:br>
                        <a:rPr lang="en-US" sz="500" b="0" i="0" u="none" strike="noStrike" cap="none">
                          <a:solidFill>
                            <a:srgbClr val="000000"/>
                          </a:solidFill>
                          <a:latin typeface="Calibri"/>
                          <a:ea typeface="Calibri"/>
                          <a:cs typeface="Calibri"/>
                          <a:sym typeface="Calibri"/>
                        </a:rPr>
                      </a:br>
                      <a:r>
                        <a:rPr lang="en-US" sz="500" b="0" i="0" u="none" strike="noStrike" cap="none">
                          <a:solidFill>
                            <a:srgbClr val="000000"/>
                          </a:solidFill>
                          <a:latin typeface="Calibri"/>
                          <a:ea typeface="Calibri"/>
                          <a:cs typeface="Calibri"/>
                          <a:sym typeface="Calibri"/>
                        </a:rPr>
                        <a:t>for all criteria except p-interaction value, imput value  1 to 4 (1=lowest credibility, 4=highest credibility) based on respective ICEMAN criteria</a:t>
                      </a:r>
                      <a:endParaRPr/>
                    </a:p>
                  </a:txBody>
                  <a:tcPr marL="4025" marR="4025" marT="40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2C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574075">
                <a:tc>
                  <a:txBody>
                    <a:bodyPr/>
                    <a:lstStyle/>
                    <a:p>
                      <a:pPr marL="0" marR="0" lvl="0" indent="0" algn="ctr" rtl="0">
                        <a:spcBef>
                          <a:spcPts val="0"/>
                        </a:spcBef>
                        <a:spcAft>
                          <a:spcPts val="0"/>
                        </a:spcAft>
                        <a:buNone/>
                      </a:pPr>
                      <a:r>
                        <a:rPr lang="en-US" sz="600" b="1" i="0" u="none" strike="noStrike" cap="none">
                          <a:solidFill>
                            <a:srgbClr val="000000"/>
                          </a:solidFill>
                          <a:latin typeface="Calibri"/>
                          <a:ea typeface="Calibri"/>
                          <a:cs typeface="Calibri"/>
                          <a:sym typeface="Calibri"/>
                        </a:rPr>
                        <a:t>Effect modifier</a:t>
                      </a:r>
                      <a:endParaRPr/>
                    </a:p>
                  </a:txBody>
                  <a:tcPr marL="4025" marR="4025" marT="40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9D9D9"/>
                    </a:solidFill>
                  </a:tcPr>
                </a:tc>
                <a:tc>
                  <a:txBody>
                    <a:bodyPr/>
                    <a:lstStyle/>
                    <a:p>
                      <a:pPr marL="0" marR="0" lvl="0" indent="0" algn="ctr" rtl="0">
                        <a:spcBef>
                          <a:spcPts val="0"/>
                        </a:spcBef>
                        <a:spcAft>
                          <a:spcPts val="0"/>
                        </a:spcAft>
                        <a:buNone/>
                      </a:pPr>
                      <a:r>
                        <a:rPr lang="en-US" sz="600" b="1" i="0" u="none" strike="noStrike" cap="none">
                          <a:solidFill>
                            <a:srgbClr val="000000"/>
                          </a:solidFill>
                          <a:latin typeface="Calibri"/>
                          <a:ea typeface="Calibri"/>
                          <a:cs typeface="Calibri"/>
                          <a:sym typeface="Calibri"/>
                        </a:rPr>
                        <a:t>Intervention</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9D9D9"/>
                    </a:solidFill>
                  </a:tcPr>
                </a:tc>
                <a:tc>
                  <a:txBody>
                    <a:bodyPr/>
                    <a:lstStyle/>
                    <a:p>
                      <a:pPr marL="0" marR="0" lvl="0" indent="0" algn="ctr" rtl="0">
                        <a:spcBef>
                          <a:spcPts val="0"/>
                        </a:spcBef>
                        <a:spcAft>
                          <a:spcPts val="0"/>
                        </a:spcAft>
                        <a:buNone/>
                      </a:pPr>
                      <a:r>
                        <a:rPr lang="en-US" sz="600" b="1" i="0" u="none" strike="noStrike" cap="none">
                          <a:solidFill>
                            <a:srgbClr val="000000"/>
                          </a:solidFill>
                          <a:latin typeface="Calibri"/>
                          <a:ea typeface="Calibri"/>
                          <a:cs typeface="Calibri"/>
                          <a:sym typeface="Calibri"/>
                        </a:rPr>
                        <a:t>Outcome</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9D9D9"/>
                    </a:solidFill>
                  </a:tcPr>
                </a:tc>
                <a:tc>
                  <a:txBody>
                    <a:bodyPr/>
                    <a:lstStyle/>
                    <a:p>
                      <a:pPr marL="0" marR="0" lvl="0" indent="0" algn="ctr" rtl="0">
                        <a:spcBef>
                          <a:spcPts val="0"/>
                        </a:spcBef>
                        <a:spcAft>
                          <a:spcPts val="0"/>
                        </a:spcAft>
                        <a:buNone/>
                      </a:pPr>
                      <a:r>
                        <a:rPr lang="en-US" sz="600" b="1" i="0" u="none" strike="noStrike" cap="none">
                          <a:solidFill>
                            <a:srgbClr val="000000"/>
                          </a:solidFill>
                          <a:latin typeface="Calibri"/>
                          <a:ea typeface="Calibri"/>
                          <a:cs typeface="Calibri"/>
                          <a:sym typeface="Calibri"/>
                        </a:rPr>
                        <a:t>Sources</a:t>
                      </a:r>
                      <a:br>
                        <a:rPr lang="en-US" sz="600" b="1" i="0" u="none" strike="noStrike" cap="none">
                          <a:solidFill>
                            <a:srgbClr val="000000"/>
                          </a:solidFill>
                          <a:latin typeface="Calibri"/>
                          <a:ea typeface="Calibri"/>
                          <a:cs typeface="Calibri"/>
                          <a:sym typeface="Calibri"/>
                        </a:rPr>
                      </a:br>
                      <a:r>
                        <a:rPr lang="en-US" sz="600" b="1" i="0" u="none" strike="noStrike" cap="none">
                          <a:solidFill>
                            <a:srgbClr val="000000"/>
                          </a:solidFill>
                          <a:latin typeface="Calibri"/>
                          <a:ea typeface="Calibri"/>
                          <a:cs typeface="Calibri"/>
                          <a:sym typeface="Calibri"/>
                        </a:rPr>
                        <a:t>(PubMed IDs)</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9D9D9"/>
                    </a:solidFill>
                  </a:tcPr>
                </a:tc>
                <a:tc>
                  <a:txBody>
                    <a:bodyPr/>
                    <a:lstStyle/>
                    <a:p>
                      <a:pPr marL="0" marR="0" lvl="0" indent="0" algn="ctr" rtl="0">
                        <a:spcBef>
                          <a:spcPts val="0"/>
                        </a:spcBef>
                        <a:spcAft>
                          <a:spcPts val="0"/>
                        </a:spcAft>
                        <a:buNone/>
                      </a:pPr>
                      <a:r>
                        <a:rPr lang="en-US" sz="600" b="1" i="0" u="none" strike="noStrike" cap="none">
                          <a:solidFill>
                            <a:srgbClr val="000000"/>
                          </a:solidFill>
                          <a:latin typeface="Calibri"/>
                          <a:ea typeface="Calibri"/>
                          <a:cs typeface="Calibri"/>
                          <a:sym typeface="Calibri"/>
                        </a:rPr>
                        <a:t># RCTs</a:t>
                      </a:r>
                      <a:endParaRPr/>
                    </a:p>
                  </a:txBody>
                  <a:tcPr marL="4025" marR="4025" marT="40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9D9D9"/>
                    </a:solidFill>
                  </a:tcPr>
                </a:tc>
                <a:tc>
                  <a:txBody>
                    <a:bodyPr/>
                    <a:lstStyle/>
                    <a:p>
                      <a:pPr marL="0" marR="0" lvl="0" indent="0" algn="ctr" rtl="0">
                        <a:spcBef>
                          <a:spcPts val="0"/>
                        </a:spcBef>
                        <a:spcAft>
                          <a:spcPts val="0"/>
                        </a:spcAft>
                        <a:buNone/>
                      </a:pPr>
                      <a:r>
                        <a:rPr lang="en-US" sz="600" b="1" i="0" u="none" strike="noStrike" cap="none">
                          <a:solidFill>
                            <a:srgbClr val="000000"/>
                          </a:solidFill>
                          <a:latin typeface="Calibri"/>
                          <a:ea typeface="Calibri"/>
                          <a:cs typeface="Calibri"/>
                          <a:sym typeface="Calibri"/>
                        </a:rPr>
                        <a:t>Type of comparison (i.e. between-trial, within-trial, meta-analysis of interactions)</a:t>
                      </a:r>
                      <a:endParaRPr/>
                    </a:p>
                  </a:txBody>
                  <a:tcPr marL="4025" marR="4025" marT="40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2CC"/>
                    </a:solidFill>
                  </a:tcPr>
                </a:tc>
                <a:tc>
                  <a:txBody>
                    <a:bodyPr/>
                    <a:lstStyle/>
                    <a:p>
                      <a:pPr marL="0" marR="0" lvl="0" indent="0" algn="ctr" rtl="0">
                        <a:spcBef>
                          <a:spcPts val="0"/>
                        </a:spcBef>
                        <a:spcAft>
                          <a:spcPts val="0"/>
                        </a:spcAft>
                        <a:buNone/>
                      </a:pPr>
                      <a:r>
                        <a:rPr lang="en-US" sz="600" b="0" i="0" u="none" strike="noStrike" cap="none">
                          <a:solidFill>
                            <a:srgbClr val="000000"/>
                          </a:solidFill>
                          <a:latin typeface="Calibri"/>
                          <a:ea typeface="Calibri"/>
                          <a:cs typeface="Calibri"/>
                          <a:sym typeface="Calibri"/>
                        </a:rPr>
                        <a:t>For </a:t>
                      </a:r>
                      <a:r>
                        <a:rPr lang="en-US" sz="600" b="1" i="0" u="none" strike="noStrike" cap="none">
                          <a:solidFill>
                            <a:srgbClr val="000000"/>
                          </a:solidFill>
                          <a:latin typeface="Calibri"/>
                          <a:ea typeface="Calibri"/>
                          <a:cs typeface="Calibri"/>
                          <a:sym typeface="Calibri"/>
                        </a:rPr>
                        <a:t>within-trial</a:t>
                      </a:r>
                      <a:r>
                        <a:rPr lang="en-US" sz="600" b="0" i="0" u="none" strike="noStrike" cap="none">
                          <a:solidFill>
                            <a:srgbClr val="000000"/>
                          </a:solidFill>
                          <a:latin typeface="Calibri"/>
                          <a:ea typeface="Calibri"/>
                          <a:cs typeface="Calibri"/>
                          <a:sym typeface="Calibri"/>
                        </a:rPr>
                        <a:t> comparisons, is </a:t>
                      </a:r>
                      <a:r>
                        <a:rPr lang="en-US" sz="600" b="1" i="0" u="none" strike="noStrike" cap="none">
                          <a:solidFill>
                            <a:srgbClr val="000000"/>
                          </a:solidFill>
                          <a:latin typeface="Calibri"/>
                          <a:ea typeface="Calibri"/>
                          <a:cs typeface="Calibri"/>
                          <a:sym typeface="Calibri"/>
                        </a:rPr>
                        <a:t>direction</a:t>
                      </a:r>
                      <a:r>
                        <a:rPr lang="en-US" sz="600" b="0" i="0" u="none" strike="noStrike" cap="none">
                          <a:solidFill>
                            <a:srgbClr val="000000"/>
                          </a:solidFill>
                          <a:latin typeface="Calibri"/>
                          <a:ea typeface="Calibri"/>
                          <a:cs typeface="Calibri"/>
                          <a:sym typeface="Calibri"/>
                        </a:rPr>
                        <a:t> and </a:t>
                      </a:r>
                      <a:r>
                        <a:rPr lang="en-US" sz="600" b="1" i="0" u="none" strike="noStrike" cap="none">
                          <a:solidFill>
                            <a:srgbClr val="000000"/>
                          </a:solidFill>
                          <a:latin typeface="Calibri"/>
                          <a:ea typeface="Calibri"/>
                          <a:cs typeface="Calibri"/>
                          <a:sym typeface="Calibri"/>
                        </a:rPr>
                        <a:t>magnitude</a:t>
                      </a:r>
                      <a:r>
                        <a:rPr lang="en-US" sz="600" b="0" i="0" u="none" strike="noStrike" cap="none">
                          <a:solidFill>
                            <a:srgbClr val="000000"/>
                          </a:solidFill>
                          <a:latin typeface="Calibri"/>
                          <a:ea typeface="Calibri"/>
                          <a:cs typeface="Calibri"/>
                          <a:sym typeface="Calibri"/>
                        </a:rPr>
                        <a:t> of effect</a:t>
                      </a:r>
                      <a:r>
                        <a:rPr lang="en-US" sz="600" b="1" i="0" u="none" strike="noStrike" cap="none">
                          <a:solidFill>
                            <a:srgbClr val="000000"/>
                          </a:solidFill>
                          <a:latin typeface="Calibri"/>
                          <a:ea typeface="Calibri"/>
                          <a:cs typeface="Calibri"/>
                          <a:sym typeface="Calibri"/>
                        </a:rPr>
                        <a:t> similar from trial to trial</a:t>
                      </a:r>
                      <a:r>
                        <a:rPr lang="en-US" sz="600" b="0" i="0" u="none" strike="noStrike" cap="none">
                          <a:solidFill>
                            <a:srgbClr val="000000"/>
                          </a:solidFill>
                          <a:latin typeface="Calibri"/>
                          <a:ea typeface="Calibri"/>
                          <a:cs typeface="Calibri"/>
                          <a:sym typeface="Calibri"/>
                        </a:rPr>
                        <a:t>?</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2CC"/>
                    </a:solidFill>
                  </a:tcPr>
                </a:tc>
                <a:tc>
                  <a:txBody>
                    <a:bodyPr/>
                    <a:lstStyle/>
                    <a:p>
                      <a:pPr marL="0" marR="0" lvl="0" indent="0" algn="ctr" rtl="0">
                        <a:spcBef>
                          <a:spcPts val="0"/>
                        </a:spcBef>
                        <a:spcAft>
                          <a:spcPts val="0"/>
                        </a:spcAft>
                        <a:buNone/>
                      </a:pPr>
                      <a:r>
                        <a:rPr lang="en-US" sz="600" b="0" i="0" u="none" strike="noStrike" cap="none">
                          <a:solidFill>
                            <a:srgbClr val="000000"/>
                          </a:solidFill>
                          <a:latin typeface="Calibri"/>
                          <a:ea typeface="Calibri"/>
                          <a:cs typeface="Calibri"/>
                          <a:sym typeface="Calibri"/>
                        </a:rPr>
                        <a:t>Use of </a:t>
                      </a:r>
                      <a:r>
                        <a:rPr lang="en-US" sz="600" b="1" i="0" u="none" strike="noStrike" cap="none">
                          <a:solidFill>
                            <a:srgbClr val="000000"/>
                          </a:solidFill>
                          <a:latin typeface="Calibri"/>
                          <a:ea typeface="Calibri"/>
                          <a:cs typeface="Calibri"/>
                          <a:sym typeface="Calibri"/>
                        </a:rPr>
                        <a:t>random effects model within subgroups</a:t>
                      </a:r>
                      <a:r>
                        <a:rPr lang="en-US" sz="600" b="0" i="0" u="none" strike="noStrike" cap="none">
                          <a:solidFill>
                            <a:srgbClr val="000000"/>
                          </a:solidFill>
                          <a:latin typeface="Calibri"/>
                          <a:ea typeface="Calibri"/>
                          <a:cs typeface="Calibri"/>
                          <a:sym typeface="Calibri"/>
                        </a:rPr>
                        <a:t>?</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2CC"/>
                    </a:solidFill>
                  </a:tcPr>
                </a:tc>
                <a:tc>
                  <a:txBody>
                    <a:bodyPr/>
                    <a:lstStyle/>
                    <a:p>
                      <a:pPr marL="0" marR="0" lvl="0" indent="0" algn="ctr" rtl="0">
                        <a:spcBef>
                          <a:spcPts val="0"/>
                        </a:spcBef>
                        <a:spcAft>
                          <a:spcPts val="0"/>
                        </a:spcAft>
                        <a:buNone/>
                      </a:pPr>
                      <a:r>
                        <a:rPr lang="en-US" sz="600" b="1" i="0" u="none" strike="noStrike" cap="none">
                          <a:solidFill>
                            <a:srgbClr val="000000"/>
                          </a:solidFill>
                          <a:latin typeface="Calibri"/>
                          <a:ea typeface="Calibri"/>
                          <a:cs typeface="Calibri"/>
                          <a:sym typeface="Calibri"/>
                        </a:rPr>
                        <a:t>Additional criteria</a:t>
                      </a:r>
                      <a:r>
                        <a:rPr lang="en-US" sz="600" b="0" i="0" u="none" strike="noStrike" cap="none">
                          <a:solidFill>
                            <a:srgbClr val="000000"/>
                          </a:solidFill>
                          <a:latin typeface="Calibri"/>
                          <a:ea typeface="Calibri"/>
                          <a:cs typeface="Calibri"/>
                          <a:sym typeface="Calibri"/>
                        </a:rPr>
                        <a:t> (e.g.  1  for </a:t>
                      </a:r>
                      <a:r>
                        <a:rPr lang="en-US" sz="600" b="1" i="0" u="none" strike="noStrike" cap="none">
                          <a:solidFill>
                            <a:srgbClr val="000000"/>
                          </a:solidFill>
                          <a:latin typeface="Calibri"/>
                          <a:ea typeface="Calibri"/>
                          <a:cs typeface="Calibri"/>
                          <a:sym typeface="Calibri"/>
                        </a:rPr>
                        <a:t>sensitivity analysis</a:t>
                      </a:r>
                      <a:r>
                        <a:rPr lang="en-US" sz="600" b="0" i="0" u="none" strike="noStrike" cap="none">
                          <a:solidFill>
                            <a:srgbClr val="000000"/>
                          </a:solidFill>
                          <a:latin typeface="Calibri"/>
                          <a:ea typeface="Calibri"/>
                          <a:cs typeface="Calibri"/>
                          <a:sym typeface="Calibri"/>
                        </a:rPr>
                        <a:t> corroborating estimate, or  -1 point if sensitivity analysis alters effect estimate)</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2CC"/>
                    </a:solidFill>
                  </a:tcPr>
                </a:tc>
                <a:tc>
                  <a:txBody>
                    <a:bodyPr/>
                    <a:lstStyle/>
                    <a:p>
                      <a:pPr marL="0" marR="0" lvl="0" indent="0" algn="ctr" rtl="0">
                        <a:spcBef>
                          <a:spcPts val="0"/>
                        </a:spcBef>
                        <a:spcAft>
                          <a:spcPts val="0"/>
                        </a:spcAft>
                        <a:buNone/>
                      </a:pPr>
                      <a:r>
                        <a:rPr lang="en-US" sz="600" b="0" i="0" u="none" strike="noStrike" cap="none">
                          <a:solidFill>
                            <a:srgbClr val="000000"/>
                          </a:solidFill>
                          <a:latin typeface="Calibri"/>
                          <a:ea typeface="Calibri"/>
                          <a:cs typeface="Calibri"/>
                          <a:sym typeface="Calibri"/>
                        </a:rPr>
                        <a:t>P-interaction value</a:t>
                      </a:r>
                      <a:endParaRPr/>
                    </a:p>
                  </a:txBody>
                  <a:tcPr marL="4025" marR="4025" marT="40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2CC"/>
                    </a:solidFill>
                  </a:tcPr>
                </a:tc>
                <a:extLst>
                  <a:ext uri="{0D108BD9-81ED-4DB2-BD59-A6C34878D82A}">
                    <a16:rowId xmlns:a16="http://schemas.microsoft.com/office/drawing/2014/main" val="10001"/>
                  </a:ext>
                </a:extLst>
              </a:tr>
              <a:tr h="341675">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ASCVD status</a:t>
                      </a:r>
                      <a:endParaRPr/>
                    </a:p>
                  </a:txBody>
                  <a:tcPr marL="4025" marR="4025" marT="40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SGLT2i</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MACE</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30424892 &amp; 33031522 </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3/5</a:t>
                      </a:r>
                      <a:endParaRPr/>
                    </a:p>
                  </a:txBody>
                  <a:tcPr marL="4025" marR="4025" marT="40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2</a:t>
                      </a:r>
                      <a:endParaRPr/>
                    </a:p>
                  </a:txBody>
                  <a:tcPr marL="4025" marR="4025" marT="40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C00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2</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C00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4</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-1</a:t>
                      </a:r>
                      <a:endParaRPr/>
                    </a:p>
                  </a:txBody>
                  <a:tcPr marL="4025" marR="4025" marT="40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000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0.0501/0.63</a:t>
                      </a:r>
                      <a:endParaRPr/>
                    </a:p>
                  </a:txBody>
                  <a:tcPr marL="4025" marR="4025" marT="40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41675">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ASCVD status</a:t>
                      </a:r>
                      <a:endParaRPr/>
                    </a:p>
                  </a:txBody>
                  <a:tcPr marL="4025" marR="4025" marT="40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SGLT2i</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CV mortality</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30424892 &amp; 33031522</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3/5</a:t>
                      </a:r>
                      <a:endParaRPr/>
                    </a:p>
                  </a:txBody>
                  <a:tcPr marL="4025" marR="4025" marT="40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2</a:t>
                      </a:r>
                      <a:endParaRPr/>
                    </a:p>
                  </a:txBody>
                  <a:tcPr marL="4025" marR="4025" marT="40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C00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2</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C00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4</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-1</a:t>
                      </a:r>
                      <a:endParaRPr/>
                    </a:p>
                  </a:txBody>
                  <a:tcPr marL="4025" marR="4025" marT="40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000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0.31/0.41</a:t>
                      </a:r>
                      <a:endParaRPr/>
                    </a:p>
                  </a:txBody>
                  <a:tcPr marL="4025" marR="4025" marT="40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41675">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ASCVD status</a:t>
                      </a:r>
                      <a:endParaRPr/>
                    </a:p>
                  </a:txBody>
                  <a:tcPr marL="4025" marR="4025" marT="40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SGLT2i</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All-cause mortality</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30424892 &amp; 33031522</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3/5</a:t>
                      </a:r>
                      <a:endParaRPr/>
                    </a:p>
                  </a:txBody>
                  <a:tcPr marL="4025" marR="4025" marT="40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2</a:t>
                      </a:r>
                      <a:endParaRPr/>
                    </a:p>
                  </a:txBody>
                  <a:tcPr marL="4025" marR="4025" marT="40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C00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3</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4</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1</a:t>
                      </a:r>
                      <a:endParaRPr/>
                    </a:p>
                  </a:txBody>
                  <a:tcPr marL="4025" marR="4025" marT="40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0.69/0.64</a:t>
                      </a:r>
                      <a:endParaRPr/>
                    </a:p>
                  </a:txBody>
                  <a:tcPr marL="4025" marR="4025" marT="40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341675">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ASCVD status</a:t>
                      </a:r>
                      <a:endParaRPr/>
                    </a:p>
                  </a:txBody>
                  <a:tcPr marL="4025" marR="4025" marT="40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SGLT2i</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Hospitalisation for heart failure</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30424892 &amp; 33031522 </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3/5</a:t>
                      </a:r>
                      <a:endParaRPr/>
                    </a:p>
                  </a:txBody>
                  <a:tcPr marL="4025" marR="4025" marT="40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2</a:t>
                      </a:r>
                      <a:endParaRPr/>
                    </a:p>
                  </a:txBody>
                  <a:tcPr marL="4025" marR="4025" marT="40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C00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3</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4</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1</a:t>
                      </a:r>
                      <a:endParaRPr/>
                    </a:p>
                  </a:txBody>
                  <a:tcPr marL="4025" marR="4025" marT="40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0.38/0.26</a:t>
                      </a:r>
                      <a:endParaRPr/>
                    </a:p>
                  </a:txBody>
                  <a:tcPr marL="4025" marR="4025" marT="40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341675">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ASCVD status</a:t>
                      </a:r>
                      <a:endParaRPr/>
                    </a:p>
                  </a:txBody>
                  <a:tcPr marL="4025" marR="4025" marT="40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SGLT2i</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Myocardial infarction</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30424892 &amp; 33031522</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3/5</a:t>
                      </a:r>
                      <a:endParaRPr/>
                    </a:p>
                  </a:txBody>
                  <a:tcPr marL="4025" marR="4025" marT="40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2</a:t>
                      </a:r>
                      <a:endParaRPr/>
                    </a:p>
                  </a:txBody>
                  <a:tcPr marL="4025" marR="4025" marT="40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C00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2</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C00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4</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-1</a:t>
                      </a:r>
                      <a:endParaRPr/>
                    </a:p>
                  </a:txBody>
                  <a:tcPr marL="4025" marR="4025" marT="40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000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0.17</a:t>
                      </a:r>
                      <a:endParaRPr/>
                    </a:p>
                  </a:txBody>
                  <a:tcPr marL="4025" marR="4025" marT="40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341675">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ASCVD status</a:t>
                      </a:r>
                      <a:endParaRPr/>
                    </a:p>
                  </a:txBody>
                  <a:tcPr marL="4025" marR="4025" marT="40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SGLT2i</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Stroke</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30424892 &amp; 33031522</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3/5</a:t>
                      </a:r>
                      <a:endParaRPr/>
                    </a:p>
                  </a:txBody>
                  <a:tcPr marL="4025" marR="4025" marT="40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2</a:t>
                      </a:r>
                      <a:endParaRPr/>
                    </a:p>
                  </a:txBody>
                  <a:tcPr marL="4025" marR="4025" marT="40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C00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2</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C00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4</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1</a:t>
                      </a:r>
                      <a:endParaRPr/>
                    </a:p>
                  </a:txBody>
                  <a:tcPr marL="4025" marR="4025" marT="40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0.83</a:t>
                      </a:r>
                      <a:endParaRPr/>
                    </a:p>
                  </a:txBody>
                  <a:tcPr marL="4025" marR="4025" marT="40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341675">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ASCVD status</a:t>
                      </a:r>
                      <a:endParaRPr/>
                    </a:p>
                  </a:txBody>
                  <a:tcPr marL="4025" marR="4025" marT="40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SGLT2i</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Progression of renal disease</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30424892 &amp; 33031522 </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3/5</a:t>
                      </a:r>
                      <a:endParaRPr/>
                    </a:p>
                  </a:txBody>
                  <a:tcPr marL="4025" marR="4025" marT="40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2</a:t>
                      </a:r>
                      <a:endParaRPr/>
                    </a:p>
                  </a:txBody>
                  <a:tcPr marL="4025" marR="4025" marT="40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C00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3</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4</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1</a:t>
                      </a:r>
                      <a:endParaRPr/>
                    </a:p>
                  </a:txBody>
                  <a:tcPr marL="4025" marR="4025" marT="40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0.71/0.73</a:t>
                      </a:r>
                      <a:endParaRPr/>
                    </a:p>
                  </a:txBody>
                  <a:tcPr marL="4025" marR="4025" marT="40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404575">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ASCVD status</a:t>
                      </a:r>
                      <a:endParaRPr/>
                    </a:p>
                  </a:txBody>
                  <a:tcPr marL="4025" marR="4025" marT="40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GLP1 RA</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MACE</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31422062 &amp; 31595657 &amp; 34425083</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7/7/ 8</a:t>
                      </a:r>
                      <a:endParaRPr/>
                    </a:p>
                  </a:txBody>
                  <a:tcPr marL="4025" marR="4025" marT="40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3</a:t>
                      </a:r>
                      <a:endParaRPr/>
                    </a:p>
                  </a:txBody>
                  <a:tcPr marL="4025" marR="4025" marT="40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2</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C00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4</a:t>
                      </a:r>
                      <a:endParaRPr/>
                    </a:p>
                  </a:txBody>
                  <a:tcPr marL="4025" marR="4025" marT="4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0</a:t>
                      </a:r>
                      <a:endParaRPr/>
                    </a:p>
                  </a:txBody>
                  <a:tcPr marL="4025" marR="4025" marT="40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C000"/>
                    </a:solidFill>
                  </a:tcPr>
                </a:tc>
                <a:tc>
                  <a:txBody>
                    <a:bodyPr/>
                    <a:lstStyle/>
                    <a:p>
                      <a:pPr marL="0" marR="0" lvl="0" indent="0" algn="ctr" rtl="0">
                        <a:spcBef>
                          <a:spcPts val="0"/>
                        </a:spcBef>
                        <a:spcAft>
                          <a:spcPts val="0"/>
                        </a:spcAft>
                        <a:buNone/>
                      </a:pPr>
                      <a:r>
                        <a:rPr lang="en-US" sz="500" b="0" i="0" u="none" strike="noStrike" cap="none">
                          <a:solidFill>
                            <a:srgbClr val="000000"/>
                          </a:solidFill>
                          <a:latin typeface="Calibri"/>
                          <a:ea typeface="Calibri"/>
                          <a:cs typeface="Calibri"/>
                          <a:sym typeface="Calibri"/>
                        </a:rPr>
                        <a:t>0.24/0.50/0.18</a:t>
                      </a:r>
                      <a:endParaRPr/>
                    </a:p>
                  </a:txBody>
                  <a:tcPr marL="4025" marR="4025" marT="40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
        <p:nvSpPr>
          <p:cNvPr id="270182" name="Google Shape;270182;p83"/>
          <p:cNvSpPr/>
          <p:nvPr/>
        </p:nvSpPr>
        <p:spPr>
          <a:xfrm>
            <a:off x="3581400" y="1728792"/>
            <a:ext cx="3035400" cy="1554000"/>
          </a:xfrm>
          <a:prstGeom prst="rect">
            <a:avLst/>
          </a:prstGeom>
          <a:noFill/>
          <a:ln w="762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70183" name="Google Shape;270183;p83" descr="Graphical user interface, website&#10;&#10;Description automatically generated"/>
          <p:cNvPicPr preferRelativeResize="0"/>
          <p:nvPr/>
        </p:nvPicPr>
        <p:blipFill rotWithShape="1">
          <a:blip r:embed="rId3">
            <a:alphaModFix/>
          </a:blip>
          <a:srcRect/>
          <a:stretch/>
        </p:blipFill>
        <p:spPr>
          <a:xfrm>
            <a:off x="7158715" y="1365336"/>
            <a:ext cx="4681770" cy="4802179"/>
          </a:xfrm>
          <a:prstGeom prst="rect">
            <a:avLst/>
          </a:prstGeom>
          <a:noFill/>
          <a:ln>
            <a:noFill/>
          </a:ln>
        </p:spPr>
      </p:pic>
      <p:sp>
        <p:nvSpPr>
          <p:cNvPr id="270184" name="Google Shape;270184;p83"/>
          <p:cNvSpPr txBox="1"/>
          <p:nvPr/>
        </p:nvSpPr>
        <p:spPr>
          <a:xfrm>
            <a:off x="2338328" y="6352491"/>
            <a:ext cx="3149700" cy="3834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050"/>
              <a:buFont typeface="Arial"/>
              <a:buNone/>
            </a:pPr>
            <a:r>
              <a:rPr lang="en-US" sz="1050" b="0" i="1" u="none" strike="noStrike" cap="none">
                <a:solidFill>
                  <a:srgbClr val="000000"/>
                </a:solidFill>
                <a:latin typeface="Calibri"/>
                <a:ea typeface="Calibri"/>
                <a:cs typeface="Calibri"/>
                <a:sym typeface="Calibri"/>
              </a:rPr>
              <a:t>BMJ 2021;372:m4573</a:t>
            </a:r>
            <a:endParaRPr/>
          </a:p>
        </p:txBody>
      </p:sp>
      <p:sp>
        <p:nvSpPr>
          <p:cNvPr id="270185" name="Google Shape;270185;p83"/>
          <p:cNvSpPr txBox="1"/>
          <p:nvPr/>
        </p:nvSpPr>
        <p:spPr>
          <a:xfrm>
            <a:off x="5989240" y="6280972"/>
            <a:ext cx="213600" cy="230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strike="noStrike">
                <a:solidFill>
                  <a:schemeClr val="dk1"/>
                </a:solidFill>
                <a:latin typeface="Calibri"/>
                <a:ea typeface="Calibri"/>
                <a:cs typeface="Calibri"/>
                <a:sym typeface="Calibri"/>
              </a:rPr>
              <a:t>.</a:t>
            </a:r>
            <a:endParaRPr sz="9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70190"/>
        <p:cNvGrpSpPr/>
        <p:nvPr/>
      </p:nvGrpSpPr>
      <p:grpSpPr>
        <a:xfrm>
          <a:off x="0" y="0"/>
          <a:ext cx="0" cy="0"/>
          <a:chOff x="0" y="0"/>
          <a:chExt cx="0" cy="0"/>
        </a:xfrm>
      </p:grpSpPr>
      <p:sp>
        <p:nvSpPr>
          <p:cNvPr id="270191" name="Google Shape;270191;p84"/>
          <p:cNvSpPr txBox="1">
            <a:spLocks noGrp="1"/>
          </p:cNvSpPr>
          <p:nvPr>
            <p:ph type="title"/>
          </p:nvPr>
        </p:nvSpPr>
        <p:spPr>
          <a:xfrm>
            <a:off x="563736" y="19275"/>
            <a:ext cx="11418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Effect on MACE by background use of metformin or baseline HbA</a:t>
            </a:r>
            <a:r>
              <a:rPr lang="en-US" sz="4000" baseline="-25000"/>
              <a:t>1c</a:t>
            </a:r>
            <a:endParaRPr/>
          </a:p>
        </p:txBody>
      </p:sp>
      <p:pic>
        <p:nvPicPr>
          <p:cNvPr id="270192" name="Google Shape;270192;p84" descr="Chart&#10;&#10;Description automatically generated"/>
          <p:cNvPicPr preferRelativeResize="0"/>
          <p:nvPr/>
        </p:nvPicPr>
        <p:blipFill rotWithShape="1">
          <a:blip r:embed="rId3">
            <a:alphaModFix/>
          </a:blip>
          <a:srcRect t="-351"/>
          <a:stretch/>
        </p:blipFill>
        <p:spPr>
          <a:xfrm>
            <a:off x="1176411" y="1358900"/>
            <a:ext cx="4156181" cy="2026618"/>
          </a:xfrm>
          <a:prstGeom prst="rect">
            <a:avLst/>
          </a:prstGeom>
          <a:noFill/>
          <a:ln>
            <a:noFill/>
          </a:ln>
        </p:spPr>
      </p:pic>
      <p:sp>
        <p:nvSpPr>
          <p:cNvPr id="270193" name="Google Shape;270193;p84"/>
          <p:cNvSpPr txBox="1"/>
          <p:nvPr/>
        </p:nvSpPr>
        <p:spPr>
          <a:xfrm>
            <a:off x="409575" y="6082138"/>
            <a:ext cx="4991100" cy="3834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050"/>
              <a:buFont typeface="Arial"/>
              <a:buNone/>
            </a:pPr>
            <a:r>
              <a:rPr lang="en-US" sz="1050" b="0" i="1" u="none" strike="noStrike" cap="none">
                <a:solidFill>
                  <a:srgbClr val="000000"/>
                </a:solidFill>
                <a:latin typeface="Calibri"/>
                <a:ea typeface="Calibri"/>
                <a:cs typeface="Calibri"/>
                <a:sym typeface="Calibri"/>
              </a:rPr>
              <a:t>Diab Obes Metab 2021;23:382-390 Diabetes Res Clin Pract. 2021;177:108921 (updated)</a:t>
            </a:r>
            <a:endParaRPr/>
          </a:p>
        </p:txBody>
      </p:sp>
      <p:pic>
        <p:nvPicPr>
          <p:cNvPr id="270194" name="Google Shape;270194;p84" descr="Diagram&#10;&#10;Description automatically generated with low confidence"/>
          <p:cNvPicPr preferRelativeResize="0"/>
          <p:nvPr/>
        </p:nvPicPr>
        <p:blipFill rotWithShape="1">
          <a:blip r:embed="rId4">
            <a:alphaModFix/>
          </a:blip>
          <a:srcRect t="11347"/>
          <a:stretch/>
        </p:blipFill>
        <p:spPr>
          <a:xfrm>
            <a:off x="1789085" y="3512394"/>
            <a:ext cx="2930831" cy="2598153"/>
          </a:xfrm>
          <a:prstGeom prst="rect">
            <a:avLst/>
          </a:prstGeom>
          <a:noFill/>
          <a:ln>
            <a:noFill/>
          </a:ln>
        </p:spPr>
      </p:pic>
      <p:grpSp>
        <p:nvGrpSpPr>
          <p:cNvPr id="270195" name="Google Shape;270195;p84"/>
          <p:cNvGrpSpPr/>
          <p:nvPr/>
        </p:nvGrpSpPr>
        <p:grpSpPr>
          <a:xfrm>
            <a:off x="6475938" y="1529571"/>
            <a:ext cx="5152125" cy="1802871"/>
            <a:chOff x="214580" y="1801116"/>
            <a:chExt cx="5881421" cy="2032320"/>
          </a:xfrm>
        </p:grpSpPr>
        <p:pic>
          <p:nvPicPr>
            <p:cNvPr id="270196" name="Google Shape;270196;p84" descr="Chart, scatter chart&#10;&#10;Description automatically generated"/>
            <p:cNvPicPr preferRelativeResize="0"/>
            <p:nvPr/>
          </p:nvPicPr>
          <p:blipFill rotWithShape="1">
            <a:blip r:embed="rId5">
              <a:alphaModFix/>
            </a:blip>
            <a:srcRect t="19114" b="-38502"/>
            <a:stretch/>
          </p:blipFill>
          <p:spPr>
            <a:xfrm>
              <a:off x="214580" y="1801116"/>
              <a:ext cx="5881421" cy="2032320"/>
            </a:xfrm>
            <a:prstGeom prst="rect">
              <a:avLst/>
            </a:prstGeom>
            <a:noFill/>
            <a:ln>
              <a:noFill/>
            </a:ln>
          </p:spPr>
        </p:pic>
        <p:pic>
          <p:nvPicPr>
            <p:cNvPr id="270197" name="Google Shape;270197;p84"/>
            <p:cNvPicPr preferRelativeResize="0"/>
            <p:nvPr/>
          </p:nvPicPr>
          <p:blipFill/>
          <p:spPr>
            <a:xfrm>
              <a:off x="214580" y="3189057"/>
              <a:ext cx="5359401" cy="533400"/>
            </a:xfrm>
            <a:prstGeom prst="rect">
              <a:avLst/>
            </a:prstGeom>
            <a:noFill/>
            <a:ln>
              <a:noFill/>
            </a:ln>
          </p:spPr>
        </p:pic>
      </p:grpSp>
      <p:pic>
        <p:nvPicPr>
          <p:cNvPr id="270198" name="Google Shape;270198;p84"/>
          <p:cNvPicPr preferRelativeResize="0"/>
          <p:nvPr/>
        </p:nvPicPr>
        <p:blipFill/>
        <p:spPr>
          <a:xfrm>
            <a:off x="6374345" y="3624147"/>
            <a:ext cx="5152317" cy="1888901"/>
          </a:xfrm>
          <a:prstGeom prst="rect">
            <a:avLst/>
          </a:prstGeom>
          <a:solidFill>
            <a:schemeClr val="accent2"/>
          </a:solidFill>
          <a:ln>
            <a:noFill/>
          </a:ln>
        </p:spPr>
      </p:pic>
      <p:sp>
        <p:nvSpPr>
          <p:cNvPr id="270199" name="Google Shape;270199;p84"/>
          <p:cNvSpPr txBox="1"/>
          <p:nvPr/>
        </p:nvSpPr>
        <p:spPr>
          <a:xfrm>
            <a:off x="5711748" y="5798115"/>
            <a:ext cx="4537200" cy="384300"/>
          </a:xfrm>
          <a:prstGeom prst="rect">
            <a:avLst/>
          </a:prstGeom>
          <a:noFill/>
          <a:ln>
            <a:noFill/>
          </a:ln>
        </p:spPr>
        <p:txBody>
          <a:bodyPr spcFirstLastPara="1" wrap="square" lIns="91425" tIns="45700" rIns="91425" bIns="45700" anchor="t" anchorCtr="0">
            <a:normAutofit/>
          </a:bodyPr>
          <a:lstStyle/>
          <a:p>
            <a:pPr marL="0" marR="0" lvl="0" indent="0" algn="r" rtl="0">
              <a:lnSpc>
                <a:spcPct val="100000"/>
              </a:lnSpc>
              <a:spcBef>
                <a:spcPts val="0"/>
              </a:spcBef>
              <a:spcAft>
                <a:spcPts val="0"/>
              </a:spcAft>
              <a:buClr>
                <a:srgbClr val="000000"/>
              </a:buClr>
              <a:buSzPts val="1050"/>
              <a:buFont typeface="Arial"/>
              <a:buNone/>
            </a:pPr>
            <a:r>
              <a:rPr lang="en-US" sz="1050" b="0" i="1" u="none" strike="noStrike" cap="none">
                <a:solidFill>
                  <a:srgbClr val="000000"/>
                </a:solidFill>
                <a:latin typeface="Calibri"/>
                <a:ea typeface="Calibri"/>
                <a:cs typeface="Calibri"/>
                <a:sym typeface="Calibri"/>
              </a:rPr>
              <a:t>Lancet Diabetes Endocrinol 2021;9:653–62; JAMA Cardiol 2021;6(2):148-158</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70204"/>
        <p:cNvGrpSpPr/>
        <p:nvPr/>
      </p:nvGrpSpPr>
      <p:grpSpPr>
        <a:xfrm>
          <a:off x="0" y="0"/>
          <a:ext cx="0" cy="0"/>
          <a:chOff x="0" y="0"/>
          <a:chExt cx="0" cy="0"/>
        </a:xfrm>
      </p:grpSpPr>
      <p:sp>
        <p:nvSpPr>
          <p:cNvPr id="270205" name="Google Shape;270205;p85"/>
          <p:cNvSpPr txBox="1">
            <a:spLocks noGrp="1"/>
          </p:cNvSpPr>
          <p:nvPr>
            <p:ph type="title"/>
          </p:nvPr>
        </p:nvSpPr>
        <p:spPr>
          <a:xfrm>
            <a:off x="838200" y="-241404"/>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Consensus recommendations</a:t>
            </a:r>
            <a:endParaRPr/>
          </a:p>
        </p:txBody>
      </p:sp>
      <p:sp>
        <p:nvSpPr>
          <p:cNvPr id="270206" name="Google Shape;270206;p85"/>
          <p:cNvSpPr txBox="1">
            <a:spLocks noGrp="1"/>
          </p:cNvSpPr>
          <p:nvPr>
            <p:ph type="body" idx="1"/>
          </p:nvPr>
        </p:nvSpPr>
        <p:spPr>
          <a:xfrm>
            <a:off x="838201" y="1422503"/>
            <a:ext cx="105156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In people with HF, CKD, established CVD, or multiple risk factors for CVD, the decision to use a GLP-1RA or an SGLT2i with proven benefit should be independent of background use of metformin.</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In people with HF, CKD, established CVD, or multiple risk factors for CVD, the decision to use a GLP-1RA or an SGLT2i with proven benefit should be independent of baseline HbA</a:t>
            </a:r>
            <a:r>
              <a:rPr lang="en-US" baseline="-25000"/>
              <a:t>1c</a:t>
            </a:r>
            <a:r>
              <a:rPr lang="en-US"/>
              <a:t>.</a:t>
            </a:r>
            <a:endParaRPr/>
          </a:p>
        </p:txBody>
      </p:sp>
      <p:sp>
        <p:nvSpPr>
          <p:cNvPr id="270207" name="Google Shape;270207;p85"/>
          <p:cNvSpPr txBox="1"/>
          <p:nvPr/>
        </p:nvSpPr>
        <p:spPr>
          <a:xfrm>
            <a:off x="2584174" y="12682330"/>
            <a:ext cx="1848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70208" name="Google Shape;270208;p85"/>
          <p:cNvSpPr txBox="1"/>
          <p:nvPr/>
        </p:nvSpPr>
        <p:spPr>
          <a:xfrm>
            <a:off x="2364263" y="6185722"/>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270213"/>
        <p:cNvGrpSpPr/>
        <p:nvPr/>
      </p:nvGrpSpPr>
      <p:grpSpPr>
        <a:xfrm>
          <a:off x="0" y="0"/>
          <a:ext cx="0" cy="0"/>
          <a:chOff x="0" y="0"/>
          <a:chExt cx="0" cy="0"/>
        </a:xfrm>
      </p:grpSpPr>
      <p:sp>
        <p:nvSpPr>
          <p:cNvPr id="270214" name="Google Shape;270214;p86"/>
          <p:cNvSpPr txBox="1">
            <a:spLocks noGrp="1"/>
          </p:cNvSpPr>
          <p:nvPr>
            <p:ph type="title"/>
          </p:nvPr>
        </p:nvSpPr>
        <p:spPr>
          <a:xfrm>
            <a:off x="374868" y="-1810"/>
            <a:ext cx="116013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Choosing glucose-lowering medication in people with heart failure </a:t>
            </a:r>
            <a:endParaRPr sz="4000"/>
          </a:p>
        </p:txBody>
      </p:sp>
      <p:pic>
        <p:nvPicPr>
          <p:cNvPr id="270215" name="Google Shape;270215;p86" descr="A picture containing text&#10;&#10;Description automatically generated"/>
          <p:cNvPicPr preferRelativeResize="0"/>
          <p:nvPr/>
        </p:nvPicPr>
        <p:blipFill rotWithShape="1">
          <a:blip r:embed="rId3">
            <a:alphaModFix/>
          </a:blip>
          <a:srcRect/>
          <a:stretch/>
        </p:blipFill>
        <p:spPr>
          <a:xfrm>
            <a:off x="5191567" y="1530710"/>
            <a:ext cx="1808866" cy="2713297"/>
          </a:xfrm>
          <a:prstGeom prst="rect">
            <a:avLst/>
          </a:prstGeom>
          <a:noFill/>
          <a:ln>
            <a:noFill/>
          </a:ln>
        </p:spPr>
      </p:pic>
      <p:sp>
        <p:nvSpPr>
          <p:cNvPr id="270216" name="Google Shape;270216;p86"/>
          <p:cNvSpPr txBox="1"/>
          <p:nvPr/>
        </p:nvSpPr>
        <p:spPr>
          <a:xfrm>
            <a:off x="702527" y="4580140"/>
            <a:ext cx="10946100" cy="954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Calibri"/>
                <a:ea typeface="Calibri"/>
                <a:cs typeface="Calibri"/>
                <a:sym typeface="Calibri"/>
              </a:rPr>
              <a:t>In people with heart failure SGLT2i should be used because they improve heart failure and kidney outcomes.</a:t>
            </a:r>
            <a:endParaRPr sz="2800">
              <a:solidFill>
                <a:schemeClr val="dk1"/>
              </a:solidFill>
              <a:latin typeface="Calibri"/>
              <a:ea typeface="Calibri"/>
              <a:cs typeface="Calibri"/>
              <a:sym typeface="Calibri"/>
            </a:endParaRPr>
          </a:p>
        </p:txBody>
      </p:sp>
      <p:sp>
        <p:nvSpPr>
          <p:cNvPr id="270217" name="Google Shape;270217;p86"/>
          <p:cNvSpPr txBox="1"/>
          <p:nvPr/>
        </p:nvSpPr>
        <p:spPr>
          <a:xfrm>
            <a:off x="2373788" y="6185722"/>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70222"/>
        <p:cNvGrpSpPr/>
        <p:nvPr/>
      </p:nvGrpSpPr>
      <p:grpSpPr>
        <a:xfrm>
          <a:off x="0" y="0"/>
          <a:ext cx="0" cy="0"/>
          <a:chOff x="0" y="0"/>
          <a:chExt cx="0" cy="0"/>
        </a:xfrm>
      </p:grpSpPr>
      <p:sp>
        <p:nvSpPr>
          <p:cNvPr id="270223" name="Google Shape;270223;p87"/>
          <p:cNvSpPr txBox="1">
            <a:spLocks noGrp="1"/>
          </p:cNvSpPr>
          <p:nvPr>
            <p:ph type="title"/>
          </p:nvPr>
        </p:nvSpPr>
        <p:spPr>
          <a:xfrm>
            <a:off x="630306" y="351437"/>
            <a:ext cx="11139300" cy="871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Effect of SGLT2i in people with heart failure</a:t>
            </a:r>
            <a:endParaRPr/>
          </a:p>
        </p:txBody>
      </p:sp>
      <p:sp>
        <p:nvSpPr>
          <p:cNvPr id="270224" name="Google Shape;270224;p87"/>
          <p:cNvSpPr txBox="1"/>
          <p:nvPr/>
        </p:nvSpPr>
        <p:spPr>
          <a:xfrm>
            <a:off x="5722940" y="6123063"/>
            <a:ext cx="3149700" cy="383400"/>
          </a:xfrm>
          <a:prstGeom prst="rect">
            <a:avLst/>
          </a:prstGeom>
          <a:noFill/>
          <a:ln>
            <a:noFill/>
          </a:ln>
        </p:spPr>
        <p:txBody>
          <a:bodyPr spcFirstLastPara="1" wrap="square" lIns="91425" tIns="45700" rIns="91425" bIns="45700" anchor="t" anchorCtr="0">
            <a:normAutofit/>
          </a:bodyPr>
          <a:lstStyle/>
          <a:p>
            <a:pPr marL="0" marR="0" lvl="0" indent="0" algn="l" rtl="0">
              <a:lnSpc>
                <a:spcPct val="120000"/>
              </a:lnSpc>
              <a:spcBef>
                <a:spcPts val="0"/>
              </a:spcBef>
              <a:spcAft>
                <a:spcPts val="0"/>
              </a:spcAft>
              <a:buClr>
                <a:srgbClr val="000000"/>
              </a:buClr>
              <a:buSzPts val="1050"/>
              <a:buFont typeface="Arial"/>
              <a:buNone/>
            </a:pPr>
            <a:r>
              <a:rPr lang="en-US" sz="1050" b="0" i="1" u="none" strike="noStrike" cap="none">
                <a:solidFill>
                  <a:srgbClr val="000000"/>
                </a:solidFill>
                <a:latin typeface="Calibri"/>
                <a:ea typeface="Calibri"/>
                <a:cs typeface="Calibri"/>
                <a:sym typeface="Calibri"/>
              </a:rPr>
              <a:t>N Engl J Med 2020;383:1413-1424</a:t>
            </a:r>
            <a:endParaRPr/>
          </a:p>
        </p:txBody>
      </p:sp>
      <p:pic>
        <p:nvPicPr>
          <p:cNvPr id="270225" name="Google Shape;270225;p87"/>
          <p:cNvPicPr preferRelativeResize="0"/>
          <p:nvPr/>
        </p:nvPicPr>
        <p:blipFill rotWithShape="1">
          <a:blip r:embed="rId3">
            <a:alphaModFix/>
          </a:blip>
          <a:srcRect/>
          <a:stretch/>
        </p:blipFill>
        <p:spPr>
          <a:xfrm rot="5400000">
            <a:off x="1376209" y="928306"/>
            <a:ext cx="2486737" cy="3984126"/>
          </a:xfrm>
          <a:prstGeom prst="rect">
            <a:avLst/>
          </a:prstGeom>
          <a:noFill/>
          <a:ln>
            <a:noFill/>
          </a:ln>
        </p:spPr>
      </p:pic>
      <p:pic>
        <p:nvPicPr>
          <p:cNvPr id="270226" name="Google Shape;270226;p87"/>
          <p:cNvPicPr preferRelativeResize="0"/>
          <p:nvPr/>
        </p:nvPicPr>
        <p:blipFill rotWithShape="1">
          <a:blip r:embed="rId4">
            <a:alphaModFix/>
          </a:blip>
          <a:srcRect/>
          <a:stretch/>
        </p:blipFill>
        <p:spPr>
          <a:xfrm>
            <a:off x="4621972" y="3084888"/>
            <a:ext cx="3155950" cy="3125893"/>
          </a:xfrm>
          <a:prstGeom prst="rect">
            <a:avLst/>
          </a:prstGeom>
          <a:noFill/>
          <a:ln>
            <a:noFill/>
          </a:ln>
        </p:spPr>
      </p:pic>
      <p:sp>
        <p:nvSpPr>
          <p:cNvPr id="270227" name="Google Shape;270227;p87"/>
          <p:cNvSpPr txBox="1"/>
          <p:nvPr/>
        </p:nvSpPr>
        <p:spPr>
          <a:xfrm>
            <a:off x="617183" y="1264960"/>
            <a:ext cx="4004700" cy="411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rgbClr val="000000"/>
                </a:solidFill>
                <a:latin typeface="Calibri"/>
                <a:ea typeface="Calibri"/>
                <a:cs typeface="Calibri"/>
                <a:sym typeface="Calibri"/>
              </a:rPr>
              <a:t>DAPA-HF</a:t>
            </a:r>
            <a:endParaRPr/>
          </a:p>
        </p:txBody>
      </p:sp>
      <p:pic>
        <p:nvPicPr>
          <p:cNvPr id="270228" name="Google Shape;270228;p87"/>
          <p:cNvPicPr preferRelativeResize="0"/>
          <p:nvPr/>
        </p:nvPicPr>
        <p:blipFill rotWithShape="1">
          <a:blip r:embed="rId5">
            <a:alphaModFix/>
          </a:blip>
          <a:srcRect/>
          <a:stretch/>
        </p:blipFill>
        <p:spPr>
          <a:xfrm>
            <a:off x="7868463" y="1665071"/>
            <a:ext cx="3514941" cy="2486735"/>
          </a:xfrm>
          <a:prstGeom prst="rect">
            <a:avLst/>
          </a:prstGeom>
          <a:noFill/>
          <a:ln>
            <a:noFill/>
          </a:ln>
        </p:spPr>
      </p:pic>
      <p:sp>
        <p:nvSpPr>
          <p:cNvPr id="270229" name="Google Shape;270229;p87"/>
          <p:cNvSpPr txBox="1"/>
          <p:nvPr/>
        </p:nvSpPr>
        <p:spPr>
          <a:xfrm>
            <a:off x="8206074" y="1276890"/>
            <a:ext cx="2834100" cy="400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Calibri"/>
              <a:buNone/>
            </a:pPr>
            <a:r>
              <a:rPr lang="en-US" sz="2000" b="1" i="0" u="none" strike="noStrike" cap="none">
                <a:solidFill>
                  <a:srgbClr val="000000"/>
                </a:solidFill>
                <a:latin typeface="Calibri"/>
                <a:ea typeface="Calibri"/>
                <a:cs typeface="Calibri"/>
                <a:sym typeface="Calibri"/>
              </a:rPr>
              <a:t>EMPEROR-PRESERVED</a:t>
            </a:r>
            <a:endParaRPr/>
          </a:p>
        </p:txBody>
      </p:sp>
      <p:sp>
        <p:nvSpPr>
          <p:cNvPr id="270230" name="Google Shape;270230;p87"/>
          <p:cNvSpPr txBox="1"/>
          <p:nvPr/>
        </p:nvSpPr>
        <p:spPr>
          <a:xfrm>
            <a:off x="7865673" y="4151806"/>
            <a:ext cx="3514800" cy="400200"/>
          </a:xfrm>
          <a:prstGeom prst="rect">
            <a:avLst/>
          </a:prstGeom>
          <a:noFill/>
          <a:ln>
            <a:noFill/>
          </a:ln>
        </p:spPr>
        <p:txBody>
          <a:bodyPr spcFirstLastPara="1" wrap="square" lIns="91425" tIns="45700" rIns="91425" bIns="45700" anchor="t" anchorCtr="0">
            <a:normAutofit/>
          </a:bodyPr>
          <a:lstStyle/>
          <a:p>
            <a:pPr marL="0" marR="0" lvl="0" indent="0" algn="r" rtl="0">
              <a:lnSpc>
                <a:spcPct val="120000"/>
              </a:lnSpc>
              <a:spcBef>
                <a:spcPts val="0"/>
              </a:spcBef>
              <a:spcAft>
                <a:spcPts val="0"/>
              </a:spcAft>
              <a:buClr>
                <a:srgbClr val="000000"/>
              </a:buClr>
              <a:buSzPts val="1050"/>
              <a:buFont typeface="Arial"/>
              <a:buNone/>
            </a:pPr>
            <a:r>
              <a:rPr lang="en-US" sz="1050" b="0" i="1" u="none" strike="noStrike" cap="none">
                <a:solidFill>
                  <a:srgbClr val="000000"/>
                </a:solidFill>
                <a:latin typeface="Calibri"/>
                <a:ea typeface="Calibri"/>
                <a:cs typeface="Calibri"/>
                <a:sym typeface="Calibri"/>
              </a:rPr>
              <a:t>N Engl J Med 2021;385:1451-1461</a:t>
            </a:r>
            <a:endParaRPr/>
          </a:p>
        </p:txBody>
      </p:sp>
      <p:sp>
        <p:nvSpPr>
          <p:cNvPr id="270231" name="Google Shape;270231;p87"/>
          <p:cNvSpPr txBox="1"/>
          <p:nvPr/>
        </p:nvSpPr>
        <p:spPr>
          <a:xfrm>
            <a:off x="4702182" y="2684778"/>
            <a:ext cx="2967900" cy="400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rgbClr val="000000"/>
                </a:solidFill>
                <a:latin typeface="Calibri"/>
                <a:ea typeface="Calibri"/>
                <a:cs typeface="Calibri"/>
                <a:sym typeface="Calibri"/>
              </a:rPr>
              <a:t>EMPEROR-REDUCED</a:t>
            </a:r>
            <a:endParaRPr/>
          </a:p>
        </p:txBody>
      </p:sp>
      <p:sp>
        <p:nvSpPr>
          <p:cNvPr id="270232" name="Google Shape;270232;p87"/>
          <p:cNvSpPr txBox="1"/>
          <p:nvPr/>
        </p:nvSpPr>
        <p:spPr>
          <a:xfrm>
            <a:off x="617183" y="4206058"/>
            <a:ext cx="3149700" cy="3834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050"/>
              <a:buFont typeface="Arial"/>
              <a:buNone/>
            </a:pPr>
            <a:r>
              <a:rPr lang="en-US" sz="1050" b="0" i="1" u="none" strike="noStrike" cap="none">
                <a:solidFill>
                  <a:srgbClr val="000000"/>
                </a:solidFill>
                <a:latin typeface="Calibri"/>
                <a:ea typeface="Calibri"/>
                <a:cs typeface="Calibri"/>
                <a:sym typeface="Calibri"/>
              </a:rPr>
              <a:t>N Engl J Med 2019;381:1995-2008</a:t>
            </a:r>
            <a:endParaRPr/>
          </a:p>
        </p:txBody>
      </p:sp>
      <p:sp>
        <p:nvSpPr>
          <p:cNvPr id="270233" name="Google Shape;270233;p87"/>
          <p:cNvSpPr txBox="1"/>
          <p:nvPr/>
        </p:nvSpPr>
        <p:spPr>
          <a:xfrm>
            <a:off x="5989240" y="6280972"/>
            <a:ext cx="213600" cy="230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strike="noStrike">
                <a:solidFill>
                  <a:schemeClr val="dk1"/>
                </a:solidFill>
                <a:latin typeface="Calibri"/>
                <a:ea typeface="Calibri"/>
                <a:cs typeface="Calibri"/>
                <a:sym typeface="Calibri"/>
              </a:rPr>
              <a:t>.</a:t>
            </a:r>
            <a:endParaRPr sz="9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70238"/>
        <p:cNvGrpSpPr/>
        <p:nvPr/>
      </p:nvGrpSpPr>
      <p:grpSpPr>
        <a:xfrm>
          <a:off x="0" y="0"/>
          <a:ext cx="0" cy="0"/>
          <a:chOff x="0" y="0"/>
          <a:chExt cx="0" cy="0"/>
        </a:xfrm>
      </p:grpSpPr>
      <p:sp>
        <p:nvSpPr>
          <p:cNvPr id="270239" name="Google Shape;270239;p88"/>
          <p:cNvSpPr txBox="1">
            <a:spLocks noGrp="1"/>
          </p:cNvSpPr>
          <p:nvPr>
            <p:ph type="title"/>
          </p:nvPr>
        </p:nvSpPr>
        <p:spPr>
          <a:xfrm>
            <a:off x="762785" y="134296"/>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Effect of SGLT2i in people with heart failure</a:t>
            </a:r>
            <a:endParaRPr sz="4000"/>
          </a:p>
        </p:txBody>
      </p:sp>
      <p:pic>
        <p:nvPicPr>
          <p:cNvPr id="270240" name="Google Shape;270240;p88"/>
          <p:cNvPicPr preferRelativeResize="0"/>
          <p:nvPr/>
        </p:nvPicPr>
        <p:blipFill rotWithShape="1">
          <a:blip r:embed="rId3">
            <a:alphaModFix/>
          </a:blip>
          <a:srcRect/>
          <a:stretch/>
        </p:blipFill>
        <p:spPr>
          <a:xfrm>
            <a:off x="1050315" y="1971405"/>
            <a:ext cx="10095301" cy="1819373"/>
          </a:xfrm>
          <a:prstGeom prst="rect">
            <a:avLst/>
          </a:prstGeom>
          <a:noFill/>
          <a:ln w="19050" cap="flat" cmpd="sng">
            <a:solidFill>
              <a:schemeClr val="dk1"/>
            </a:solidFill>
            <a:prstDash val="solid"/>
            <a:round/>
            <a:headEnd type="none" w="sm" len="sm"/>
            <a:tailEnd type="none" w="sm" len="sm"/>
          </a:ln>
        </p:spPr>
      </p:pic>
      <p:sp>
        <p:nvSpPr>
          <p:cNvPr id="270241" name="Google Shape;270241;p88"/>
          <p:cNvSpPr txBox="1"/>
          <p:nvPr/>
        </p:nvSpPr>
        <p:spPr>
          <a:xfrm>
            <a:off x="762785" y="1227731"/>
            <a:ext cx="79578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Calibri"/>
              <a:buNone/>
            </a:pPr>
            <a:r>
              <a:rPr lang="en-US" sz="2400" b="0" i="0" u="none" strike="noStrike" cap="none">
                <a:solidFill>
                  <a:srgbClr val="000000"/>
                </a:solidFill>
                <a:latin typeface="Calibri"/>
                <a:ea typeface="Calibri"/>
                <a:cs typeface="Calibri"/>
                <a:sym typeface="Calibri"/>
              </a:rPr>
              <a:t>Meta-analysis of HFrEF trials: First Kidney Outcome Composite</a:t>
            </a:r>
            <a:endParaRPr/>
          </a:p>
        </p:txBody>
      </p:sp>
      <p:sp>
        <p:nvSpPr>
          <p:cNvPr id="270242" name="Google Shape;270242;p88"/>
          <p:cNvSpPr/>
          <p:nvPr/>
        </p:nvSpPr>
        <p:spPr>
          <a:xfrm>
            <a:off x="1046381" y="4130234"/>
            <a:ext cx="100992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Kidney composite was defined as time to first occurrence of any of the components of 50% or higher sustained decline in eGFR, end-stage renal disease, or renal death. End-stage renal disease was defined as either sustained eGFR lower than 15 mL/min per 1·73 m², chronic dialysis treatment, or receiving a renal transplant. </a:t>
            </a:r>
            <a:endParaRPr/>
          </a:p>
        </p:txBody>
      </p:sp>
      <p:sp>
        <p:nvSpPr>
          <p:cNvPr id="270243" name="Google Shape;270243;p88"/>
          <p:cNvSpPr txBox="1"/>
          <p:nvPr/>
        </p:nvSpPr>
        <p:spPr>
          <a:xfrm>
            <a:off x="2277693" y="6340204"/>
            <a:ext cx="3149700" cy="3834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050"/>
              <a:buFont typeface="Arial"/>
              <a:buNone/>
            </a:pPr>
            <a:r>
              <a:rPr lang="en-US" sz="1050" b="0" i="1" u="none" strike="noStrike" cap="none">
                <a:solidFill>
                  <a:srgbClr val="000000"/>
                </a:solidFill>
                <a:latin typeface="Calibri"/>
                <a:ea typeface="Calibri"/>
                <a:cs typeface="Calibri"/>
                <a:sym typeface="Calibri"/>
              </a:rPr>
              <a:t>Lancet 2020;396:819-29</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270247"/>
        <p:cNvGrpSpPr/>
        <p:nvPr/>
      </p:nvGrpSpPr>
      <p:grpSpPr>
        <a:xfrm>
          <a:off x="0" y="0"/>
          <a:ext cx="0" cy="0"/>
          <a:chOff x="0" y="0"/>
          <a:chExt cx="0" cy="0"/>
        </a:xfrm>
      </p:grpSpPr>
      <p:sp>
        <p:nvSpPr>
          <p:cNvPr id="270248" name="Google Shape;270248;p89"/>
          <p:cNvSpPr txBox="1">
            <a:spLocks noGrp="1"/>
          </p:cNvSpPr>
          <p:nvPr>
            <p:ph type="title"/>
          </p:nvPr>
        </p:nvSpPr>
        <p:spPr>
          <a:xfrm>
            <a:off x="666750" y="186020"/>
            <a:ext cx="11182500" cy="678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000"/>
              <a:buFont typeface="Calibri"/>
              <a:buNone/>
            </a:pPr>
            <a:r>
              <a:rPr lang="en-US" sz="4000"/>
              <a:t>Choosing glucose-lowering medication in people with chronic kidney disease</a:t>
            </a:r>
            <a:endParaRPr sz="4000"/>
          </a:p>
        </p:txBody>
      </p:sp>
      <p:pic>
        <p:nvPicPr>
          <p:cNvPr id="270249" name="Google Shape;270249;p89" descr="A picture containing text&#10;&#10;Description automatically generated"/>
          <p:cNvPicPr preferRelativeResize="0"/>
          <p:nvPr/>
        </p:nvPicPr>
        <p:blipFill rotWithShape="1">
          <a:blip r:embed="rId3">
            <a:alphaModFix/>
          </a:blip>
          <a:srcRect/>
          <a:stretch/>
        </p:blipFill>
        <p:spPr>
          <a:xfrm>
            <a:off x="4562354" y="1154575"/>
            <a:ext cx="3067291" cy="4757195"/>
          </a:xfrm>
          <a:prstGeom prst="rect">
            <a:avLst/>
          </a:prstGeom>
          <a:noFill/>
          <a:ln>
            <a:noFill/>
          </a:ln>
        </p:spPr>
      </p:pic>
      <p:sp>
        <p:nvSpPr>
          <p:cNvPr id="270250" name="Google Shape;270250;p89"/>
          <p:cNvSpPr txBox="1"/>
          <p:nvPr/>
        </p:nvSpPr>
        <p:spPr>
          <a:xfrm>
            <a:off x="2354737" y="6165503"/>
            <a:ext cx="6434700" cy="692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a:p>
            <a:pPr marL="0" marR="0" lvl="0" indent="0" algn="ctr" rtl="0">
              <a:spcBef>
                <a:spcPts val="600"/>
              </a:spcBef>
              <a:spcAft>
                <a:spcPts val="0"/>
              </a:spcAft>
              <a:buNone/>
            </a:pPr>
            <a:r>
              <a:rPr lang="en-US" sz="900" b="0" i="0" strike="noStrike">
                <a:solidFill>
                  <a:schemeClr val="dk1"/>
                </a:solidFill>
                <a:latin typeface="Calibri"/>
                <a:ea typeface="Calibri"/>
                <a:cs typeface="Calibri"/>
                <a:sym typeface="Calibri"/>
              </a:rPr>
              <a:t>.</a:t>
            </a:r>
            <a:endParaRPr sz="9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270255"/>
        <p:cNvGrpSpPr/>
        <p:nvPr/>
      </p:nvGrpSpPr>
      <p:grpSpPr>
        <a:xfrm>
          <a:off x="0" y="0"/>
          <a:ext cx="0" cy="0"/>
          <a:chOff x="0" y="0"/>
          <a:chExt cx="0" cy="0"/>
        </a:xfrm>
      </p:grpSpPr>
      <p:sp>
        <p:nvSpPr>
          <p:cNvPr id="270256" name="Google Shape;270256;p90"/>
          <p:cNvSpPr txBox="1">
            <a:spLocks noGrp="1"/>
          </p:cNvSpPr>
          <p:nvPr>
            <p:ph type="title"/>
          </p:nvPr>
        </p:nvSpPr>
        <p:spPr>
          <a:xfrm>
            <a:off x="589004" y="25293"/>
            <a:ext cx="11355300" cy="697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000"/>
              <a:buFont typeface="Calibri"/>
              <a:buNone/>
            </a:pPr>
            <a:r>
              <a:rPr lang="en-US" sz="4000"/>
              <a:t>Effects of SGLT2i in people with chronic kidney disease</a:t>
            </a:r>
            <a:endParaRPr/>
          </a:p>
        </p:txBody>
      </p:sp>
      <p:pic>
        <p:nvPicPr>
          <p:cNvPr id="270257" name="Google Shape;270257;p90"/>
          <p:cNvPicPr preferRelativeResize="0"/>
          <p:nvPr/>
        </p:nvPicPr>
        <p:blipFill rotWithShape="1">
          <a:blip r:embed="rId3">
            <a:alphaModFix/>
          </a:blip>
          <a:srcRect/>
          <a:stretch/>
        </p:blipFill>
        <p:spPr>
          <a:xfrm>
            <a:off x="1087395" y="807317"/>
            <a:ext cx="8735337" cy="5337077"/>
          </a:xfrm>
          <a:prstGeom prst="rect">
            <a:avLst/>
          </a:prstGeom>
          <a:noFill/>
          <a:ln>
            <a:noFill/>
          </a:ln>
        </p:spPr>
      </p:pic>
      <p:sp>
        <p:nvSpPr>
          <p:cNvPr id="270258" name="Google Shape;270258;p90"/>
          <p:cNvSpPr txBox="1"/>
          <p:nvPr/>
        </p:nvSpPr>
        <p:spPr>
          <a:xfrm>
            <a:off x="9940928" y="1254928"/>
            <a:ext cx="1736100" cy="687300"/>
          </a:xfrm>
          <a:prstGeom prst="rect">
            <a:avLst/>
          </a:prstGeom>
          <a:noFill/>
          <a:ln>
            <a:noFill/>
          </a:ln>
        </p:spPr>
        <p:txBody>
          <a:bodyPr spcFirstLastPara="1" wrap="square" lIns="91425" tIns="45700" rIns="91425" bIns="45700" anchor="t" anchorCtr="0">
            <a:noAutofit/>
          </a:bodyPr>
          <a:lstStyle/>
          <a:p>
            <a:pPr marL="0" marR="0" lvl="0" indent="0" algn="l" rtl="0">
              <a:lnSpc>
                <a:spcPct val="85714"/>
              </a:lnSpc>
              <a:spcBef>
                <a:spcPts val="0"/>
              </a:spcBef>
              <a:spcAft>
                <a:spcPts val="0"/>
              </a:spcAft>
              <a:buClr>
                <a:srgbClr val="000000"/>
              </a:buClr>
              <a:buSzPts val="1050"/>
              <a:buFont typeface="Arial"/>
              <a:buNone/>
            </a:pPr>
            <a:r>
              <a:rPr lang="en-US" sz="1050" b="0" i="1" u="none" strike="noStrike" cap="none">
                <a:solidFill>
                  <a:srgbClr val="000000"/>
                </a:solidFill>
                <a:latin typeface="Calibri"/>
                <a:ea typeface="Calibri"/>
                <a:cs typeface="Calibri"/>
                <a:sym typeface="Calibri"/>
              </a:rPr>
              <a:t>DM, diabetes mellitus; eGFR, estimated glomerular filtration rate; ESKD, end-stage kidney disease; TBD, to be determined; UACR, urinary albumin:creatinine ratio. a. Jardine MJ, et al. Am J Nephrol. 2017;46:462-472; b. ClinicalTrials.gov. Accessed November 09, 2021. https://clinicaltrials.gov/ct2/show/NCT02065791; c. Perkovic V, et al. N Engl J Med. 2019;380:2295-2306; d. ClinicalTrials.gov. Accessed November 09, 2021. https://clinicaltrials.gov/ct2/show/NCT03036150; e. Heerspink HJL, et al. Nephrol Dial Transplant. 2020;35:274-282; f. Heerspink HJL, et al. N Engl J Med. 2020;383:1436-1446; g. ClinicalTrials.gov. Accessed November 09, 2021. https://clinicaltrials.gov/ct2/show/ NCT03594110; h. Herrington WG, et al. Clin Kidney J. 2018;11:749-761. i. https://www.boehringer-ingelheim.com/human-health/metabolic-diseases/early-stop-chronic-kidney-disease-trial-efficacy</a:t>
            </a:r>
            <a:endParaRPr/>
          </a:p>
          <a:p>
            <a:pPr marL="0" marR="0" lvl="0" indent="0" algn="l" rtl="0">
              <a:lnSpc>
                <a:spcPct val="85714"/>
              </a:lnSpc>
              <a:spcBef>
                <a:spcPts val="1000"/>
              </a:spcBef>
              <a:spcAft>
                <a:spcPts val="0"/>
              </a:spcAft>
              <a:buClr>
                <a:srgbClr val="000000"/>
              </a:buClr>
              <a:buSzPts val="1050"/>
              <a:buFont typeface="Arial"/>
              <a:buNone/>
            </a:pPr>
            <a:r>
              <a:rPr lang="en-US" sz="1050" b="0" i="1" u="none" strike="noStrike" cap="none">
                <a:solidFill>
                  <a:srgbClr val="000000"/>
                </a:solidFill>
                <a:latin typeface="Calibri"/>
                <a:ea typeface="Calibri"/>
                <a:cs typeface="Calibri"/>
                <a:sym typeface="Calibri"/>
              </a:rPr>
              <a:t>*published results not yet available</a:t>
            </a:r>
            <a:endParaRPr sz="1050" b="0" i="1" u="none" strike="noStrike" cap="none">
              <a:solidFill>
                <a:srgbClr val="000000"/>
              </a:solidFill>
              <a:latin typeface="Calibri"/>
              <a:ea typeface="Calibri"/>
              <a:cs typeface="Calibri"/>
              <a:sym typeface="Calibri"/>
            </a:endParaRPr>
          </a:p>
        </p:txBody>
      </p:sp>
      <p:sp>
        <p:nvSpPr>
          <p:cNvPr id="270259" name="Google Shape;270259;p90"/>
          <p:cNvSpPr txBox="1"/>
          <p:nvPr/>
        </p:nvSpPr>
        <p:spPr>
          <a:xfrm>
            <a:off x="8808720" y="5486400"/>
            <a:ext cx="338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Calibri"/>
              <a:buNone/>
            </a:pPr>
            <a:r>
              <a:rPr lang="en-US" sz="2400" b="0" i="0" u="none" strike="noStrike" cap="none">
                <a:solidFill>
                  <a:srgbClr val="000000"/>
                </a:solidFill>
                <a:latin typeface="Calibri"/>
                <a:ea typeface="Calibri"/>
                <a:cs typeface="Calibri"/>
                <a:sym typeface="Calibri"/>
              </a:rPr>
              <a:t>*</a:t>
            </a:r>
            <a:endParaRPr/>
          </a:p>
        </p:txBody>
      </p:sp>
      <p:sp>
        <p:nvSpPr>
          <p:cNvPr id="270260" name="Google Shape;270260;p90"/>
          <p:cNvSpPr txBox="1"/>
          <p:nvPr/>
        </p:nvSpPr>
        <p:spPr>
          <a:xfrm>
            <a:off x="2373945" y="6165503"/>
            <a:ext cx="6434700" cy="692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a:p>
            <a:pPr marL="0" marR="0" lvl="0" indent="0" algn="ctr" rtl="0">
              <a:spcBef>
                <a:spcPts val="600"/>
              </a:spcBef>
              <a:spcAft>
                <a:spcPts val="0"/>
              </a:spcAft>
              <a:buNone/>
            </a:pPr>
            <a:r>
              <a:rPr lang="en-US" sz="900" b="0" i="0" strike="noStrike">
                <a:solidFill>
                  <a:schemeClr val="dk1"/>
                </a:solidFill>
                <a:latin typeface="Calibri"/>
                <a:ea typeface="Calibri"/>
                <a:cs typeface="Calibri"/>
                <a:sym typeface="Calibri"/>
              </a:rPr>
              <a:t>.</a:t>
            </a:r>
            <a:endParaRPr sz="9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270264"/>
        <p:cNvGrpSpPr/>
        <p:nvPr/>
      </p:nvGrpSpPr>
      <p:grpSpPr>
        <a:xfrm>
          <a:off x="0" y="0"/>
          <a:ext cx="0" cy="0"/>
          <a:chOff x="0" y="0"/>
          <a:chExt cx="0" cy="0"/>
        </a:xfrm>
      </p:grpSpPr>
      <p:sp>
        <p:nvSpPr>
          <p:cNvPr id="270265" name="Google Shape;270265;p91"/>
          <p:cNvSpPr txBox="1">
            <a:spLocks noGrp="1"/>
          </p:cNvSpPr>
          <p:nvPr>
            <p:ph type="title"/>
          </p:nvPr>
        </p:nvSpPr>
        <p:spPr>
          <a:xfrm>
            <a:off x="838200" y="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Conclusions and recommendations</a:t>
            </a:r>
            <a:endParaRPr/>
          </a:p>
        </p:txBody>
      </p:sp>
      <p:sp>
        <p:nvSpPr>
          <p:cNvPr id="270266" name="Google Shape;270266;p91"/>
          <p:cNvSpPr txBox="1">
            <a:spLocks noGrp="1"/>
          </p:cNvSpPr>
          <p:nvPr>
            <p:ph type="body" idx="1"/>
          </p:nvPr>
        </p:nvSpPr>
        <p:spPr>
          <a:xfrm>
            <a:off x="838201" y="1461832"/>
            <a:ext cx="105156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In people with CKD, SGLT-2 inhibitors and GLP-1RA reduce risk of MACE independent of eGFR. </a:t>
            </a:r>
            <a:endParaRPr/>
          </a:p>
          <a:p>
            <a:pPr marL="228600" lvl="0" indent="-228600" algn="l" rtl="0">
              <a:lnSpc>
                <a:spcPct val="90000"/>
              </a:lnSpc>
              <a:spcBef>
                <a:spcPts val="1000"/>
              </a:spcBef>
              <a:spcAft>
                <a:spcPts val="0"/>
              </a:spcAft>
              <a:buClr>
                <a:schemeClr val="dk1"/>
              </a:buClr>
              <a:buSzPts val="2800"/>
              <a:buChar char="•"/>
            </a:pPr>
            <a:r>
              <a:rPr lang="en-US"/>
              <a:t>In people with CKD, SGLT2i also reduce risks of HF and kidney outcomes (including end-stage kidney disease). </a:t>
            </a:r>
            <a:endParaRPr/>
          </a:p>
          <a:p>
            <a:pPr marL="228600" lvl="0" indent="-228600" algn="l" rtl="0">
              <a:lnSpc>
                <a:spcPct val="90000"/>
              </a:lnSpc>
              <a:spcBef>
                <a:spcPts val="1000"/>
              </a:spcBef>
              <a:spcAft>
                <a:spcPts val="0"/>
              </a:spcAft>
              <a:buClr>
                <a:schemeClr val="dk1"/>
              </a:buClr>
              <a:buSzPts val="2800"/>
              <a:buChar char="•"/>
            </a:pPr>
            <a:r>
              <a:rPr lang="en-US"/>
              <a:t>In people with CKD and eGFR≥ 20 ml/min per 1.73 m</a:t>
            </a:r>
            <a:r>
              <a:rPr lang="en-US" baseline="30000"/>
              <a:t>2</a:t>
            </a:r>
            <a:r>
              <a:rPr lang="en-US"/>
              <a:t>, an SGLT2i with proven benefit should be initiated to reduce risks of MACE, HF and kidney outcomes. </a:t>
            </a:r>
            <a:endParaRPr/>
          </a:p>
          <a:p>
            <a:pPr marL="228600" lvl="0" indent="-228600" algn="l" rtl="0">
              <a:lnSpc>
                <a:spcPct val="90000"/>
              </a:lnSpc>
              <a:spcBef>
                <a:spcPts val="1000"/>
              </a:spcBef>
              <a:spcAft>
                <a:spcPts val="0"/>
              </a:spcAft>
              <a:buClr>
                <a:schemeClr val="dk1"/>
              </a:buClr>
              <a:buSzPts val="2800"/>
              <a:buChar char="•"/>
            </a:pPr>
            <a:r>
              <a:rPr lang="en-US"/>
              <a:t>If such treatment is not tolerated or is contraindicated, a GLP-1RA with proven CV outcomes benefit could be considered  </a:t>
            </a:r>
            <a:endParaRPr/>
          </a:p>
        </p:txBody>
      </p:sp>
      <p:sp>
        <p:nvSpPr>
          <p:cNvPr id="270267" name="Google Shape;270267;p91"/>
          <p:cNvSpPr txBox="1"/>
          <p:nvPr/>
        </p:nvSpPr>
        <p:spPr>
          <a:xfrm>
            <a:off x="2402363" y="6176197"/>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70271"/>
        <p:cNvGrpSpPr/>
        <p:nvPr/>
      </p:nvGrpSpPr>
      <p:grpSpPr>
        <a:xfrm>
          <a:off x="0" y="0"/>
          <a:ext cx="0" cy="0"/>
          <a:chOff x="0" y="0"/>
          <a:chExt cx="0" cy="0"/>
        </a:xfrm>
      </p:grpSpPr>
      <p:sp>
        <p:nvSpPr>
          <p:cNvPr id="270272" name="Google Shape;270272;p92"/>
          <p:cNvSpPr txBox="1">
            <a:spLocks noGrp="1"/>
          </p:cNvSpPr>
          <p:nvPr>
            <p:ph type="title"/>
          </p:nvPr>
        </p:nvSpPr>
        <p:spPr>
          <a:xfrm>
            <a:off x="1053958" y="1317987"/>
            <a:ext cx="10515600" cy="716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n-US" sz="3600"/>
              <a:t>Age</a:t>
            </a:r>
            <a:endParaRPr/>
          </a:p>
        </p:txBody>
      </p:sp>
      <p:sp>
        <p:nvSpPr>
          <p:cNvPr id="270273" name="Google Shape;270273;p92"/>
          <p:cNvSpPr txBox="1">
            <a:spLocks noGrp="1"/>
          </p:cNvSpPr>
          <p:nvPr>
            <p:ph type="body" idx="1"/>
          </p:nvPr>
        </p:nvSpPr>
        <p:spPr>
          <a:xfrm>
            <a:off x="1269309" y="2034406"/>
            <a:ext cx="93969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Type 2 diabetes and older age are associated with frailty, worse outcomes, and less benefit from intensive glycaemic control</a:t>
            </a:r>
            <a:endParaRPr/>
          </a:p>
          <a:p>
            <a:pPr marL="228600" lvl="0" indent="-228600" algn="l" rtl="0">
              <a:lnSpc>
                <a:spcPct val="90000"/>
              </a:lnSpc>
              <a:spcBef>
                <a:spcPts val="1000"/>
              </a:spcBef>
              <a:spcAft>
                <a:spcPts val="0"/>
              </a:spcAft>
              <a:buClr>
                <a:schemeClr val="dk1"/>
              </a:buClr>
              <a:buSzPts val="2800"/>
              <a:buChar char="•"/>
            </a:pPr>
            <a:r>
              <a:rPr lang="en-US"/>
              <a:t>Older (&gt;65 years) and younger (&lt;40 years) adults with diabetes are generally under-represented in clinical trials. </a:t>
            </a:r>
            <a:endParaRPr/>
          </a:p>
          <a:p>
            <a:pPr marL="228600" lvl="0" indent="-228600" algn="l" rtl="0">
              <a:lnSpc>
                <a:spcPct val="90000"/>
              </a:lnSpc>
              <a:spcBef>
                <a:spcPts val="1000"/>
              </a:spcBef>
              <a:spcAft>
                <a:spcPts val="0"/>
              </a:spcAft>
              <a:buClr>
                <a:schemeClr val="dk1"/>
              </a:buClr>
              <a:buSzPts val="2800"/>
              <a:buChar char="•"/>
            </a:pPr>
            <a:r>
              <a:rPr lang="en-US"/>
              <a:t> Therefore, informed decisions regarding treatment of older and younger individuals are limited by an absence of age-specific data</a:t>
            </a:r>
            <a:endParaRPr/>
          </a:p>
        </p:txBody>
      </p:sp>
      <p:sp>
        <p:nvSpPr>
          <p:cNvPr id="270274" name="Google Shape;270274;p92"/>
          <p:cNvSpPr/>
          <p:nvPr/>
        </p:nvSpPr>
        <p:spPr>
          <a:xfrm>
            <a:off x="2056836" y="5715014"/>
            <a:ext cx="2460900" cy="415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50"/>
              <a:buFont typeface="Calibri"/>
              <a:buNone/>
            </a:pPr>
            <a:r>
              <a:rPr lang="en-US" sz="1050" b="0" i="1" u="none" strike="noStrike" cap="none">
                <a:solidFill>
                  <a:srgbClr val="000000"/>
                </a:solidFill>
                <a:latin typeface="Calibri"/>
                <a:ea typeface="Calibri"/>
                <a:cs typeface="Calibri"/>
                <a:sym typeface="Calibri"/>
              </a:rPr>
              <a:t>Diabetology 2022;3(1):30-45</a:t>
            </a:r>
            <a:endParaRPr/>
          </a:p>
          <a:p>
            <a:pPr marL="0" marR="0" lvl="0" indent="0" algn="l" rtl="0">
              <a:lnSpc>
                <a:spcPct val="100000"/>
              </a:lnSpc>
              <a:spcBef>
                <a:spcPts val="0"/>
              </a:spcBef>
              <a:spcAft>
                <a:spcPts val="0"/>
              </a:spcAft>
              <a:buClr>
                <a:srgbClr val="000000"/>
              </a:buClr>
              <a:buSzPts val="1050"/>
              <a:buFont typeface="Calibri"/>
              <a:buNone/>
            </a:pPr>
            <a:r>
              <a:rPr lang="en-US" sz="1050" b="0" i="1" u="none" strike="noStrike" cap="none">
                <a:solidFill>
                  <a:srgbClr val="000000"/>
                </a:solidFill>
                <a:latin typeface="Calibri"/>
                <a:ea typeface="Calibri"/>
                <a:cs typeface="Calibri"/>
                <a:sym typeface="Calibri"/>
              </a:rPr>
              <a:t>Diabetes Res Clin Pract 2021;174:108737</a:t>
            </a:r>
            <a:endParaRPr/>
          </a:p>
        </p:txBody>
      </p:sp>
      <p:sp>
        <p:nvSpPr>
          <p:cNvPr id="270275" name="Google Shape;270275;p92"/>
          <p:cNvSpPr txBox="1"/>
          <p:nvPr/>
        </p:nvSpPr>
        <p:spPr>
          <a:xfrm>
            <a:off x="688368" y="513514"/>
            <a:ext cx="6897300" cy="708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a:solidFill>
                  <a:srgbClr val="000000"/>
                </a:solidFill>
                <a:latin typeface="Calibri"/>
                <a:ea typeface="Calibri"/>
                <a:cs typeface="Calibri"/>
                <a:sym typeface="Calibri"/>
              </a:rPr>
              <a:t>Additional Clinical Considerations</a:t>
            </a:r>
            <a:endParaRPr sz="4000">
              <a:solidFill>
                <a:schemeClr val="dk1"/>
              </a:solidFill>
              <a:latin typeface="Calibri"/>
              <a:ea typeface="Calibri"/>
              <a:cs typeface="Calibri"/>
              <a:sym typeface="Calibri"/>
            </a:endParaRPr>
          </a:p>
        </p:txBody>
      </p:sp>
      <p:sp>
        <p:nvSpPr>
          <p:cNvPr id="270276" name="Google Shape;270276;p92"/>
          <p:cNvSpPr txBox="1"/>
          <p:nvPr/>
        </p:nvSpPr>
        <p:spPr>
          <a:xfrm>
            <a:off x="2316638" y="6274833"/>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270280"/>
        <p:cNvGrpSpPr/>
        <p:nvPr/>
      </p:nvGrpSpPr>
      <p:grpSpPr>
        <a:xfrm>
          <a:off x="0" y="0"/>
          <a:ext cx="0" cy="0"/>
          <a:chOff x="0" y="0"/>
          <a:chExt cx="0" cy="0"/>
        </a:xfrm>
      </p:grpSpPr>
      <p:sp>
        <p:nvSpPr>
          <p:cNvPr id="270281" name="Google Shape;270281;p93"/>
          <p:cNvSpPr txBox="1">
            <a:spLocks noGrp="1"/>
          </p:cNvSpPr>
          <p:nvPr>
            <p:ph type="title"/>
          </p:nvPr>
        </p:nvSpPr>
        <p:spPr>
          <a:xfrm>
            <a:off x="717507" y="113185"/>
            <a:ext cx="10515600" cy="5166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000"/>
              <a:buFont typeface="Calibri"/>
              <a:buNone/>
            </a:pPr>
            <a:r>
              <a:rPr lang="en-US" sz="4000"/>
              <a:t>Age</a:t>
            </a:r>
            <a:endParaRPr/>
          </a:p>
        </p:txBody>
      </p:sp>
      <p:sp>
        <p:nvSpPr>
          <p:cNvPr id="270282" name="Google Shape;270282;p93"/>
          <p:cNvSpPr txBox="1">
            <a:spLocks noGrp="1"/>
          </p:cNvSpPr>
          <p:nvPr>
            <p:ph type="body" idx="1"/>
          </p:nvPr>
        </p:nvSpPr>
        <p:spPr>
          <a:xfrm>
            <a:off x="838201" y="680005"/>
            <a:ext cx="10515600" cy="1206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US" sz="2400"/>
              <a:t>However, a recent MA of 11 large GLP-1RA, SGLT2i outcomes trials found that CV and kidney outcomes in people aged ≥65 years were consistent with the effects seen in the overall trial population</a:t>
            </a:r>
            <a:endParaRPr/>
          </a:p>
        </p:txBody>
      </p:sp>
      <p:sp>
        <p:nvSpPr>
          <p:cNvPr id="270283" name="Google Shape;270283;p93"/>
          <p:cNvSpPr/>
          <p:nvPr/>
        </p:nvSpPr>
        <p:spPr>
          <a:xfrm>
            <a:off x="2406086" y="6304055"/>
            <a:ext cx="2460900" cy="415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50"/>
              <a:buFont typeface="Calibri"/>
              <a:buNone/>
            </a:pPr>
            <a:r>
              <a:rPr lang="en-US" sz="1050" b="0" i="1" u="none" strike="noStrike" cap="none">
                <a:solidFill>
                  <a:srgbClr val="000000"/>
                </a:solidFill>
                <a:latin typeface="Calibri"/>
                <a:ea typeface="Calibri"/>
                <a:cs typeface="Calibri"/>
                <a:sym typeface="Calibri"/>
              </a:rPr>
              <a:t>Diabetology 2022;3(1):30-45</a:t>
            </a:r>
            <a:endParaRPr/>
          </a:p>
          <a:p>
            <a:pPr marL="0" marR="0" lvl="0" indent="0" algn="l" rtl="0">
              <a:lnSpc>
                <a:spcPct val="100000"/>
              </a:lnSpc>
              <a:spcBef>
                <a:spcPts val="0"/>
              </a:spcBef>
              <a:spcAft>
                <a:spcPts val="0"/>
              </a:spcAft>
              <a:buClr>
                <a:srgbClr val="000000"/>
              </a:buClr>
              <a:buSzPts val="1050"/>
              <a:buFont typeface="Calibri"/>
              <a:buNone/>
            </a:pPr>
            <a:r>
              <a:rPr lang="en-US" sz="1050" b="0" i="1" u="none" strike="noStrike" cap="none">
                <a:solidFill>
                  <a:srgbClr val="000000"/>
                </a:solidFill>
                <a:latin typeface="Calibri"/>
                <a:ea typeface="Calibri"/>
                <a:cs typeface="Calibri"/>
                <a:sym typeface="Calibri"/>
              </a:rPr>
              <a:t>Diabetes Res Clin Pract 2021;174:108737</a:t>
            </a:r>
            <a:endParaRPr/>
          </a:p>
        </p:txBody>
      </p:sp>
      <p:pic>
        <p:nvPicPr>
          <p:cNvPr id="270284" name="Google Shape;270284;p93"/>
          <p:cNvPicPr preferRelativeResize="0"/>
          <p:nvPr/>
        </p:nvPicPr>
        <p:blipFill rotWithShape="1">
          <a:blip r:embed="rId3">
            <a:alphaModFix/>
          </a:blip>
          <a:srcRect/>
          <a:stretch/>
        </p:blipFill>
        <p:spPr>
          <a:xfrm>
            <a:off x="6428854" y="2332436"/>
            <a:ext cx="5006317" cy="3303945"/>
          </a:xfrm>
          <a:prstGeom prst="rect">
            <a:avLst/>
          </a:prstGeom>
          <a:noFill/>
          <a:ln w="12700" cap="flat" cmpd="sng">
            <a:solidFill>
              <a:schemeClr val="dk1"/>
            </a:solidFill>
            <a:prstDash val="solid"/>
            <a:round/>
            <a:headEnd type="none" w="sm" len="sm"/>
            <a:tailEnd type="none" w="sm" len="sm"/>
          </a:ln>
        </p:spPr>
      </p:pic>
      <p:pic>
        <p:nvPicPr>
          <p:cNvPr id="270285" name="Google Shape;270285;p93"/>
          <p:cNvPicPr preferRelativeResize="0"/>
          <p:nvPr/>
        </p:nvPicPr>
        <p:blipFill rotWithShape="1">
          <a:blip r:embed="rId4">
            <a:alphaModFix/>
          </a:blip>
          <a:srcRect/>
          <a:stretch/>
        </p:blipFill>
        <p:spPr>
          <a:xfrm>
            <a:off x="405273" y="2504023"/>
            <a:ext cx="5769384" cy="2960772"/>
          </a:xfrm>
          <a:prstGeom prst="rect">
            <a:avLst/>
          </a:prstGeom>
          <a:noFill/>
          <a:ln w="12700" cap="flat" cmpd="sng">
            <a:solidFill>
              <a:schemeClr val="dk1"/>
            </a:solidFill>
            <a:prstDash val="solid"/>
            <a:round/>
            <a:headEnd type="none" w="sm" len="sm"/>
            <a:tailEnd type="none" w="sm" len="sm"/>
          </a:ln>
        </p:spPr>
      </p:pic>
      <p:sp>
        <p:nvSpPr>
          <p:cNvPr id="270286" name="Google Shape;270286;p93"/>
          <p:cNvSpPr txBox="1"/>
          <p:nvPr/>
        </p:nvSpPr>
        <p:spPr>
          <a:xfrm>
            <a:off x="3323085" y="1823875"/>
            <a:ext cx="46572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Calibri"/>
              <a:buNone/>
            </a:pPr>
            <a:r>
              <a:rPr lang="en-US" sz="2000" b="1" i="0" u="none" strike="noStrike" cap="none">
                <a:solidFill>
                  <a:srgbClr val="000000"/>
                </a:solidFill>
                <a:latin typeface="Calibri"/>
                <a:ea typeface="Calibri"/>
                <a:cs typeface="Calibri"/>
                <a:sym typeface="Calibri"/>
              </a:rPr>
              <a:t>Results in people &lt;65 years and ≥65 years </a:t>
            </a:r>
            <a:endParaRPr/>
          </a:p>
        </p:txBody>
      </p:sp>
      <p:sp>
        <p:nvSpPr>
          <p:cNvPr id="270287" name="Google Shape;270287;p93"/>
          <p:cNvSpPr txBox="1"/>
          <p:nvPr/>
        </p:nvSpPr>
        <p:spPr>
          <a:xfrm>
            <a:off x="5989240" y="6280972"/>
            <a:ext cx="213600" cy="230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strike="noStrike">
                <a:solidFill>
                  <a:schemeClr val="dk1"/>
                </a:solidFill>
                <a:latin typeface="Calibri"/>
                <a:ea typeface="Calibri"/>
                <a:cs typeface="Calibri"/>
                <a:sym typeface="Calibri"/>
              </a:rPr>
              <a:t>.</a:t>
            </a:r>
            <a:endParaRPr sz="9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70291"/>
        <p:cNvGrpSpPr/>
        <p:nvPr/>
      </p:nvGrpSpPr>
      <p:grpSpPr>
        <a:xfrm>
          <a:off x="0" y="0"/>
          <a:ext cx="0" cy="0"/>
          <a:chOff x="0" y="0"/>
          <a:chExt cx="0" cy="0"/>
        </a:xfrm>
      </p:grpSpPr>
      <p:sp>
        <p:nvSpPr>
          <p:cNvPr id="270292" name="Google Shape;270292;p94"/>
          <p:cNvSpPr txBox="1">
            <a:spLocks noGrp="1"/>
          </p:cNvSpPr>
          <p:nvPr>
            <p:ph type="title"/>
          </p:nvPr>
        </p:nvSpPr>
        <p:spPr>
          <a:xfrm>
            <a:off x="838200" y="365129"/>
            <a:ext cx="10515600" cy="5592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000"/>
              <a:buFont typeface="Calibri"/>
              <a:buNone/>
            </a:pPr>
            <a:r>
              <a:rPr lang="en-US" sz="4000"/>
              <a:t>Age</a:t>
            </a:r>
            <a:endParaRPr/>
          </a:p>
        </p:txBody>
      </p:sp>
      <p:sp>
        <p:nvSpPr>
          <p:cNvPr id="270293" name="Google Shape;270293;p94"/>
          <p:cNvSpPr txBox="1">
            <a:spLocks noGrp="1"/>
          </p:cNvSpPr>
          <p:nvPr>
            <p:ph type="body" idx="1"/>
          </p:nvPr>
        </p:nvSpPr>
        <p:spPr>
          <a:xfrm>
            <a:off x="1431823" y="1145176"/>
            <a:ext cx="93285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Selection of medications to improve CV and kidney outcomes should not differ for older people</a:t>
            </a:r>
            <a:endParaRPr/>
          </a:p>
          <a:p>
            <a:pPr marL="228600" lvl="0" indent="-228600" algn="l" rtl="0">
              <a:lnSpc>
                <a:spcPct val="90000"/>
              </a:lnSpc>
              <a:spcBef>
                <a:spcPts val="1000"/>
              </a:spcBef>
              <a:spcAft>
                <a:spcPts val="0"/>
              </a:spcAft>
              <a:buClr>
                <a:schemeClr val="dk1"/>
              </a:buClr>
              <a:buSzPts val="2800"/>
              <a:buChar char="•"/>
            </a:pPr>
            <a:r>
              <a:rPr lang="en-US"/>
              <a:t>Medication choices for people who are frail or who have multiple comorbidities may require modification for safety and tolerability</a:t>
            </a:r>
            <a:endParaRPr/>
          </a:p>
          <a:p>
            <a:pPr marL="228600" lvl="0" indent="-228600" algn="l" rtl="0">
              <a:lnSpc>
                <a:spcPct val="90000"/>
              </a:lnSpc>
              <a:spcBef>
                <a:spcPts val="1000"/>
              </a:spcBef>
              <a:spcAft>
                <a:spcPts val="0"/>
              </a:spcAft>
              <a:buClr>
                <a:schemeClr val="dk1"/>
              </a:buClr>
              <a:buSzPts val="2800"/>
              <a:buChar char="•"/>
            </a:pPr>
            <a:r>
              <a:rPr lang="en-US"/>
              <a:t>Consider de-prescribing to avoid unnecessary medication and/or harmful side effects such as hypoglycaemia and hypotension</a:t>
            </a:r>
            <a:endParaRPr/>
          </a:p>
        </p:txBody>
      </p:sp>
      <p:sp>
        <p:nvSpPr>
          <p:cNvPr id="270294" name="Google Shape;270294;p94"/>
          <p:cNvSpPr txBox="1"/>
          <p:nvPr/>
        </p:nvSpPr>
        <p:spPr>
          <a:xfrm>
            <a:off x="2440463" y="6166672"/>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270298"/>
        <p:cNvGrpSpPr/>
        <p:nvPr/>
      </p:nvGrpSpPr>
      <p:grpSpPr>
        <a:xfrm>
          <a:off x="0" y="0"/>
          <a:ext cx="0" cy="0"/>
          <a:chOff x="0" y="0"/>
          <a:chExt cx="0" cy="0"/>
        </a:xfrm>
      </p:grpSpPr>
      <p:sp>
        <p:nvSpPr>
          <p:cNvPr id="270299" name="Google Shape;270299;p95"/>
          <p:cNvSpPr txBox="1">
            <a:spLocks noGrp="1"/>
          </p:cNvSpPr>
          <p:nvPr>
            <p:ph type="title"/>
          </p:nvPr>
        </p:nvSpPr>
        <p:spPr>
          <a:xfrm>
            <a:off x="749710" y="596479"/>
            <a:ext cx="10515600" cy="5886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000"/>
              <a:buFont typeface="Calibri"/>
              <a:buNone/>
            </a:pPr>
            <a:r>
              <a:rPr lang="en-US" sz="4000"/>
              <a:t>Age</a:t>
            </a:r>
            <a:endParaRPr/>
          </a:p>
        </p:txBody>
      </p:sp>
      <p:sp>
        <p:nvSpPr>
          <p:cNvPr id="270300" name="Google Shape;270300;p95"/>
          <p:cNvSpPr txBox="1">
            <a:spLocks noGrp="1"/>
          </p:cNvSpPr>
          <p:nvPr>
            <p:ph type="body" idx="1"/>
          </p:nvPr>
        </p:nvSpPr>
        <p:spPr>
          <a:xfrm>
            <a:off x="1387578" y="1390982"/>
            <a:ext cx="94167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Rates of prediabetes and type 2 diabetes are increasing in the adolescent and young adult population, in concert with increases in obesity </a:t>
            </a:r>
            <a:endParaRPr/>
          </a:p>
          <a:p>
            <a:pPr marL="228600" lvl="0" indent="-228600" algn="l" rtl="0">
              <a:lnSpc>
                <a:spcPct val="90000"/>
              </a:lnSpc>
              <a:spcBef>
                <a:spcPts val="1000"/>
              </a:spcBef>
              <a:spcAft>
                <a:spcPts val="0"/>
              </a:spcAft>
              <a:buClr>
                <a:schemeClr val="dk1"/>
              </a:buClr>
              <a:buSzPts val="2800"/>
              <a:buChar char="•"/>
            </a:pPr>
            <a:r>
              <a:rPr lang="en-US"/>
              <a:t>Younger people with type 2 diabetes are at very high risk for complications, and should be treated correspondingly</a:t>
            </a:r>
            <a:endParaRPr/>
          </a:p>
          <a:p>
            <a:pPr marL="228600" lvl="0" indent="-228600" algn="l" rtl="0">
              <a:lnSpc>
                <a:spcPct val="90000"/>
              </a:lnSpc>
              <a:spcBef>
                <a:spcPts val="1000"/>
              </a:spcBef>
              <a:spcAft>
                <a:spcPts val="0"/>
              </a:spcAft>
              <a:buClr>
                <a:schemeClr val="dk1"/>
              </a:buClr>
              <a:buSzPts val="2800"/>
              <a:buChar char="•"/>
            </a:pPr>
            <a:r>
              <a:rPr lang="en-US"/>
              <a:t>Young people also have more rapid deterioration in glycaemic control and  attenuated response to diabetes medications</a:t>
            </a:r>
            <a:endParaRPr/>
          </a:p>
        </p:txBody>
      </p:sp>
      <p:sp>
        <p:nvSpPr>
          <p:cNvPr id="270301" name="Google Shape;270301;p95"/>
          <p:cNvSpPr/>
          <p:nvPr/>
        </p:nvSpPr>
        <p:spPr>
          <a:xfrm>
            <a:off x="2340469" y="6255940"/>
            <a:ext cx="2230200" cy="415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50"/>
              <a:buFont typeface="Calibri"/>
              <a:buNone/>
            </a:pPr>
            <a:r>
              <a:rPr lang="en-US" sz="1050" b="0" i="1" u="none" strike="noStrike" cap="none">
                <a:solidFill>
                  <a:srgbClr val="000000"/>
                </a:solidFill>
                <a:latin typeface="Calibri"/>
                <a:ea typeface="Calibri"/>
                <a:cs typeface="Calibri"/>
                <a:sym typeface="Calibri"/>
              </a:rPr>
              <a:t>JAMA Pediatr 2020;174(2):e194498</a:t>
            </a:r>
            <a:endParaRPr/>
          </a:p>
          <a:p>
            <a:pPr marL="0" marR="0" lvl="0" indent="0" algn="l" rtl="0">
              <a:lnSpc>
                <a:spcPct val="100000"/>
              </a:lnSpc>
              <a:spcBef>
                <a:spcPts val="0"/>
              </a:spcBef>
              <a:spcAft>
                <a:spcPts val="0"/>
              </a:spcAft>
              <a:buClr>
                <a:srgbClr val="000000"/>
              </a:buClr>
              <a:buSzPts val="1050"/>
              <a:buFont typeface="Calibri"/>
              <a:buNone/>
            </a:pPr>
            <a:r>
              <a:rPr lang="en-US" sz="1050" b="0" i="1" u="none" strike="noStrike" cap="none">
                <a:solidFill>
                  <a:srgbClr val="000000"/>
                </a:solidFill>
                <a:latin typeface="Calibri"/>
                <a:ea typeface="Calibri"/>
                <a:cs typeface="Calibri"/>
                <a:sym typeface="Calibri"/>
              </a:rPr>
              <a:t>Diabetes Care 2018;41(8):1717-1725</a:t>
            </a:r>
            <a:endParaRPr/>
          </a:p>
        </p:txBody>
      </p:sp>
      <p:sp>
        <p:nvSpPr>
          <p:cNvPr id="270302" name="Google Shape;270302;p95"/>
          <p:cNvSpPr txBox="1"/>
          <p:nvPr/>
        </p:nvSpPr>
        <p:spPr>
          <a:xfrm>
            <a:off x="5427391" y="6140524"/>
            <a:ext cx="184800" cy="230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9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270307"/>
        <p:cNvGrpSpPr/>
        <p:nvPr/>
      </p:nvGrpSpPr>
      <p:grpSpPr>
        <a:xfrm>
          <a:off x="0" y="0"/>
          <a:ext cx="0" cy="0"/>
          <a:chOff x="0" y="0"/>
          <a:chExt cx="0" cy="0"/>
        </a:xfrm>
      </p:grpSpPr>
      <p:sp>
        <p:nvSpPr>
          <p:cNvPr id="270308" name="Google Shape;270308;p96"/>
          <p:cNvSpPr txBox="1">
            <a:spLocks noGrp="1"/>
          </p:cNvSpPr>
          <p:nvPr>
            <p:ph type="title"/>
          </p:nvPr>
        </p:nvSpPr>
        <p:spPr>
          <a:xfrm>
            <a:off x="729017" y="79763"/>
            <a:ext cx="10515600" cy="5886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000"/>
              <a:buFont typeface="Calibri"/>
              <a:buNone/>
            </a:pPr>
            <a:r>
              <a:rPr lang="en-US" sz="4000"/>
              <a:t>Age</a:t>
            </a:r>
            <a:endParaRPr/>
          </a:p>
        </p:txBody>
      </p:sp>
      <p:sp>
        <p:nvSpPr>
          <p:cNvPr id="270309" name="Google Shape;270309;p96"/>
          <p:cNvSpPr txBox="1">
            <a:spLocks noGrp="1"/>
          </p:cNvSpPr>
          <p:nvPr>
            <p:ph type="body" idx="1"/>
          </p:nvPr>
        </p:nvSpPr>
        <p:spPr>
          <a:xfrm>
            <a:off x="1238866" y="668363"/>
            <a:ext cx="10589400" cy="16254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US" sz="2400"/>
              <a:t>Early use of combination therapy to manage hyperglycaemia may be considered in young people with type 2 diabetes: VERIFY findings suggest superior and more durable glycaemic control with combination vs. metformin monotherapy</a:t>
            </a:r>
            <a:endParaRPr/>
          </a:p>
        </p:txBody>
      </p:sp>
      <p:pic>
        <p:nvPicPr>
          <p:cNvPr id="270310" name="Google Shape;270310;p96"/>
          <p:cNvPicPr preferRelativeResize="0"/>
          <p:nvPr/>
        </p:nvPicPr>
        <p:blipFill rotWithShape="1">
          <a:blip r:embed="rId3">
            <a:alphaModFix/>
          </a:blip>
          <a:srcRect/>
          <a:stretch/>
        </p:blipFill>
        <p:spPr>
          <a:xfrm>
            <a:off x="2154416" y="2292114"/>
            <a:ext cx="7883166" cy="3663831"/>
          </a:xfrm>
          <a:prstGeom prst="rect">
            <a:avLst/>
          </a:prstGeom>
          <a:noFill/>
          <a:ln w="12700" cap="flat" cmpd="sng">
            <a:solidFill>
              <a:schemeClr val="dk1"/>
            </a:solidFill>
            <a:prstDash val="solid"/>
            <a:round/>
            <a:headEnd type="none" w="sm" len="sm"/>
            <a:tailEnd type="none" w="sm" len="sm"/>
          </a:ln>
        </p:spPr>
      </p:pic>
      <p:sp>
        <p:nvSpPr>
          <p:cNvPr id="270311" name="Google Shape;270311;p96"/>
          <p:cNvSpPr txBox="1"/>
          <p:nvPr/>
        </p:nvSpPr>
        <p:spPr>
          <a:xfrm>
            <a:off x="1313251" y="1844765"/>
            <a:ext cx="96087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800" b="1" i="0" u="none" strike="noStrike" cap="none">
                <a:solidFill>
                  <a:srgbClr val="000000"/>
                </a:solidFill>
                <a:latin typeface="Calibri"/>
                <a:ea typeface="Calibri"/>
                <a:cs typeface="Calibri"/>
                <a:sym typeface="Calibri"/>
              </a:rPr>
              <a:t>Primary treatment failure (HbA1c ≥ 7%) among people with young- and late-onset type 2 diabetes</a:t>
            </a:r>
            <a:endParaRPr/>
          </a:p>
        </p:txBody>
      </p:sp>
      <p:sp>
        <p:nvSpPr>
          <p:cNvPr id="270312" name="Google Shape;270312;p96"/>
          <p:cNvSpPr/>
          <p:nvPr/>
        </p:nvSpPr>
        <p:spPr>
          <a:xfrm>
            <a:off x="2282261" y="6257888"/>
            <a:ext cx="2508900" cy="253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50"/>
              <a:buFont typeface="Calibri"/>
              <a:buNone/>
            </a:pPr>
            <a:r>
              <a:rPr lang="en-US" sz="1050" b="0" i="1" u="none" strike="noStrike" cap="none">
                <a:solidFill>
                  <a:srgbClr val="000000"/>
                </a:solidFill>
                <a:latin typeface="Calibri"/>
                <a:ea typeface="Calibri"/>
                <a:cs typeface="Calibri"/>
                <a:sym typeface="Calibri"/>
              </a:rPr>
              <a:t>Diabetes Obes Metab 2021;23(1):245-251</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270316"/>
        <p:cNvGrpSpPr/>
        <p:nvPr/>
      </p:nvGrpSpPr>
      <p:grpSpPr>
        <a:xfrm>
          <a:off x="0" y="0"/>
          <a:ext cx="0" cy="0"/>
          <a:chOff x="0" y="0"/>
          <a:chExt cx="0" cy="0"/>
        </a:xfrm>
      </p:grpSpPr>
      <p:sp>
        <p:nvSpPr>
          <p:cNvPr id="270317" name="Google Shape;270317;p97"/>
          <p:cNvSpPr txBox="1">
            <a:spLocks noGrp="1"/>
          </p:cNvSpPr>
          <p:nvPr>
            <p:ph type="title"/>
          </p:nvPr>
        </p:nvSpPr>
        <p:spPr>
          <a:xfrm>
            <a:off x="666769" y="838936"/>
            <a:ext cx="9309000" cy="5898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000"/>
              <a:buFont typeface="Calibri"/>
              <a:buNone/>
            </a:pPr>
            <a:r>
              <a:rPr lang="en-US" sz="4000"/>
              <a:t>Obesity and Weight-Related Comorbidities</a:t>
            </a:r>
            <a:endParaRPr/>
          </a:p>
        </p:txBody>
      </p:sp>
      <p:sp>
        <p:nvSpPr>
          <p:cNvPr id="270318" name="Google Shape;270318;p97"/>
          <p:cNvSpPr txBox="1">
            <a:spLocks noGrp="1"/>
          </p:cNvSpPr>
          <p:nvPr>
            <p:ph type="body" idx="1"/>
          </p:nvPr>
        </p:nvSpPr>
        <p:spPr>
          <a:xfrm>
            <a:off x="899160" y="1730527"/>
            <a:ext cx="96165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Care of people with diabetes and weight-related comorbidities such as non-alcoholic fatty liver disease (NAFLD), HF, or obstructive sleep apnea (OSA) should include strategies to achieve weight loss</a:t>
            </a:r>
            <a:endParaRPr/>
          </a:p>
          <a:p>
            <a:pPr marL="0" lvl="0" indent="0" algn="l" rtl="0">
              <a:lnSpc>
                <a:spcPct val="90000"/>
              </a:lnSpc>
              <a:spcBef>
                <a:spcPts val="1000"/>
              </a:spcBef>
              <a:spcAft>
                <a:spcPts val="0"/>
              </a:spcAft>
              <a:buClr>
                <a:schemeClr val="dk1"/>
              </a:buClr>
              <a:buSzPts val="2800"/>
              <a:buNone/>
            </a:pPr>
            <a:endParaRPr/>
          </a:p>
        </p:txBody>
      </p:sp>
      <p:sp>
        <p:nvSpPr>
          <p:cNvPr id="270319" name="Google Shape;270319;p97"/>
          <p:cNvSpPr txBox="1"/>
          <p:nvPr/>
        </p:nvSpPr>
        <p:spPr>
          <a:xfrm>
            <a:off x="2307113" y="6145018"/>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270323"/>
        <p:cNvGrpSpPr/>
        <p:nvPr/>
      </p:nvGrpSpPr>
      <p:grpSpPr>
        <a:xfrm>
          <a:off x="0" y="0"/>
          <a:ext cx="0" cy="0"/>
          <a:chOff x="0" y="0"/>
          <a:chExt cx="0" cy="0"/>
        </a:xfrm>
      </p:grpSpPr>
      <p:sp>
        <p:nvSpPr>
          <p:cNvPr id="270324" name="Google Shape;270324;p98"/>
          <p:cNvSpPr txBox="1">
            <a:spLocks noGrp="1"/>
          </p:cNvSpPr>
          <p:nvPr>
            <p:ph type="title"/>
          </p:nvPr>
        </p:nvSpPr>
        <p:spPr>
          <a:xfrm>
            <a:off x="524302" y="242299"/>
            <a:ext cx="10515600" cy="781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Race, Ethnicity and Sex</a:t>
            </a:r>
            <a:endParaRPr/>
          </a:p>
        </p:txBody>
      </p:sp>
      <p:sp>
        <p:nvSpPr>
          <p:cNvPr id="270325" name="Google Shape;270325;p98"/>
          <p:cNvSpPr txBox="1">
            <a:spLocks noGrp="1"/>
          </p:cNvSpPr>
          <p:nvPr>
            <p:ph type="body" idx="1"/>
          </p:nvPr>
        </p:nvSpPr>
        <p:spPr>
          <a:xfrm>
            <a:off x="1090683" y="1228300"/>
            <a:ext cx="10754400" cy="50634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Non-White people are disproportionately affected by type 2 diabetes and its complications</a:t>
            </a:r>
            <a:endParaRPr/>
          </a:p>
          <a:p>
            <a:pPr marL="228600" lvl="0" indent="-228600" algn="l" rtl="0">
              <a:lnSpc>
                <a:spcPct val="90000"/>
              </a:lnSpc>
              <a:spcBef>
                <a:spcPts val="1000"/>
              </a:spcBef>
              <a:spcAft>
                <a:spcPts val="0"/>
              </a:spcAft>
              <a:buClr>
                <a:schemeClr val="dk1"/>
              </a:buClr>
              <a:buSzPts val="2800"/>
              <a:buChar char="•"/>
            </a:pPr>
            <a:r>
              <a:rPr lang="en-US"/>
              <a:t>Women have a greater increase in relative risk of CVD from type 2 diabetes than men</a:t>
            </a:r>
            <a:endParaRPr/>
          </a:p>
          <a:p>
            <a:pPr marL="228600" lvl="0" indent="-228600" algn="l" rtl="0">
              <a:lnSpc>
                <a:spcPct val="90000"/>
              </a:lnSpc>
              <a:spcBef>
                <a:spcPts val="1000"/>
              </a:spcBef>
              <a:spcAft>
                <a:spcPts val="0"/>
              </a:spcAft>
              <a:buClr>
                <a:schemeClr val="dk1"/>
              </a:buClr>
              <a:buSzPts val="2800"/>
              <a:buChar char="•"/>
            </a:pPr>
            <a:r>
              <a:rPr lang="en-US"/>
              <a:t>These groups are consistently under-represented in clinical trials and generally have more poorly controlled CV risk factors</a:t>
            </a:r>
            <a:endParaRPr/>
          </a:p>
          <a:p>
            <a:pPr marL="228600" lvl="0" indent="-228600" algn="l" rtl="0">
              <a:lnSpc>
                <a:spcPct val="90000"/>
              </a:lnSpc>
              <a:spcBef>
                <a:spcPts val="1000"/>
              </a:spcBef>
              <a:spcAft>
                <a:spcPts val="0"/>
              </a:spcAft>
              <a:buClr>
                <a:schemeClr val="dk1"/>
              </a:buClr>
              <a:buSzPts val="2800"/>
              <a:buChar char="•"/>
            </a:pPr>
            <a:r>
              <a:rPr lang="en-US"/>
              <a:t>Available data suggest no significant between-group differences in treatment response: beneficial treatments should be utilised irrespective of a person’s race, ethnicity, and/or sex </a:t>
            </a:r>
            <a:endParaRPr/>
          </a:p>
        </p:txBody>
      </p:sp>
      <p:sp>
        <p:nvSpPr>
          <p:cNvPr id="270326" name="Google Shape;270326;p98"/>
          <p:cNvSpPr/>
          <p:nvPr/>
        </p:nvSpPr>
        <p:spPr>
          <a:xfrm>
            <a:off x="2302369" y="5805462"/>
            <a:ext cx="2284500" cy="415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50"/>
              <a:buFont typeface="Calibri"/>
              <a:buNone/>
            </a:pPr>
            <a:r>
              <a:rPr lang="en-US" sz="1050" b="0" i="1" u="none" strike="noStrike" cap="none">
                <a:solidFill>
                  <a:srgbClr val="000000"/>
                </a:solidFill>
                <a:latin typeface="Calibri"/>
                <a:ea typeface="Calibri"/>
                <a:cs typeface="Calibri"/>
                <a:sym typeface="Calibri"/>
              </a:rPr>
              <a:t>JAMA Netw Open 2022;5(1):e2142078</a:t>
            </a:r>
            <a:endParaRPr/>
          </a:p>
          <a:p>
            <a:pPr marL="0" marR="0" lvl="0" indent="0" algn="l" rtl="0">
              <a:lnSpc>
                <a:spcPct val="100000"/>
              </a:lnSpc>
              <a:spcBef>
                <a:spcPts val="0"/>
              </a:spcBef>
              <a:spcAft>
                <a:spcPts val="0"/>
              </a:spcAft>
              <a:buClr>
                <a:srgbClr val="000000"/>
              </a:buClr>
              <a:buSzPts val="1050"/>
              <a:buFont typeface="Calibri"/>
              <a:buNone/>
            </a:pPr>
            <a:r>
              <a:rPr lang="en-US" sz="1050" b="0" i="1" u="none" strike="noStrike" cap="none">
                <a:solidFill>
                  <a:srgbClr val="000000"/>
                </a:solidFill>
                <a:latin typeface="Calibri"/>
                <a:ea typeface="Calibri"/>
                <a:cs typeface="Calibri"/>
                <a:sym typeface="Calibri"/>
              </a:rPr>
              <a:t>Diabetes Care 2020;43(5):1157-1163</a:t>
            </a:r>
            <a:endParaRPr/>
          </a:p>
        </p:txBody>
      </p:sp>
      <p:sp>
        <p:nvSpPr>
          <p:cNvPr id="270327" name="Google Shape;270327;p98"/>
          <p:cNvSpPr txBox="1"/>
          <p:nvPr/>
        </p:nvSpPr>
        <p:spPr>
          <a:xfrm>
            <a:off x="2302369" y="6220960"/>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270331"/>
        <p:cNvGrpSpPr/>
        <p:nvPr/>
      </p:nvGrpSpPr>
      <p:grpSpPr>
        <a:xfrm>
          <a:off x="0" y="0"/>
          <a:ext cx="0" cy="0"/>
          <a:chOff x="0" y="0"/>
          <a:chExt cx="0" cy="0"/>
        </a:xfrm>
      </p:grpSpPr>
      <p:sp>
        <p:nvSpPr>
          <p:cNvPr id="270332" name="Google Shape;270332;p99"/>
          <p:cNvSpPr txBox="1">
            <a:spLocks noGrp="1"/>
          </p:cNvSpPr>
          <p:nvPr>
            <p:ph type="title"/>
          </p:nvPr>
        </p:nvSpPr>
        <p:spPr>
          <a:xfrm>
            <a:off x="838200" y="365129"/>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Putting it all Together: </a:t>
            </a:r>
            <a:br>
              <a:rPr lang="en-US" sz="4000"/>
            </a:br>
            <a:r>
              <a:rPr lang="en-US" sz="4000"/>
              <a:t>Strategies for Implementation</a:t>
            </a:r>
            <a:endParaRPr sz="4000"/>
          </a:p>
        </p:txBody>
      </p:sp>
      <p:sp>
        <p:nvSpPr>
          <p:cNvPr id="270333" name="Google Shape;270333;p99"/>
          <p:cNvSpPr txBox="1">
            <a:spLocks noGrp="1"/>
          </p:cNvSpPr>
          <p:nvPr>
            <p:ph type="body" idx="1"/>
          </p:nvPr>
        </p:nvSpPr>
        <p:spPr>
          <a:xfrm>
            <a:off x="838200" y="1755296"/>
            <a:ext cx="10515600" cy="4351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2800" b="1"/>
              <a:t>Chantal Mathieu, MD PhD</a:t>
            </a:r>
            <a:endParaRPr/>
          </a:p>
          <a:p>
            <a:pPr marL="0" lvl="0" indent="0" algn="l" rtl="0">
              <a:lnSpc>
                <a:spcPct val="90000"/>
              </a:lnSpc>
              <a:spcBef>
                <a:spcPts val="1000"/>
              </a:spcBef>
              <a:spcAft>
                <a:spcPts val="0"/>
              </a:spcAft>
              <a:buClr>
                <a:schemeClr val="dk1"/>
              </a:buClr>
              <a:buSzPts val="2800"/>
              <a:buNone/>
            </a:pPr>
            <a:r>
              <a:rPr lang="en-US" sz="2800" b="1"/>
              <a:t>KU Leuven, Leuven, Belgium</a:t>
            </a:r>
            <a:endParaRPr/>
          </a:p>
          <a:p>
            <a:pPr marL="0" lvl="0" indent="0" algn="l" rtl="0">
              <a:lnSpc>
                <a:spcPct val="100000"/>
              </a:lnSpc>
              <a:spcBef>
                <a:spcPts val="1000"/>
              </a:spcBef>
              <a:spcAft>
                <a:spcPts val="0"/>
              </a:spcAft>
              <a:buClr>
                <a:schemeClr val="dk1"/>
              </a:buClr>
              <a:buSzPts val="900"/>
              <a:buNone/>
            </a:pPr>
            <a:endParaRPr sz="900" b="1"/>
          </a:p>
          <a:p>
            <a:pPr marL="0" lvl="0" indent="0" algn="l" rtl="0">
              <a:lnSpc>
                <a:spcPct val="90000"/>
              </a:lnSpc>
              <a:spcBef>
                <a:spcPts val="1000"/>
              </a:spcBef>
              <a:spcAft>
                <a:spcPts val="0"/>
              </a:spcAft>
              <a:buClr>
                <a:schemeClr val="dk1"/>
              </a:buClr>
              <a:buSzPts val="2800"/>
              <a:buNone/>
            </a:pPr>
            <a:r>
              <a:rPr lang="en-US" sz="2800" b="1"/>
              <a:t>Sylvia Rosas, MD, MSCE</a:t>
            </a:r>
            <a:endParaRPr/>
          </a:p>
          <a:p>
            <a:pPr marL="0" lvl="0" indent="0" algn="l" rtl="0">
              <a:lnSpc>
                <a:spcPct val="90000"/>
              </a:lnSpc>
              <a:spcBef>
                <a:spcPts val="1000"/>
              </a:spcBef>
              <a:spcAft>
                <a:spcPts val="0"/>
              </a:spcAft>
              <a:buClr>
                <a:schemeClr val="dk1"/>
              </a:buClr>
              <a:buSzPts val="2800"/>
              <a:buNone/>
            </a:pPr>
            <a:r>
              <a:rPr lang="en-US" sz="2800" b="1"/>
              <a:t>Joslin Diabetes Center, Boston MA, USA</a:t>
            </a:r>
            <a:endParaRPr/>
          </a:p>
          <a:p>
            <a:pPr marL="0" lvl="0" indent="0" algn="l" rtl="0">
              <a:lnSpc>
                <a:spcPct val="90000"/>
              </a:lnSpc>
              <a:spcBef>
                <a:spcPts val="1000"/>
              </a:spcBef>
              <a:spcAft>
                <a:spcPts val="0"/>
              </a:spcAft>
              <a:buClr>
                <a:schemeClr val="dk1"/>
              </a:buClr>
              <a:buSzPts val="900"/>
              <a:buNone/>
            </a:pPr>
            <a:endParaRPr sz="900" b="1"/>
          </a:p>
          <a:p>
            <a:pPr marL="0" lvl="0" indent="0" algn="l" rtl="0">
              <a:lnSpc>
                <a:spcPct val="90000"/>
              </a:lnSpc>
              <a:spcBef>
                <a:spcPts val="1000"/>
              </a:spcBef>
              <a:spcAft>
                <a:spcPts val="0"/>
              </a:spcAft>
              <a:buClr>
                <a:schemeClr val="dk1"/>
              </a:buClr>
              <a:buSzPts val="2800"/>
              <a:buNone/>
            </a:pPr>
            <a:r>
              <a:rPr lang="en-US" sz="2800" b="1"/>
              <a:t>Nisa Maruthur, MD, MHS</a:t>
            </a:r>
            <a:endParaRPr/>
          </a:p>
          <a:p>
            <a:pPr marL="0" lvl="0" indent="0" algn="l" rtl="0">
              <a:lnSpc>
                <a:spcPct val="90000"/>
              </a:lnSpc>
              <a:spcBef>
                <a:spcPts val="1000"/>
              </a:spcBef>
              <a:spcAft>
                <a:spcPts val="0"/>
              </a:spcAft>
              <a:buClr>
                <a:schemeClr val="dk1"/>
              </a:buClr>
              <a:buSzPts val="2800"/>
              <a:buNone/>
            </a:pPr>
            <a:r>
              <a:rPr lang="en-US" sz="2800" b="1"/>
              <a:t>Johns Hopkins University, Baltimore MD, USA</a:t>
            </a:r>
            <a:endParaRPr/>
          </a:p>
        </p:txBody>
      </p:sp>
      <p:sp>
        <p:nvSpPr>
          <p:cNvPr id="270334" name="Google Shape;270334;p99"/>
          <p:cNvSpPr txBox="1"/>
          <p:nvPr/>
        </p:nvSpPr>
        <p:spPr>
          <a:xfrm>
            <a:off x="-46801" y="5586463"/>
            <a:ext cx="12020100" cy="584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1600" b="0" i="0" u="none" strike="noStrike">
                <a:solidFill>
                  <a:schemeClr val="dk1"/>
                </a:solidFill>
                <a:latin typeface="Calibri"/>
                <a:ea typeface="Calibri"/>
                <a:cs typeface="Calibri"/>
                <a:sym typeface="Calibri"/>
              </a:rPr>
            </a:br>
            <a:r>
              <a:rPr lang="en-US" sz="1600" b="0" i="1" u="none" strike="noStrike">
                <a:solidFill>
                  <a:schemeClr val="dk1"/>
                </a:solidFill>
                <a:latin typeface="Calibri"/>
                <a:ea typeface="Calibri"/>
                <a:cs typeface="Calibri"/>
                <a:sym typeface="Calibri"/>
              </a:rPr>
              <a:t>Diabetes Care </a:t>
            </a:r>
            <a:r>
              <a:rPr lang="en-US" sz="1600" b="0" i="0" u="none" strike="noStrike">
                <a:solidFill>
                  <a:schemeClr val="dk1"/>
                </a:solidFill>
                <a:latin typeface="Calibri"/>
                <a:ea typeface="Calibri"/>
                <a:cs typeface="Calibri"/>
                <a:sym typeface="Calibri"/>
              </a:rPr>
              <a:t>2022; https://doi.org/10.2337/dci22-0034. </a:t>
            </a:r>
            <a:r>
              <a:rPr lang="en-US" sz="1600" b="0" i="1" u="none" strike="noStrike">
                <a:solidFill>
                  <a:schemeClr val="dk1"/>
                </a:solidFill>
                <a:latin typeface="Calibri"/>
                <a:ea typeface="Calibri"/>
                <a:cs typeface="Calibri"/>
                <a:sym typeface="Calibri"/>
              </a:rPr>
              <a:t>Diabetologia </a:t>
            </a:r>
            <a:r>
              <a:rPr lang="en-US" sz="1600" b="0" i="0" u="none" strike="noStrike">
                <a:solidFill>
                  <a:schemeClr val="dk1"/>
                </a:solidFill>
                <a:latin typeface="Calibri"/>
                <a:ea typeface="Calibri"/>
                <a:cs typeface="Calibri"/>
                <a:sym typeface="Calibri"/>
              </a:rPr>
              <a:t>2022; </a:t>
            </a:r>
            <a:r>
              <a:rPr lang="en-US" sz="1600" b="0" i="0" strike="noStrike">
                <a:solidFill>
                  <a:schemeClr val="dk1"/>
                </a:solidFill>
                <a:latin typeface="Calibri"/>
                <a:ea typeface="Calibri"/>
                <a:cs typeface="Calibri"/>
                <a:sym typeface="Calibri"/>
              </a:rPr>
              <a:t>https://doi.org/10.1007/s00125-022-05787-2.</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270338"/>
        <p:cNvGrpSpPr/>
        <p:nvPr/>
      </p:nvGrpSpPr>
      <p:grpSpPr>
        <a:xfrm>
          <a:off x="0" y="0"/>
          <a:ext cx="0" cy="0"/>
          <a:chOff x="0" y="0"/>
          <a:chExt cx="0" cy="0"/>
        </a:xfrm>
      </p:grpSpPr>
      <p:sp>
        <p:nvSpPr>
          <p:cNvPr id="270339" name="Google Shape;270339;p100"/>
          <p:cNvSpPr txBox="1"/>
          <p:nvPr/>
        </p:nvSpPr>
        <p:spPr>
          <a:xfrm>
            <a:off x="68354" y="3349492"/>
            <a:ext cx="11985900" cy="2124600"/>
          </a:xfrm>
          <a:prstGeom prst="rect">
            <a:avLst/>
          </a:prstGeom>
          <a:noFill/>
          <a:ln>
            <a:noFill/>
          </a:ln>
        </p:spPr>
        <p:txBody>
          <a:bodyPr spcFirstLastPara="1" wrap="square" lIns="91425" tIns="45700" rIns="91425" bIns="45700" anchor="t" anchorCtr="0">
            <a:normAutofit/>
          </a:bodyPr>
          <a:lstStyle/>
          <a:p>
            <a:pPr marL="0" marR="0" lvl="0" indent="0" algn="l" rtl="0">
              <a:lnSpc>
                <a:spcPct val="120000"/>
              </a:lnSpc>
              <a:spcBef>
                <a:spcPts val="0"/>
              </a:spcBef>
              <a:spcAft>
                <a:spcPts val="0"/>
              </a:spcAft>
              <a:buClr>
                <a:schemeClr val="dk1"/>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70340" name="Google Shape;270340;p100"/>
          <p:cNvSpPr txBox="1"/>
          <p:nvPr/>
        </p:nvSpPr>
        <p:spPr>
          <a:xfrm>
            <a:off x="303039" y="132327"/>
            <a:ext cx="9697200" cy="6399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4000"/>
              <a:buFont typeface="Calibri"/>
              <a:buNone/>
            </a:pPr>
            <a:r>
              <a:rPr lang="en-US" sz="4000" b="1" i="0" u="none" strike="noStrike" cap="none">
                <a:solidFill>
                  <a:srgbClr val="000000"/>
                </a:solidFill>
                <a:latin typeface="Calibri"/>
                <a:ea typeface="Calibri"/>
                <a:cs typeface="Calibri"/>
                <a:sym typeface="Calibri"/>
              </a:rPr>
              <a:t>Disclosures of Interest </a:t>
            </a:r>
            <a:endParaRPr/>
          </a:p>
        </p:txBody>
      </p:sp>
      <p:sp>
        <p:nvSpPr>
          <p:cNvPr id="270341" name="Google Shape;270341;p100"/>
          <p:cNvSpPr txBox="1"/>
          <p:nvPr/>
        </p:nvSpPr>
        <p:spPr>
          <a:xfrm>
            <a:off x="153347" y="820496"/>
            <a:ext cx="9697200" cy="3888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Calibri"/>
              <a:buNone/>
            </a:pPr>
            <a:endParaRPr sz="2800" b="0" i="1" u="none" strike="noStrike" cap="none">
              <a:solidFill>
                <a:srgbClr val="C00000"/>
              </a:solidFill>
              <a:latin typeface="Calibri"/>
              <a:ea typeface="Calibri"/>
              <a:cs typeface="Calibri"/>
              <a:sym typeface="Calibri"/>
            </a:endParaRPr>
          </a:p>
          <a:p>
            <a:pPr marL="0" marR="0" lvl="0" indent="0" algn="l" rtl="0">
              <a:lnSpc>
                <a:spcPct val="90000"/>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Chantal Mathieu, MD, PhD</a:t>
            </a:r>
            <a:endParaRPr/>
          </a:p>
        </p:txBody>
      </p:sp>
      <p:sp>
        <p:nvSpPr>
          <p:cNvPr id="270342" name="Google Shape;270342;p100"/>
          <p:cNvSpPr txBox="1"/>
          <p:nvPr/>
        </p:nvSpPr>
        <p:spPr>
          <a:xfrm>
            <a:off x="153346" y="3378251"/>
            <a:ext cx="9697200" cy="3888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Sylvia Rosas, MD, MSCE</a:t>
            </a:r>
            <a:endParaRPr/>
          </a:p>
        </p:txBody>
      </p:sp>
      <p:sp>
        <p:nvSpPr>
          <p:cNvPr id="270343" name="Google Shape;270343;p100"/>
          <p:cNvSpPr txBox="1"/>
          <p:nvPr/>
        </p:nvSpPr>
        <p:spPr>
          <a:xfrm>
            <a:off x="153346" y="3936275"/>
            <a:ext cx="10972800" cy="1330800"/>
          </a:xfrm>
          <a:prstGeom prst="rect">
            <a:avLst/>
          </a:prstGeom>
          <a:noFill/>
          <a:ln>
            <a:noFill/>
          </a:ln>
        </p:spPr>
        <p:txBody>
          <a:bodyPr spcFirstLastPara="1" wrap="square" lIns="91425" tIns="45700" rIns="91425" bIns="45700" anchor="t" anchorCtr="0">
            <a:normAutofit/>
          </a:bodyPr>
          <a:lstStyle/>
          <a:p>
            <a:pPr marL="0" marR="0" lvl="0" indent="0" algn="l" rtl="0">
              <a:lnSpc>
                <a:spcPct val="120000"/>
              </a:lnSpc>
              <a:spcBef>
                <a:spcPts val="0"/>
              </a:spcBef>
              <a:spcAft>
                <a:spcPts val="0"/>
              </a:spcAft>
              <a:buClr>
                <a:srgbClr val="000000"/>
              </a:buClr>
              <a:buSzPts val="1800"/>
              <a:buFont typeface="Arial"/>
              <a:buNone/>
            </a:pPr>
            <a:r>
              <a:rPr lang="en-US" sz="1800" b="1" i="0" u="none" strike="noStrike" cap="none">
                <a:solidFill>
                  <a:srgbClr val="000000"/>
                </a:solidFill>
                <a:latin typeface="Calibri"/>
                <a:ea typeface="Calibri"/>
                <a:cs typeface="Calibri"/>
                <a:sym typeface="Calibri"/>
              </a:rPr>
              <a:t>Advisory boards</a:t>
            </a:r>
            <a:r>
              <a:rPr lang="en-US" sz="1800" b="0" i="0" u="none" strike="noStrike" cap="none">
                <a:solidFill>
                  <a:srgbClr val="000000"/>
                </a:solidFill>
                <a:latin typeface="Calibri"/>
                <a:ea typeface="Calibri"/>
                <a:cs typeface="Calibri"/>
                <a:sym typeface="Calibri"/>
              </a:rPr>
              <a:t>: Bayer, Teladoc and AstraZeneca</a:t>
            </a:r>
            <a:endParaRPr/>
          </a:p>
          <a:p>
            <a:pPr marL="0" marR="0" lvl="0" indent="0" algn="l" rtl="0">
              <a:lnSpc>
                <a:spcPct val="120000"/>
              </a:lnSpc>
              <a:spcBef>
                <a:spcPts val="0"/>
              </a:spcBef>
              <a:spcAft>
                <a:spcPts val="0"/>
              </a:spcAft>
              <a:buClr>
                <a:srgbClr val="000000"/>
              </a:buClr>
              <a:buSzPts val="1800"/>
              <a:buFont typeface="Arial"/>
              <a:buNone/>
            </a:pPr>
            <a:r>
              <a:rPr lang="en-US" sz="1800" b="1" i="0" u="none" strike="noStrike" cap="none">
                <a:solidFill>
                  <a:srgbClr val="000000"/>
                </a:solidFill>
                <a:latin typeface="Calibri"/>
                <a:ea typeface="Calibri"/>
                <a:cs typeface="Calibri"/>
                <a:sym typeface="Calibri"/>
              </a:rPr>
              <a:t>Research support</a:t>
            </a:r>
            <a:r>
              <a:rPr lang="en-US" sz="1800" b="0" i="0" u="none" strike="noStrike" cap="none">
                <a:solidFill>
                  <a:srgbClr val="000000"/>
                </a:solidFill>
                <a:latin typeface="Calibri"/>
                <a:ea typeface="Calibri"/>
                <a:cs typeface="Calibri"/>
                <a:sym typeface="Calibri"/>
              </a:rPr>
              <a:t>: Bayer, Astra Zeneca  </a:t>
            </a:r>
            <a:endParaRPr/>
          </a:p>
        </p:txBody>
      </p:sp>
      <p:sp>
        <p:nvSpPr>
          <p:cNvPr id="270344" name="Google Shape;270344;p100"/>
          <p:cNvSpPr txBox="1"/>
          <p:nvPr/>
        </p:nvSpPr>
        <p:spPr>
          <a:xfrm>
            <a:off x="153347" y="4878236"/>
            <a:ext cx="9697200" cy="3888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800"/>
              <a:buFont typeface="Calibri"/>
              <a:buNone/>
            </a:pPr>
            <a:r>
              <a:rPr lang="en-US" sz="2800" b="0" i="0" u="none" strike="noStrike" cap="none">
                <a:solidFill>
                  <a:srgbClr val="000000"/>
                </a:solidFill>
                <a:latin typeface="Calibri"/>
                <a:ea typeface="Calibri"/>
                <a:cs typeface="Calibri"/>
                <a:sym typeface="Calibri"/>
              </a:rPr>
              <a:t>Nisa Maruthur, MD, MHS</a:t>
            </a:r>
            <a:endParaRPr/>
          </a:p>
        </p:txBody>
      </p:sp>
      <p:sp>
        <p:nvSpPr>
          <p:cNvPr id="270345" name="Google Shape;270345;p100"/>
          <p:cNvSpPr txBox="1"/>
          <p:nvPr/>
        </p:nvSpPr>
        <p:spPr>
          <a:xfrm>
            <a:off x="153347" y="5363799"/>
            <a:ext cx="10972800" cy="736500"/>
          </a:xfrm>
          <a:prstGeom prst="rect">
            <a:avLst/>
          </a:prstGeom>
          <a:noFill/>
          <a:ln>
            <a:noFill/>
          </a:ln>
        </p:spPr>
        <p:txBody>
          <a:bodyPr spcFirstLastPara="1" wrap="square" lIns="91425" tIns="45700" rIns="91425" bIns="45700" anchor="t" anchorCtr="0">
            <a:normAutofit/>
          </a:bodyPr>
          <a:lstStyle/>
          <a:p>
            <a:pPr marL="0" marR="0" lvl="0" indent="0" algn="l" rtl="0">
              <a:lnSpc>
                <a:spcPct val="120000"/>
              </a:lnSpc>
              <a:spcBef>
                <a:spcPts val="0"/>
              </a:spcBef>
              <a:spcAft>
                <a:spcPts val="0"/>
              </a:spcAft>
              <a:buClr>
                <a:srgbClr val="000000"/>
              </a:buClr>
              <a:buSzPts val="1800"/>
              <a:buFont typeface="Arial"/>
              <a:buNone/>
            </a:pPr>
            <a:r>
              <a:rPr lang="en-US" sz="1800" b="1" i="0" u="none" strike="noStrike" cap="none">
                <a:solidFill>
                  <a:srgbClr val="000000"/>
                </a:solidFill>
                <a:latin typeface="Calibri"/>
                <a:ea typeface="Calibri"/>
                <a:cs typeface="Calibri"/>
                <a:sym typeface="Calibri"/>
              </a:rPr>
              <a:t>Advisory boards</a:t>
            </a:r>
            <a:r>
              <a:rPr lang="en-US" sz="1800" b="0" i="0" u="none" strike="noStrike" cap="none">
                <a:solidFill>
                  <a:srgbClr val="000000"/>
                </a:solidFill>
                <a:latin typeface="Calibri"/>
                <a:ea typeface="Calibri"/>
                <a:cs typeface="Calibri"/>
                <a:sym typeface="Calibri"/>
              </a:rPr>
              <a:t>: None</a:t>
            </a:r>
            <a:endParaRPr/>
          </a:p>
          <a:p>
            <a:pPr marL="0" marR="0" lvl="0" indent="0" algn="l" rtl="0">
              <a:lnSpc>
                <a:spcPct val="120000"/>
              </a:lnSpc>
              <a:spcBef>
                <a:spcPts val="0"/>
              </a:spcBef>
              <a:spcAft>
                <a:spcPts val="0"/>
              </a:spcAft>
              <a:buClr>
                <a:srgbClr val="000000"/>
              </a:buClr>
              <a:buSzPts val="1800"/>
              <a:buFont typeface="Arial"/>
              <a:buNone/>
            </a:pPr>
            <a:r>
              <a:rPr lang="en-US" sz="1800" b="1" i="0" u="none" strike="noStrike" cap="none">
                <a:solidFill>
                  <a:srgbClr val="000000"/>
                </a:solidFill>
                <a:latin typeface="Calibri"/>
                <a:ea typeface="Calibri"/>
                <a:cs typeface="Calibri"/>
                <a:sym typeface="Calibri"/>
              </a:rPr>
              <a:t>Research support</a:t>
            </a:r>
            <a:r>
              <a:rPr lang="en-US" sz="1800" b="0" i="0" u="none" strike="noStrike" cap="none">
                <a:solidFill>
                  <a:srgbClr val="000000"/>
                </a:solidFill>
                <a:latin typeface="Calibri"/>
                <a:ea typeface="Calibri"/>
                <a:cs typeface="Calibri"/>
                <a:sym typeface="Calibri"/>
              </a:rPr>
              <a:t>: None</a:t>
            </a:r>
            <a:endParaRPr sz="1800" b="0" i="0" u="none" strike="noStrike" cap="none">
              <a:solidFill>
                <a:srgbClr val="000000"/>
              </a:solidFill>
              <a:latin typeface="Calibri"/>
              <a:ea typeface="Calibri"/>
              <a:cs typeface="Calibri"/>
              <a:sym typeface="Calibri"/>
            </a:endParaRPr>
          </a:p>
        </p:txBody>
      </p:sp>
      <p:sp>
        <p:nvSpPr>
          <p:cNvPr id="270346" name="Google Shape;270346;p100"/>
          <p:cNvSpPr txBox="1"/>
          <p:nvPr/>
        </p:nvSpPr>
        <p:spPr>
          <a:xfrm>
            <a:off x="68354" y="1724123"/>
            <a:ext cx="11643000" cy="1275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Calibri"/>
                <a:ea typeface="Calibri"/>
                <a:cs typeface="Calibri"/>
                <a:sym typeface="Calibri"/>
              </a:rPr>
              <a:t>Advisory boards</a:t>
            </a:r>
            <a:r>
              <a:rPr lang="en-US" sz="1800" b="0" i="0" u="none" strike="noStrike" cap="none">
                <a:solidFill>
                  <a:srgbClr val="000000"/>
                </a:solidFill>
                <a:latin typeface="Calibri"/>
                <a:ea typeface="Calibri"/>
                <a:cs typeface="Calibri"/>
                <a:sym typeface="Calibri"/>
              </a:rPr>
              <a:t>: Novo Nordisk, Sanofi, Merck Sharp and Dohme Ltd., Eli Lilly and Company, Novartis,  AstraZeneca, Boehringer Ingelheim, Roche, Medtronic, ActoBio Therapeutics, Pfizer, Imcyse, Insulet, Zealand Pharma, Avotres, Mannkind, Sandoz and Vertex.</a:t>
            </a:r>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Calibri"/>
                <a:ea typeface="Calibri"/>
                <a:cs typeface="Calibri"/>
                <a:sym typeface="Calibri"/>
              </a:rPr>
              <a:t>Speaker’s Bureau</a:t>
            </a:r>
            <a:r>
              <a:rPr lang="en-US" sz="1800" b="0" i="0" u="none" strike="noStrike" cap="none">
                <a:solidFill>
                  <a:srgbClr val="000000"/>
                </a:solidFill>
                <a:latin typeface="Calibri"/>
                <a:ea typeface="Calibri"/>
                <a:cs typeface="Calibri"/>
                <a:sym typeface="Calibri"/>
              </a:rPr>
              <a:t>: Novo Nordisk, Sanofi, Eli Lilly and Company, Boehringer Ingelheim, Astra Zeneca and Novartis</a:t>
            </a:r>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Calibri"/>
                <a:ea typeface="Calibri"/>
                <a:cs typeface="Calibri"/>
                <a:sym typeface="Calibri"/>
              </a:rPr>
              <a:t>Research support</a:t>
            </a:r>
            <a:r>
              <a:rPr lang="en-US" sz="1800" b="0" i="0" u="none" strike="noStrike" cap="none">
                <a:solidFill>
                  <a:srgbClr val="000000"/>
                </a:solidFill>
                <a:latin typeface="Calibri"/>
                <a:ea typeface="Calibri"/>
                <a:cs typeface="Calibri"/>
                <a:sym typeface="Calibri"/>
              </a:rPr>
              <a:t>: Imcyse and ActoBio Therapeutics</a:t>
            </a:r>
            <a:endParaRPr sz="1800" b="0" i="0" u="none" strike="noStrike" cap="none">
              <a:solidFill>
                <a:srgbClr val="000000"/>
              </a:solidFill>
              <a:latin typeface="Calibri"/>
              <a:ea typeface="Calibri"/>
              <a:cs typeface="Calibri"/>
              <a:sym typeface="Calibri"/>
            </a:endParaRPr>
          </a:p>
        </p:txBody>
      </p:sp>
      <p:sp>
        <p:nvSpPr>
          <p:cNvPr id="270347" name="Google Shape;270347;p100"/>
          <p:cNvSpPr txBox="1"/>
          <p:nvPr/>
        </p:nvSpPr>
        <p:spPr>
          <a:xfrm>
            <a:off x="2731917" y="3091557"/>
            <a:ext cx="9697200" cy="3888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Calibri"/>
              <a:buNone/>
            </a:pPr>
            <a:endParaRPr sz="2800" b="0" i="1" u="none" strike="noStrike" cap="none">
              <a:solidFill>
                <a:srgbClr val="C00000"/>
              </a:solidFill>
              <a:latin typeface="Calibri"/>
              <a:ea typeface="Calibri"/>
              <a:cs typeface="Calibri"/>
              <a:sym typeface="Calibri"/>
            </a:endParaRPr>
          </a:p>
          <a:p>
            <a:pPr marL="0" marR="0" lvl="0" indent="0" algn="l" rtl="0">
              <a:lnSpc>
                <a:spcPct val="90000"/>
              </a:lnSpc>
              <a:spcBef>
                <a:spcPts val="0"/>
              </a:spcBef>
              <a:spcAft>
                <a:spcPts val="0"/>
              </a:spcAft>
              <a:buClr>
                <a:schemeClr val="dk1"/>
              </a:buClr>
              <a:buSzPts val="2800"/>
              <a:buFont typeface="Calibri"/>
              <a:buNone/>
            </a:pPr>
            <a:endParaRPr sz="2800" b="0" i="0" u="none" strike="noStrike" cap="none">
              <a:solidFill>
                <a:srgbClr val="000000"/>
              </a:solidFill>
              <a:latin typeface="Calibri"/>
              <a:ea typeface="Calibri"/>
              <a:cs typeface="Calibri"/>
              <a:sym typeface="Calibri"/>
            </a:endParaRPr>
          </a:p>
        </p:txBody>
      </p:sp>
      <p:sp>
        <p:nvSpPr>
          <p:cNvPr id="270348" name="Google Shape;270348;p100"/>
          <p:cNvSpPr txBox="1"/>
          <p:nvPr/>
        </p:nvSpPr>
        <p:spPr>
          <a:xfrm>
            <a:off x="5989240" y="6280972"/>
            <a:ext cx="213600" cy="230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strike="noStrike">
                <a:solidFill>
                  <a:schemeClr val="dk1"/>
                </a:solidFill>
                <a:latin typeface="Calibri"/>
                <a:ea typeface="Calibri"/>
                <a:cs typeface="Calibri"/>
                <a:sym typeface="Calibri"/>
              </a:rPr>
              <a:t>.</a:t>
            </a:r>
            <a:endParaRPr sz="9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270352"/>
        <p:cNvGrpSpPr/>
        <p:nvPr/>
      </p:nvGrpSpPr>
      <p:grpSpPr>
        <a:xfrm>
          <a:off x="0" y="0"/>
          <a:ext cx="0" cy="0"/>
          <a:chOff x="0" y="0"/>
          <a:chExt cx="0" cy="0"/>
        </a:xfrm>
      </p:grpSpPr>
      <p:pic>
        <p:nvPicPr>
          <p:cNvPr id="270353" name="Google Shape;270353;p101"/>
          <p:cNvPicPr preferRelativeResize="0"/>
          <p:nvPr/>
        </p:nvPicPr>
        <p:blipFill rotWithShape="1">
          <a:blip r:embed="rId3">
            <a:alphaModFix/>
          </a:blip>
          <a:srcRect/>
          <a:stretch/>
        </p:blipFill>
        <p:spPr>
          <a:xfrm>
            <a:off x="0" y="0"/>
            <a:ext cx="12192000" cy="6857998"/>
          </a:xfrm>
          <a:prstGeom prst="rect">
            <a:avLst/>
          </a:prstGeom>
          <a:noFill/>
          <a:ln>
            <a:noFill/>
          </a:ln>
        </p:spPr>
      </p:pic>
      <p:pic>
        <p:nvPicPr>
          <p:cNvPr id="270354" name="Google Shape;270354;p101"/>
          <p:cNvPicPr preferRelativeResize="0"/>
          <p:nvPr/>
        </p:nvPicPr>
        <p:blipFill rotWithShape="1">
          <a:blip r:embed="rId4">
            <a:alphaModFix/>
          </a:blip>
          <a:srcRect/>
          <a:stretch/>
        </p:blipFill>
        <p:spPr>
          <a:xfrm>
            <a:off x="0" y="0"/>
            <a:ext cx="12192000" cy="6857998"/>
          </a:xfrm>
          <a:prstGeom prst="rect">
            <a:avLst/>
          </a:prstGeom>
          <a:noFill/>
          <a:ln>
            <a:noFill/>
          </a:ln>
        </p:spPr>
      </p:pic>
      <p:pic>
        <p:nvPicPr>
          <p:cNvPr id="270355" name="Google Shape;270355;p101"/>
          <p:cNvPicPr preferRelativeResize="0"/>
          <p:nvPr/>
        </p:nvPicPr>
        <p:blipFill rotWithShape="1">
          <a:blip r:embed="rId5">
            <a:alphaModFix/>
          </a:blip>
          <a:srcRect/>
          <a:stretch/>
        </p:blipFill>
        <p:spPr>
          <a:xfrm>
            <a:off x="0" y="0"/>
            <a:ext cx="12192000" cy="6857998"/>
          </a:xfrm>
          <a:prstGeom prst="rect">
            <a:avLst/>
          </a:prstGeom>
          <a:noFill/>
          <a:ln>
            <a:noFill/>
          </a:ln>
        </p:spPr>
      </p:pic>
      <p:pic>
        <p:nvPicPr>
          <p:cNvPr id="270356" name="Google Shape;270356;p101"/>
          <p:cNvPicPr preferRelativeResize="0"/>
          <p:nvPr/>
        </p:nvPicPr>
        <p:blipFill rotWithShape="1">
          <a:blip r:embed="rId6">
            <a:alphaModFix/>
          </a:blip>
          <a:srcRect/>
          <a:stretch/>
        </p:blipFill>
        <p:spPr>
          <a:xfrm>
            <a:off x="0" y="0"/>
            <a:ext cx="12192000" cy="6857998"/>
          </a:xfrm>
          <a:prstGeom prst="rect">
            <a:avLst/>
          </a:prstGeom>
          <a:noFill/>
          <a:ln>
            <a:noFill/>
          </a:ln>
        </p:spPr>
      </p:pic>
      <p:sp>
        <p:nvSpPr>
          <p:cNvPr id="270357" name="Google Shape;270357;p101"/>
          <p:cNvSpPr txBox="1"/>
          <p:nvPr/>
        </p:nvSpPr>
        <p:spPr>
          <a:xfrm>
            <a:off x="-223838" y="6064040"/>
            <a:ext cx="11496600" cy="523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1000" b="0" i="0" u="none" strike="noStrike">
                <a:solidFill>
                  <a:schemeClr val="dk1"/>
                </a:solidFill>
                <a:latin typeface="Calibri"/>
                <a:ea typeface="Calibri"/>
                <a:cs typeface="Calibri"/>
                <a:sym typeface="Calibri"/>
              </a:rPr>
            </a:br>
            <a:r>
              <a:rPr lang="en-US" sz="1000" b="0" i="1" u="none" strike="noStrike">
                <a:solidFill>
                  <a:schemeClr val="dk1"/>
                </a:solidFill>
                <a:latin typeface="Calibri"/>
                <a:ea typeface="Calibri"/>
                <a:cs typeface="Calibri"/>
                <a:sym typeface="Calibri"/>
              </a:rPr>
              <a:t>Diabetes Care </a:t>
            </a:r>
            <a:r>
              <a:rPr lang="en-US" sz="1000" b="0" i="0" u="none" strike="noStrike">
                <a:solidFill>
                  <a:schemeClr val="dk1"/>
                </a:solidFill>
                <a:latin typeface="Calibri"/>
                <a:ea typeface="Calibri"/>
                <a:cs typeface="Calibri"/>
                <a:sym typeface="Calibri"/>
              </a:rPr>
              <a:t>2022; https://doi.org/10.2337/dci22-0034. </a:t>
            </a:r>
            <a:r>
              <a:rPr lang="en-US" sz="1000" b="0" i="1" u="none" strike="noStrike">
                <a:solidFill>
                  <a:schemeClr val="dk1"/>
                </a:solidFill>
                <a:latin typeface="Calibri"/>
                <a:ea typeface="Calibri"/>
                <a:cs typeface="Calibri"/>
                <a:sym typeface="Calibri"/>
              </a:rPr>
              <a:t>Diabetologia </a:t>
            </a:r>
            <a:r>
              <a:rPr lang="en-US" sz="1000" b="0" i="0" u="none" strike="noStrike">
                <a:solidFill>
                  <a:schemeClr val="dk1"/>
                </a:solidFill>
                <a:latin typeface="Calibri"/>
                <a:ea typeface="Calibri"/>
                <a:cs typeface="Calibri"/>
                <a:sym typeface="Calibri"/>
              </a:rPr>
              <a:t>2022; </a:t>
            </a:r>
            <a:r>
              <a:rPr lang="en-US" sz="1000" b="0" i="0" strike="noStrike">
                <a:solidFill>
                  <a:schemeClr val="dk1"/>
                </a:solidFill>
                <a:latin typeface="Calibri"/>
                <a:ea typeface="Calibri"/>
                <a:cs typeface="Calibri"/>
                <a:sym typeface="Calibri"/>
              </a:rPr>
              <a:t>https://doi.org/10.1007/s00125-022-05787-2</a:t>
            </a:r>
            <a:r>
              <a:rPr lang="en-US" sz="1800" b="0" i="0" strike="noStrike">
                <a:solidFill>
                  <a:schemeClr val="dk1"/>
                </a:solidFill>
                <a:latin typeface="Calibri"/>
                <a:ea typeface="Calibri"/>
                <a:cs typeface="Calibri"/>
                <a:sym typeface="Calibri"/>
              </a:rPr>
              <a:t>.</a:t>
            </a:r>
            <a:endParaRPr sz="18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70353"/>
                                        </p:tgtEl>
                                        <p:attrNameLst>
                                          <p:attrName>style.visibility</p:attrName>
                                        </p:attrNameLst>
                                      </p:cBhvr>
                                      <p:to>
                                        <p:strVal val="visible"/>
                                      </p:to>
                                    </p:set>
                                    <p:anim calcmode="lin" valueType="num">
                                      <p:cBhvr additive="base">
                                        <p:cTn id="7" dur="500"/>
                                        <p:tgtEl>
                                          <p:spTgt spid="270353"/>
                                        </p:tgtEl>
                                        <p:attrNameLst>
                                          <p:attrName>ppt_w</p:attrName>
                                        </p:attrNameLst>
                                      </p:cBhvr>
                                      <p:tavLst>
                                        <p:tav tm="0">
                                          <p:val>
                                            <p:strVal val="0"/>
                                          </p:val>
                                        </p:tav>
                                        <p:tav tm="100000">
                                          <p:val>
                                            <p:strVal val="#ppt_w"/>
                                          </p:val>
                                        </p:tav>
                                      </p:tavLst>
                                    </p:anim>
                                    <p:anim calcmode="lin" valueType="num">
                                      <p:cBhvr additive="base">
                                        <p:cTn id="8" dur="500"/>
                                        <p:tgtEl>
                                          <p:spTgt spid="270353"/>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70354"/>
                                        </p:tgtEl>
                                        <p:attrNameLst>
                                          <p:attrName>style.visibility</p:attrName>
                                        </p:attrNameLst>
                                      </p:cBhvr>
                                      <p:to>
                                        <p:strVal val="visible"/>
                                      </p:to>
                                    </p:set>
                                    <p:animEffect transition="in" filter="fade">
                                      <p:cBhvr>
                                        <p:cTn id="13" dur="5000"/>
                                        <p:tgtEl>
                                          <p:spTgt spid="270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270361"/>
        <p:cNvGrpSpPr/>
        <p:nvPr/>
      </p:nvGrpSpPr>
      <p:grpSpPr>
        <a:xfrm>
          <a:off x="0" y="0"/>
          <a:ext cx="0" cy="0"/>
          <a:chOff x="0" y="0"/>
          <a:chExt cx="0" cy="0"/>
        </a:xfrm>
      </p:grpSpPr>
      <p:pic>
        <p:nvPicPr>
          <p:cNvPr id="270362" name="Google Shape;270362;p102"/>
          <p:cNvPicPr preferRelativeResize="0"/>
          <p:nvPr/>
        </p:nvPicPr>
        <p:blipFill rotWithShape="1">
          <a:blip r:embed="rId3">
            <a:alphaModFix/>
          </a:blip>
          <a:srcRect/>
          <a:stretch/>
        </p:blipFill>
        <p:spPr>
          <a:xfrm>
            <a:off x="0" y="0"/>
            <a:ext cx="12192000" cy="6857998"/>
          </a:xfrm>
          <a:prstGeom prst="rect">
            <a:avLst/>
          </a:prstGeom>
          <a:noFill/>
          <a:ln>
            <a:noFill/>
          </a:ln>
        </p:spPr>
      </p:pic>
      <p:pic>
        <p:nvPicPr>
          <p:cNvPr id="270363" name="Google Shape;270363;p102" descr="Icon&#10;&#10;Description automatically generated with medium confidence"/>
          <p:cNvPicPr preferRelativeResize="0"/>
          <p:nvPr/>
        </p:nvPicPr>
        <p:blipFill rotWithShape="1">
          <a:blip r:embed="rId4">
            <a:alphaModFix/>
          </a:blip>
          <a:srcRect/>
          <a:stretch/>
        </p:blipFill>
        <p:spPr>
          <a:xfrm>
            <a:off x="0" y="0"/>
            <a:ext cx="12192000" cy="6857998"/>
          </a:xfrm>
          <a:prstGeom prst="rect">
            <a:avLst/>
          </a:prstGeom>
          <a:noFill/>
          <a:ln>
            <a:noFill/>
          </a:ln>
        </p:spPr>
      </p:pic>
      <p:pic>
        <p:nvPicPr>
          <p:cNvPr id="270364" name="Google Shape;270364;p102" descr="Sunburst chart&#10;&#10;Description automatically generated"/>
          <p:cNvPicPr preferRelativeResize="0"/>
          <p:nvPr/>
        </p:nvPicPr>
        <p:blipFill rotWithShape="1">
          <a:blip r:embed="rId5">
            <a:alphaModFix/>
          </a:blip>
          <a:srcRect/>
          <a:stretch/>
        </p:blipFill>
        <p:spPr>
          <a:xfrm>
            <a:off x="0" y="0"/>
            <a:ext cx="12192000" cy="6857998"/>
          </a:xfrm>
          <a:prstGeom prst="rect">
            <a:avLst/>
          </a:prstGeom>
          <a:noFill/>
          <a:ln>
            <a:noFill/>
          </a:ln>
        </p:spPr>
      </p:pic>
      <p:sp>
        <p:nvSpPr>
          <p:cNvPr id="270365" name="Google Shape;270365;p102"/>
          <p:cNvSpPr txBox="1"/>
          <p:nvPr/>
        </p:nvSpPr>
        <p:spPr>
          <a:xfrm>
            <a:off x="2259488" y="6242872"/>
            <a:ext cx="6434700" cy="692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a:p>
            <a:pPr marL="0" marR="0" lvl="0" indent="0" algn="ctr" rtl="0">
              <a:spcBef>
                <a:spcPts val="600"/>
              </a:spcBef>
              <a:spcAft>
                <a:spcPts val="0"/>
              </a:spcAft>
              <a:buNone/>
            </a:pPr>
            <a:r>
              <a:rPr lang="en-US" sz="900" b="0" i="0" strike="noStrike">
                <a:solidFill>
                  <a:schemeClr val="dk1"/>
                </a:solidFill>
                <a:latin typeface="Calibri"/>
                <a:ea typeface="Calibri"/>
                <a:cs typeface="Calibri"/>
                <a:sym typeface="Calibri"/>
              </a:rPr>
              <a:t>.</a:t>
            </a:r>
            <a:endParaRPr sz="9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270369"/>
        <p:cNvGrpSpPr/>
        <p:nvPr/>
      </p:nvGrpSpPr>
      <p:grpSpPr>
        <a:xfrm>
          <a:off x="0" y="0"/>
          <a:ext cx="0" cy="0"/>
          <a:chOff x="0" y="0"/>
          <a:chExt cx="0" cy="0"/>
        </a:xfrm>
      </p:grpSpPr>
      <p:pic>
        <p:nvPicPr>
          <p:cNvPr id="270370" name="Google Shape;270370;p103"/>
          <p:cNvPicPr preferRelativeResize="0"/>
          <p:nvPr/>
        </p:nvPicPr>
        <p:blipFill rotWithShape="1">
          <a:blip r:embed="rId3">
            <a:alphaModFix/>
          </a:blip>
          <a:srcRect/>
          <a:stretch/>
        </p:blipFill>
        <p:spPr>
          <a:xfrm>
            <a:off x="0" y="0"/>
            <a:ext cx="12192000" cy="6857998"/>
          </a:xfrm>
          <a:prstGeom prst="rect">
            <a:avLst/>
          </a:prstGeom>
          <a:noFill/>
          <a:ln>
            <a:noFill/>
          </a:ln>
        </p:spPr>
      </p:pic>
      <p:pic>
        <p:nvPicPr>
          <p:cNvPr id="270371" name="Google Shape;270371;p103"/>
          <p:cNvPicPr preferRelativeResize="0"/>
          <p:nvPr/>
        </p:nvPicPr>
        <p:blipFill rotWithShape="1">
          <a:blip r:embed="rId4">
            <a:alphaModFix/>
          </a:blip>
          <a:srcRect/>
          <a:stretch/>
        </p:blipFill>
        <p:spPr>
          <a:xfrm>
            <a:off x="0" y="0"/>
            <a:ext cx="12192000" cy="6857998"/>
          </a:xfrm>
          <a:prstGeom prst="rect">
            <a:avLst/>
          </a:prstGeom>
          <a:noFill/>
          <a:ln>
            <a:noFill/>
          </a:ln>
        </p:spPr>
      </p:pic>
      <p:pic>
        <p:nvPicPr>
          <p:cNvPr id="270372" name="Google Shape;270372;p103" descr="Sunburst chart&#10;&#10;Description automatically generated"/>
          <p:cNvPicPr preferRelativeResize="0"/>
          <p:nvPr/>
        </p:nvPicPr>
        <p:blipFill rotWithShape="1">
          <a:blip r:embed="rId5">
            <a:alphaModFix/>
          </a:blip>
          <a:srcRect/>
          <a:stretch/>
        </p:blipFill>
        <p:spPr>
          <a:xfrm>
            <a:off x="0" y="0"/>
            <a:ext cx="12192000" cy="6857998"/>
          </a:xfrm>
          <a:prstGeom prst="rect">
            <a:avLst/>
          </a:prstGeom>
          <a:noFill/>
          <a:ln>
            <a:noFill/>
          </a:ln>
        </p:spPr>
      </p:pic>
      <p:sp>
        <p:nvSpPr>
          <p:cNvPr id="270373" name="Google Shape;270373;p103"/>
          <p:cNvSpPr txBox="1"/>
          <p:nvPr/>
        </p:nvSpPr>
        <p:spPr>
          <a:xfrm>
            <a:off x="1533525" y="6280972"/>
            <a:ext cx="7779900" cy="692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a:p>
            <a:pPr marL="0" marR="0" lvl="0" indent="0" algn="ctr" rtl="0">
              <a:spcBef>
                <a:spcPts val="600"/>
              </a:spcBef>
              <a:spcAft>
                <a:spcPts val="0"/>
              </a:spcAft>
              <a:buNone/>
            </a:pPr>
            <a:endParaRPr sz="9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270377"/>
        <p:cNvGrpSpPr/>
        <p:nvPr/>
      </p:nvGrpSpPr>
      <p:grpSpPr>
        <a:xfrm>
          <a:off x="0" y="0"/>
          <a:ext cx="0" cy="0"/>
          <a:chOff x="0" y="0"/>
          <a:chExt cx="0" cy="0"/>
        </a:xfrm>
      </p:grpSpPr>
      <p:pic>
        <p:nvPicPr>
          <p:cNvPr id="270378" name="Google Shape;270378;p104"/>
          <p:cNvPicPr preferRelativeResize="0"/>
          <p:nvPr/>
        </p:nvPicPr>
        <p:blipFill rotWithShape="1">
          <a:blip r:embed="rId3">
            <a:alphaModFix/>
          </a:blip>
          <a:srcRect/>
          <a:stretch/>
        </p:blipFill>
        <p:spPr>
          <a:xfrm>
            <a:off x="0" y="0"/>
            <a:ext cx="12192000" cy="6857998"/>
          </a:xfrm>
          <a:prstGeom prst="rect">
            <a:avLst/>
          </a:prstGeom>
          <a:noFill/>
          <a:ln>
            <a:noFill/>
          </a:ln>
        </p:spPr>
      </p:pic>
      <p:pic>
        <p:nvPicPr>
          <p:cNvPr id="270379" name="Google Shape;270379;p104"/>
          <p:cNvPicPr preferRelativeResize="0"/>
          <p:nvPr/>
        </p:nvPicPr>
        <p:blipFill rotWithShape="1">
          <a:blip r:embed="rId4">
            <a:alphaModFix/>
          </a:blip>
          <a:srcRect/>
          <a:stretch/>
        </p:blipFill>
        <p:spPr>
          <a:xfrm>
            <a:off x="0" y="0"/>
            <a:ext cx="12192000" cy="6857998"/>
          </a:xfrm>
          <a:prstGeom prst="rect">
            <a:avLst/>
          </a:prstGeom>
          <a:noFill/>
          <a:ln>
            <a:noFill/>
          </a:ln>
        </p:spPr>
      </p:pic>
      <p:pic>
        <p:nvPicPr>
          <p:cNvPr id="270380" name="Google Shape;270380;p104" descr="Sunburst chart&#10;&#10;Description automatically generated"/>
          <p:cNvPicPr preferRelativeResize="0"/>
          <p:nvPr/>
        </p:nvPicPr>
        <p:blipFill rotWithShape="1">
          <a:blip r:embed="rId5">
            <a:alphaModFix/>
          </a:blip>
          <a:srcRect/>
          <a:stretch/>
        </p:blipFill>
        <p:spPr>
          <a:xfrm>
            <a:off x="0" y="0"/>
            <a:ext cx="12192000" cy="6857998"/>
          </a:xfrm>
          <a:prstGeom prst="rect">
            <a:avLst/>
          </a:prstGeom>
          <a:noFill/>
          <a:ln>
            <a:noFill/>
          </a:ln>
        </p:spPr>
      </p:pic>
      <p:sp>
        <p:nvSpPr>
          <p:cNvPr id="270381" name="Google Shape;270381;p104"/>
          <p:cNvSpPr txBox="1"/>
          <p:nvPr/>
        </p:nvSpPr>
        <p:spPr>
          <a:xfrm>
            <a:off x="2211863" y="6290497"/>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270385"/>
        <p:cNvGrpSpPr/>
        <p:nvPr/>
      </p:nvGrpSpPr>
      <p:grpSpPr>
        <a:xfrm>
          <a:off x="0" y="0"/>
          <a:ext cx="0" cy="0"/>
          <a:chOff x="0" y="0"/>
          <a:chExt cx="0" cy="0"/>
        </a:xfrm>
      </p:grpSpPr>
      <p:pic>
        <p:nvPicPr>
          <p:cNvPr id="270386" name="Google Shape;270386;p105"/>
          <p:cNvPicPr preferRelativeResize="0"/>
          <p:nvPr/>
        </p:nvPicPr>
        <p:blipFill rotWithShape="1">
          <a:blip r:embed="rId3">
            <a:alphaModFix/>
          </a:blip>
          <a:srcRect/>
          <a:stretch/>
        </p:blipFill>
        <p:spPr>
          <a:xfrm>
            <a:off x="0" y="0"/>
            <a:ext cx="12192000" cy="6857998"/>
          </a:xfrm>
          <a:prstGeom prst="rect">
            <a:avLst/>
          </a:prstGeom>
          <a:noFill/>
          <a:ln>
            <a:noFill/>
          </a:ln>
        </p:spPr>
      </p:pic>
      <p:pic>
        <p:nvPicPr>
          <p:cNvPr id="270387" name="Google Shape;270387;p105"/>
          <p:cNvPicPr preferRelativeResize="0"/>
          <p:nvPr/>
        </p:nvPicPr>
        <p:blipFill rotWithShape="1">
          <a:blip r:embed="rId4">
            <a:alphaModFix/>
          </a:blip>
          <a:srcRect/>
          <a:stretch/>
        </p:blipFill>
        <p:spPr>
          <a:xfrm>
            <a:off x="0" y="0"/>
            <a:ext cx="12192000" cy="6857998"/>
          </a:xfrm>
          <a:prstGeom prst="rect">
            <a:avLst/>
          </a:prstGeom>
          <a:noFill/>
          <a:ln>
            <a:noFill/>
          </a:ln>
        </p:spPr>
      </p:pic>
      <p:pic>
        <p:nvPicPr>
          <p:cNvPr id="270388" name="Google Shape;270388;p105" descr="Sunburst chart&#10;&#10;Description automatically generated"/>
          <p:cNvPicPr preferRelativeResize="0"/>
          <p:nvPr/>
        </p:nvPicPr>
        <p:blipFill rotWithShape="1">
          <a:blip r:embed="rId5">
            <a:alphaModFix/>
          </a:blip>
          <a:srcRect/>
          <a:stretch/>
        </p:blipFill>
        <p:spPr>
          <a:xfrm>
            <a:off x="0" y="0"/>
            <a:ext cx="12192000" cy="6857998"/>
          </a:xfrm>
          <a:prstGeom prst="rect">
            <a:avLst/>
          </a:prstGeom>
          <a:noFill/>
          <a:ln>
            <a:noFill/>
          </a:ln>
        </p:spPr>
      </p:pic>
      <p:sp>
        <p:nvSpPr>
          <p:cNvPr id="270389" name="Google Shape;270389;p105"/>
          <p:cNvSpPr txBox="1"/>
          <p:nvPr/>
        </p:nvSpPr>
        <p:spPr>
          <a:xfrm>
            <a:off x="2269013" y="6252397"/>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270393"/>
        <p:cNvGrpSpPr/>
        <p:nvPr/>
      </p:nvGrpSpPr>
      <p:grpSpPr>
        <a:xfrm>
          <a:off x="0" y="0"/>
          <a:ext cx="0" cy="0"/>
          <a:chOff x="0" y="0"/>
          <a:chExt cx="0" cy="0"/>
        </a:xfrm>
      </p:grpSpPr>
      <p:pic>
        <p:nvPicPr>
          <p:cNvPr id="270394" name="Google Shape;270394;p106" descr="A picture containing website&#10;&#10;Description automatically generated"/>
          <p:cNvPicPr preferRelativeResize="0"/>
          <p:nvPr/>
        </p:nvPicPr>
        <p:blipFill rotWithShape="1">
          <a:blip r:embed="rId3">
            <a:alphaModFix/>
          </a:blip>
          <a:srcRect/>
          <a:stretch/>
        </p:blipFill>
        <p:spPr>
          <a:xfrm>
            <a:off x="0" y="0"/>
            <a:ext cx="12192000" cy="6857998"/>
          </a:xfrm>
          <a:prstGeom prst="rect">
            <a:avLst/>
          </a:prstGeom>
          <a:noFill/>
          <a:ln>
            <a:noFill/>
          </a:ln>
        </p:spPr>
      </p:pic>
      <p:pic>
        <p:nvPicPr>
          <p:cNvPr id="270395" name="Google Shape;270395;p106"/>
          <p:cNvPicPr preferRelativeResize="0"/>
          <p:nvPr/>
        </p:nvPicPr>
        <p:blipFill rotWithShape="1">
          <a:blip r:embed="rId4">
            <a:alphaModFix/>
          </a:blip>
          <a:srcRect/>
          <a:stretch/>
        </p:blipFill>
        <p:spPr>
          <a:xfrm>
            <a:off x="0" y="0"/>
            <a:ext cx="12192000" cy="6857998"/>
          </a:xfrm>
          <a:prstGeom prst="rect">
            <a:avLst/>
          </a:prstGeom>
          <a:noFill/>
          <a:ln>
            <a:noFill/>
          </a:ln>
        </p:spPr>
      </p:pic>
      <p:pic>
        <p:nvPicPr>
          <p:cNvPr id="270396" name="Google Shape;270396;p106"/>
          <p:cNvPicPr preferRelativeResize="0"/>
          <p:nvPr/>
        </p:nvPicPr>
        <p:blipFill rotWithShape="1">
          <a:blip r:embed="rId5">
            <a:alphaModFix/>
          </a:blip>
          <a:srcRect/>
          <a:stretch/>
        </p:blipFill>
        <p:spPr>
          <a:xfrm>
            <a:off x="0" y="0"/>
            <a:ext cx="12192000" cy="6857998"/>
          </a:xfrm>
          <a:prstGeom prst="rect">
            <a:avLst/>
          </a:prstGeom>
          <a:noFill/>
          <a:ln>
            <a:noFill/>
          </a:ln>
        </p:spPr>
      </p:pic>
      <p:pic>
        <p:nvPicPr>
          <p:cNvPr id="270397" name="Google Shape;270397;p106"/>
          <p:cNvPicPr preferRelativeResize="0"/>
          <p:nvPr/>
        </p:nvPicPr>
        <p:blipFill rotWithShape="1">
          <a:blip r:embed="rId6">
            <a:alphaModFix/>
          </a:blip>
          <a:srcRect/>
          <a:stretch/>
        </p:blipFill>
        <p:spPr>
          <a:xfrm>
            <a:off x="0" y="0"/>
            <a:ext cx="12192000" cy="6857998"/>
          </a:xfrm>
          <a:prstGeom prst="rect">
            <a:avLst/>
          </a:prstGeom>
          <a:noFill/>
          <a:ln>
            <a:noFill/>
          </a:ln>
        </p:spPr>
      </p:pic>
      <p:pic>
        <p:nvPicPr>
          <p:cNvPr id="270398" name="Google Shape;270398;p106"/>
          <p:cNvPicPr preferRelativeResize="0"/>
          <p:nvPr/>
        </p:nvPicPr>
        <p:blipFill rotWithShape="1">
          <a:blip r:embed="rId7">
            <a:alphaModFix/>
          </a:blip>
          <a:srcRect/>
          <a:stretch/>
        </p:blipFill>
        <p:spPr>
          <a:xfrm>
            <a:off x="0" y="0"/>
            <a:ext cx="12192000" cy="6857998"/>
          </a:xfrm>
          <a:prstGeom prst="rect">
            <a:avLst/>
          </a:prstGeom>
          <a:noFill/>
          <a:ln>
            <a:noFill/>
          </a:ln>
        </p:spPr>
      </p:pic>
      <p:sp>
        <p:nvSpPr>
          <p:cNvPr id="270399" name="Google Shape;270399;p106"/>
          <p:cNvSpPr txBox="1"/>
          <p:nvPr/>
        </p:nvSpPr>
        <p:spPr>
          <a:xfrm>
            <a:off x="2209800" y="6261922"/>
            <a:ext cx="66558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270403"/>
        <p:cNvGrpSpPr/>
        <p:nvPr/>
      </p:nvGrpSpPr>
      <p:grpSpPr>
        <a:xfrm>
          <a:off x="0" y="0"/>
          <a:ext cx="0" cy="0"/>
          <a:chOff x="0" y="0"/>
          <a:chExt cx="0" cy="0"/>
        </a:xfrm>
      </p:grpSpPr>
      <p:pic>
        <p:nvPicPr>
          <p:cNvPr id="270404" name="Google Shape;270404;p107" descr="Text&#10;&#10;Description automatically generated"/>
          <p:cNvPicPr preferRelativeResize="0"/>
          <p:nvPr/>
        </p:nvPicPr>
        <p:blipFill rotWithShape="1">
          <a:blip r:embed="rId3">
            <a:alphaModFix/>
          </a:blip>
          <a:srcRect/>
          <a:stretch/>
        </p:blipFill>
        <p:spPr>
          <a:xfrm>
            <a:off x="0" y="0"/>
            <a:ext cx="12192000" cy="6857998"/>
          </a:xfrm>
          <a:prstGeom prst="rect">
            <a:avLst/>
          </a:prstGeom>
          <a:noFill/>
          <a:ln>
            <a:noFill/>
          </a:ln>
        </p:spPr>
      </p:pic>
      <p:pic>
        <p:nvPicPr>
          <p:cNvPr id="270405" name="Google Shape;270405;p107" descr="Text&#10;&#10;Description automatically generated"/>
          <p:cNvPicPr preferRelativeResize="0"/>
          <p:nvPr/>
        </p:nvPicPr>
        <p:blipFill rotWithShape="1">
          <a:blip r:embed="rId4">
            <a:alphaModFix/>
          </a:blip>
          <a:srcRect/>
          <a:stretch/>
        </p:blipFill>
        <p:spPr>
          <a:xfrm>
            <a:off x="0" y="0"/>
            <a:ext cx="12192000" cy="6857998"/>
          </a:xfrm>
          <a:prstGeom prst="rect">
            <a:avLst/>
          </a:prstGeom>
          <a:noFill/>
          <a:ln>
            <a:noFill/>
          </a:ln>
        </p:spPr>
      </p:pic>
      <p:pic>
        <p:nvPicPr>
          <p:cNvPr id="270406" name="Google Shape;270406;p107" descr="A picture containing text&#10;&#10;Description automatically generated"/>
          <p:cNvPicPr preferRelativeResize="0"/>
          <p:nvPr/>
        </p:nvPicPr>
        <p:blipFill rotWithShape="1">
          <a:blip r:embed="rId5">
            <a:alphaModFix/>
          </a:blip>
          <a:srcRect/>
          <a:stretch/>
        </p:blipFill>
        <p:spPr>
          <a:xfrm>
            <a:off x="0" y="0"/>
            <a:ext cx="12192000" cy="6857998"/>
          </a:xfrm>
          <a:prstGeom prst="rect">
            <a:avLst/>
          </a:prstGeom>
          <a:noFill/>
          <a:ln>
            <a:noFill/>
          </a:ln>
        </p:spPr>
      </p:pic>
      <p:pic>
        <p:nvPicPr>
          <p:cNvPr id="270407" name="Google Shape;270407;p107" descr="A picture containing graphical user interface&#10;&#10;Description automatically generated"/>
          <p:cNvPicPr preferRelativeResize="0"/>
          <p:nvPr/>
        </p:nvPicPr>
        <p:blipFill rotWithShape="1">
          <a:blip r:embed="rId6">
            <a:alphaModFix/>
          </a:blip>
          <a:srcRect/>
          <a:stretch/>
        </p:blipFill>
        <p:spPr>
          <a:xfrm>
            <a:off x="0" y="0"/>
            <a:ext cx="12192000" cy="6857998"/>
          </a:xfrm>
          <a:prstGeom prst="rect">
            <a:avLst/>
          </a:prstGeom>
          <a:noFill/>
          <a:ln>
            <a:noFill/>
          </a:ln>
        </p:spPr>
      </p:pic>
      <p:pic>
        <p:nvPicPr>
          <p:cNvPr id="270408" name="Google Shape;270408;p107" descr="Text&#10;&#10;Description automatically generated with low confidence"/>
          <p:cNvPicPr preferRelativeResize="0"/>
          <p:nvPr/>
        </p:nvPicPr>
        <p:blipFill rotWithShape="1">
          <a:blip r:embed="rId7">
            <a:alphaModFix/>
          </a:blip>
          <a:srcRect/>
          <a:stretch/>
        </p:blipFill>
        <p:spPr>
          <a:xfrm>
            <a:off x="0" y="0"/>
            <a:ext cx="12192000" cy="6857998"/>
          </a:xfrm>
          <a:prstGeom prst="rect">
            <a:avLst/>
          </a:prstGeom>
          <a:noFill/>
          <a:ln>
            <a:noFill/>
          </a:ln>
        </p:spPr>
      </p:pic>
      <p:pic>
        <p:nvPicPr>
          <p:cNvPr id="270409" name="Google Shape;270409;p107" descr="Graphical user interface, text&#10;&#10;Description automatically generated"/>
          <p:cNvPicPr preferRelativeResize="0"/>
          <p:nvPr/>
        </p:nvPicPr>
        <p:blipFill rotWithShape="1">
          <a:blip r:embed="rId8">
            <a:alphaModFix/>
          </a:blip>
          <a:srcRect/>
          <a:stretch/>
        </p:blipFill>
        <p:spPr>
          <a:xfrm>
            <a:off x="0" y="0"/>
            <a:ext cx="12192000" cy="6857998"/>
          </a:xfrm>
          <a:prstGeom prst="rect">
            <a:avLst/>
          </a:prstGeom>
          <a:noFill/>
          <a:ln>
            <a:noFill/>
          </a:ln>
        </p:spPr>
      </p:pic>
      <p:sp>
        <p:nvSpPr>
          <p:cNvPr id="270410" name="Google Shape;270410;p107"/>
          <p:cNvSpPr txBox="1"/>
          <p:nvPr/>
        </p:nvSpPr>
        <p:spPr>
          <a:xfrm>
            <a:off x="1924050" y="6280972"/>
            <a:ext cx="73893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270414"/>
        <p:cNvGrpSpPr/>
        <p:nvPr/>
      </p:nvGrpSpPr>
      <p:grpSpPr>
        <a:xfrm>
          <a:off x="0" y="0"/>
          <a:ext cx="0" cy="0"/>
          <a:chOff x="0" y="0"/>
          <a:chExt cx="0" cy="0"/>
        </a:xfrm>
      </p:grpSpPr>
      <p:pic>
        <p:nvPicPr>
          <p:cNvPr id="270415" name="Google Shape;270415;p108" descr="A picture containing text, vector graphics&#10;&#10;Description automatically generated"/>
          <p:cNvPicPr preferRelativeResize="0"/>
          <p:nvPr/>
        </p:nvPicPr>
        <p:blipFill rotWithShape="1">
          <a:blip r:embed="rId3">
            <a:alphaModFix/>
          </a:blip>
          <a:srcRect/>
          <a:stretch/>
        </p:blipFill>
        <p:spPr>
          <a:xfrm>
            <a:off x="176001" y="0"/>
            <a:ext cx="11839995" cy="6660000"/>
          </a:xfrm>
          <a:prstGeom prst="rect">
            <a:avLst/>
          </a:prstGeom>
          <a:noFill/>
          <a:ln>
            <a:noFill/>
          </a:ln>
        </p:spPr>
      </p:pic>
      <p:pic>
        <p:nvPicPr>
          <p:cNvPr id="270416" name="Google Shape;270416;p108" descr="A picture containing graphical user interface&#10;&#10;Description automatically generated"/>
          <p:cNvPicPr preferRelativeResize="0"/>
          <p:nvPr/>
        </p:nvPicPr>
        <p:blipFill rotWithShape="1">
          <a:blip r:embed="rId4">
            <a:alphaModFix/>
          </a:blip>
          <a:srcRect/>
          <a:stretch/>
        </p:blipFill>
        <p:spPr>
          <a:xfrm>
            <a:off x="176001" y="0"/>
            <a:ext cx="11839995" cy="6660000"/>
          </a:xfrm>
          <a:prstGeom prst="rect">
            <a:avLst/>
          </a:prstGeom>
          <a:noFill/>
          <a:ln>
            <a:noFill/>
          </a:ln>
        </p:spPr>
      </p:pic>
      <p:pic>
        <p:nvPicPr>
          <p:cNvPr id="270417" name="Google Shape;270417;p108" descr="Graphical user interface, application, Teams&#10;&#10;Description automatically generated"/>
          <p:cNvPicPr preferRelativeResize="0"/>
          <p:nvPr/>
        </p:nvPicPr>
        <p:blipFill rotWithShape="1">
          <a:blip r:embed="rId5">
            <a:alphaModFix/>
          </a:blip>
          <a:srcRect/>
          <a:stretch/>
        </p:blipFill>
        <p:spPr>
          <a:xfrm>
            <a:off x="176001" y="0"/>
            <a:ext cx="11839995" cy="6660000"/>
          </a:xfrm>
          <a:prstGeom prst="rect">
            <a:avLst/>
          </a:prstGeom>
          <a:noFill/>
          <a:ln>
            <a:noFill/>
          </a:ln>
        </p:spPr>
      </p:pic>
      <p:pic>
        <p:nvPicPr>
          <p:cNvPr id="270418" name="Google Shape;270418;p108" descr="Graphical user interface, application&#10;&#10;Description automatically generated"/>
          <p:cNvPicPr preferRelativeResize="0"/>
          <p:nvPr/>
        </p:nvPicPr>
        <p:blipFill rotWithShape="1">
          <a:blip r:embed="rId6">
            <a:alphaModFix/>
          </a:blip>
          <a:srcRect/>
          <a:stretch/>
        </p:blipFill>
        <p:spPr>
          <a:xfrm>
            <a:off x="176001" y="0"/>
            <a:ext cx="11839995" cy="6660000"/>
          </a:xfrm>
          <a:prstGeom prst="rect">
            <a:avLst/>
          </a:prstGeom>
          <a:noFill/>
          <a:ln>
            <a:noFill/>
          </a:ln>
        </p:spPr>
      </p:pic>
      <p:pic>
        <p:nvPicPr>
          <p:cNvPr id="270419" name="Google Shape;270419;p108" descr="Graphical user interface&#10;&#10;Description automatically generated with low confidence"/>
          <p:cNvPicPr preferRelativeResize="0"/>
          <p:nvPr/>
        </p:nvPicPr>
        <p:blipFill rotWithShape="1">
          <a:blip r:embed="rId7">
            <a:alphaModFix/>
          </a:blip>
          <a:srcRect/>
          <a:stretch/>
        </p:blipFill>
        <p:spPr>
          <a:xfrm>
            <a:off x="176001" y="0"/>
            <a:ext cx="11839995" cy="6660000"/>
          </a:xfrm>
          <a:prstGeom prst="rect">
            <a:avLst/>
          </a:prstGeom>
          <a:noFill/>
          <a:ln>
            <a:noFill/>
          </a:ln>
        </p:spPr>
      </p:pic>
      <p:sp>
        <p:nvSpPr>
          <p:cNvPr id="270420" name="Google Shape;270420;p108"/>
          <p:cNvSpPr txBox="1"/>
          <p:nvPr/>
        </p:nvSpPr>
        <p:spPr>
          <a:xfrm>
            <a:off x="2154713" y="6182946"/>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0416"/>
                                        </p:tgtEl>
                                        <p:attrNameLst>
                                          <p:attrName>style.visibility</p:attrName>
                                        </p:attrNameLst>
                                      </p:cBhvr>
                                      <p:to>
                                        <p:strVal val="visible"/>
                                      </p:to>
                                    </p:set>
                                    <p:animEffect transition="in" filter="fade">
                                      <p:cBhvr>
                                        <p:cTn id="7" dur="1000"/>
                                        <p:tgtEl>
                                          <p:spTgt spid="2704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0417"/>
                                        </p:tgtEl>
                                        <p:attrNameLst>
                                          <p:attrName>style.visibility</p:attrName>
                                        </p:attrNameLst>
                                      </p:cBhvr>
                                      <p:to>
                                        <p:strVal val="visible"/>
                                      </p:to>
                                    </p:set>
                                    <p:animEffect transition="in" filter="fade">
                                      <p:cBhvr>
                                        <p:cTn id="12" dur="1000"/>
                                        <p:tgtEl>
                                          <p:spTgt spid="2704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0418"/>
                                        </p:tgtEl>
                                        <p:attrNameLst>
                                          <p:attrName>style.visibility</p:attrName>
                                        </p:attrNameLst>
                                      </p:cBhvr>
                                      <p:to>
                                        <p:strVal val="visible"/>
                                      </p:to>
                                    </p:set>
                                    <p:animEffect transition="in" filter="fade">
                                      <p:cBhvr>
                                        <p:cTn id="17" dur="1000"/>
                                        <p:tgtEl>
                                          <p:spTgt spid="2704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0419"/>
                                        </p:tgtEl>
                                        <p:attrNameLst>
                                          <p:attrName>style.visibility</p:attrName>
                                        </p:attrNameLst>
                                      </p:cBhvr>
                                      <p:to>
                                        <p:strVal val="visible"/>
                                      </p:to>
                                    </p:set>
                                    <p:animEffect transition="in" filter="fade">
                                      <p:cBhvr>
                                        <p:cTn id="22" dur="1000"/>
                                        <p:tgtEl>
                                          <p:spTgt spid="270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270424"/>
        <p:cNvGrpSpPr/>
        <p:nvPr/>
      </p:nvGrpSpPr>
      <p:grpSpPr>
        <a:xfrm>
          <a:off x="0" y="0"/>
          <a:ext cx="0" cy="0"/>
          <a:chOff x="0" y="0"/>
          <a:chExt cx="0" cy="0"/>
        </a:xfrm>
      </p:grpSpPr>
      <p:pic>
        <p:nvPicPr>
          <p:cNvPr id="270425" name="Google Shape;270425;p109" descr="A picture containing vector graphics&#10;&#10;Description automatically generated"/>
          <p:cNvPicPr preferRelativeResize="0"/>
          <p:nvPr/>
        </p:nvPicPr>
        <p:blipFill rotWithShape="1">
          <a:blip r:embed="rId3">
            <a:alphaModFix/>
          </a:blip>
          <a:srcRect/>
          <a:stretch/>
        </p:blipFill>
        <p:spPr>
          <a:xfrm>
            <a:off x="176000" y="0"/>
            <a:ext cx="11840003" cy="6660000"/>
          </a:xfrm>
          <a:prstGeom prst="rect">
            <a:avLst/>
          </a:prstGeom>
          <a:noFill/>
          <a:ln>
            <a:noFill/>
          </a:ln>
        </p:spPr>
      </p:pic>
      <p:pic>
        <p:nvPicPr>
          <p:cNvPr id="270426" name="Google Shape;270426;p109" descr="A picture containing graphical user interface&#10;&#10;Description automatically generated"/>
          <p:cNvPicPr preferRelativeResize="0"/>
          <p:nvPr/>
        </p:nvPicPr>
        <p:blipFill rotWithShape="1">
          <a:blip r:embed="rId4">
            <a:alphaModFix/>
          </a:blip>
          <a:srcRect/>
          <a:stretch/>
        </p:blipFill>
        <p:spPr>
          <a:xfrm>
            <a:off x="176000" y="0"/>
            <a:ext cx="11840003" cy="6660000"/>
          </a:xfrm>
          <a:prstGeom prst="rect">
            <a:avLst/>
          </a:prstGeom>
          <a:noFill/>
          <a:ln>
            <a:noFill/>
          </a:ln>
        </p:spPr>
      </p:pic>
      <p:pic>
        <p:nvPicPr>
          <p:cNvPr id="270427" name="Google Shape;270427;p109" descr="Graphical user interface, text&#10;&#10;Description automatically generated"/>
          <p:cNvPicPr preferRelativeResize="0"/>
          <p:nvPr/>
        </p:nvPicPr>
        <p:blipFill rotWithShape="1">
          <a:blip r:embed="rId5">
            <a:alphaModFix/>
          </a:blip>
          <a:srcRect/>
          <a:stretch/>
        </p:blipFill>
        <p:spPr>
          <a:xfrm>
            <a:off x="176000" y="0"/>
            <a:ext cx="11840003" cy="6660000"/>
          </a:xfrm>
          <a:prstGeom prst="rect">
            <a:avLst/>
          </a:prstGeom>
          <a:noFill/>
          <a:ln>
            <a:noFill/>
          </a:ln>
        </p:spPr>
      </p:pic>
      <p:pic>
        <p:nvPicPr>
          <p:cNvPr id="270428" name="Google Shape;270428;p109" descr="Graphical user interface, text&#10;&#10;Description automatically generated"/>
          <p:cNvPicPr preferRelativeResize="0"/>
          <p:nvPr/>
        </p:nvPicPr>
        <p:blipFill rotWithShape="1">
          <a:blip r:embed="rId6">
            <a:alphaModFix/>
          </a:blip>
          <a:srcRect/>
          <a:stretch/>
        </p:blipFill>
        <p:spPr>
          <a:xfrm>
            <a:off x="176000" y="0"/>
            <a:ext cx="11840003" cy="6660000"/>
          </a:xfrm>
          <a:prstGeom prst="rect">
            <a:avLst/>
          </a:prstGeom>
          <a:noFill/>
          <a:ln>
            <a:noFill/>
          </a:ln>
        </p:spPr>
      </p:pic>
      <p:pic>
        <p:nvPicPr>
          <p:cNvPr id="270429" name="Google Shape;270429;p109" descr="A picture containing graphical user interface&#10;&#10;Description automatically generated"/>
          <p:cNvPicPr preferRelativeResize="0"/>
          <p:nvPr/>
        </p:nvPicPr>
        <p:blipFill rotWithShape="1">
          <a:blip r:embed="rId7">
            <a:alphaModFix/>
          </a:blip>
          <a:srcRect/>
          <a:stretch/>
        </p:blipFill>
        <p:spPr>
          <a:xfrm>
            <a:off x="176000" y="0"/>
            <a:ext cx="11840003" cy="6660000"/>
          </a:xfrm>
          <a:prstGeom prst="rect">
            <a:avLst/>
          </a:prstGeom>
          <a:noFill/>
          <a:ln>
            <a:noFill/>
          </a:ln>
        </p:spPr>
      </p:pic>
      <p:sp>
        <p:nvSpPr>
          <p:cNvPr id="270430" name="Google Shape;270430;p109"/>
          <p:cNvSpPr txBox="1"/>
          <p:nvPr/>
        </p:nvSpPr>
        <p:spPr>
          <a:xfrm>
            <a:off x="2154713" y="6271447"/>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0426"/>
                                        </p:tgtEl>
                                        <p:attrNameLst>
                                          <p:attrName>style.visibility</p:attrName>
                                        </p:attrNameLst>
                                      </p:cBhvr>
                                      <p:to>
                                        <p:strVal val="visible"/>
                                      </p:to>
                                    </p:set>
                                    <p:animEffect transition="in" filter="fade">
                                      <p:cBhvr>
                                        <p:cTn id="7" dur="1000"/>
                                        <p:tgtEl>
                                          <p:spTgt spid="2704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0427"/>
                                        </p:tgtEl>
                                        <p:attrNameLst>
                                          <p:attrName>style.visibility</p:attrName>
                                        </p:attrNameLst>
                                      </p:cBhvr>
                                      <p:to>
                                        <p:strVal val="visible"/>
                                      </p:to>
                                    </p:set>
                                    <p:animEffect transition="in" filter="fade">
                                      <p:cBhvr>
                                        <p:cTn id="12" dur="1000"/>
                                        <p:tgtEl>
                                          <p:spTgt spid="2704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0428"/>
                                        </p:tgtEl>
                                        <p:attrNameLst>
                                          <p:attrName>style.visibility</p:attrName>
                                        </p:attrNameLst>
                                      </p:cBhvr>
                                      <p:to>
                                        <p:strVal val="visible"/>
                                      </p:to>
                                    </p:set>
                                    <p:animEffect transition="in" filter="fade">
                                      <p:cBhvr>
                                        <p:cTn id="17" dur="1000"/>
                                        <p:tgtEl>
                                          <p:spTgt spid="2704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0429"/>
                                        </p:tgtEl>
                                        <p:attrNameLst>
                                          <p:attrName>style.visibility</p:attrName>
                                        </p:attrNameLst>
                                      </p:cBhvr>
                                      <p:to>
                                        <p:strVal val="visible"/>
                                      </p:to>
                                    </p:set>
                                    <p:animEffect transition="in" filter="fade">
                                      <p:cBhvr>
                                        <p:cTn id="22" dur="1000"/>
                                        <p:tgtEl>
                                          <p:spTgt spid="2704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270434"/>
        <p:cNvGrpSpPr/>
        <p:nvPr/>
      </p:nvGrpSpPr>
      <p:grpSpPr>
        <a:xfrm>
          <a:off x="0" y="0"/>
          <a:ext cx="0" cy="0"/>
          <a:chOff x="0" y="0"/>
          <a:chExt cx="0" cy="0"/>
        </a:xfrm>
      </p:grpSpPr>
      <p:pic>
        <p:nvPicPr>
          <p:cNvPr id="270435" name="Google Shape;270435;p110" descr="A picture containing vector graphics&#10;&#10;Description automatically generated"/>
          <p:cNvPicPr preferRelativeResize="0"/>
          <p:nvPr/>
        </p:nvPicPr>
        <p:blipFill rotWithShape="1">
          <a:blip r:embed="rId3">
            <a:alphaModFix/>
          </a:blip>
          <a:srcRect/>
          <a:stretch/>
        </p:blipFill>
        <p:spPr>
          <a:xfrm>
            <a:off x="176000" y="0"/>
            <a:ext cx="11840003" cy="6660000"/>
          </a:xfrm>
          <a:prstGeom prst="rect">
            <a:avLst/>
          </a:prstGeom>
          <a:noFill/>
          <a:ln>
            <a:noFill/>
          </a:ln>
        </p:spPr>
      </p:pic>
      <p:pic>
        <p:nvPicPr>
          <p:cNvPr id="270436" name="Google Shape;270436;p110" descr="A picture containing graphical user interface&#10;&#10;Description automatically generated"/>
          <p:cNvPicPr preferRelativeResize="0"/>
          <p:nvPr/>
        </p:nvPicPr>
        <p:blipFill rotWithShape="1">
          <a:blip r:embed="rId4">
            <a:alphaModFix/>
          </a:blip>
          <a:srcRect/>
          <a:stretch/>
        </p:blipFill>
        <p:spPr>
          <a:xfrm>
            <a:off x="176000" y="0"/>
            <a:ext cx="11840003" cy="6660000"/>
          </a:xfrm>
          <a:prstGeom prst="rect">
            <a:avLst/>
          </a:prstGeom>
          <a:noFill/>
          <a:ln>
            <a:noFill/>
          </a:ln>
        </p:spPr>
      </p:pic>
      <p:pic>
        <p:nvPicPr>
          <p:cNvPr id="270437" name="Google Shape;270437;p110" descr="Graphical user interface, application&#10;&#10;Description automatically generated"/>
          <p:cNvPicPr preferRelativeResize="0"/>
          <p:nvPr/>
        </p:nvPicPr>
        <p:blipFill rotWithShape="1">
          <a:blip r:embed="rId5">
            <a:alphaModFix/>
          </a:blip>
          <a:srcRect/>
          <a:stretch/>
        </p:blipFill>
        <p:spPr>
          <a:xfrm>
            <a:off x="176000" y="0"/>
            <a:ext cx="11840003" cy="6660000"/>
          </a:xfrm>
          <a:prstGeom prst="rect">
            <a:avLst/>
          </a:prstGeom>
          <a:noFill/>
          <a:ln>
            <a:noFill/>
          </a:ln>
        </p:spPr>
      </p:pic>
      <p:pic>
        <p:nvPicPr>
          <p:cNvPr id="270438" name="Google Shape;270438;p110" descr="A picture containing graphical user interface&#10;&#10;Description automatically generated"/>
          <p:cNvPicPr preferRelativeResize="0"/>
          <p:nvPr/>
        </p:nvPicPr>
        <p:blipFill rotWithShape="1">
          <a:blip r:embed="rId6">
            <a:alphaModFix/>
          </a:blip>
          <a:srcRect/>
          <a:stretch/>
        </p:blipFill>
        <p:spPr>
          <a:xfrm>
            <a:off x="176000" y="0"/>
            <a:ext cx="11840003" cy="6660000"/>
          </a:xfrm>
          <a:prstGeom prst="rect">
            <a:avLst/>
          </a:prstGeom>
          <a:noFill/>
          <a:ln>
            <a:noFill/>
          </a:ln>
        </p:spPr>
      </p:pic>
      <p:pic>
        <p:nvPicPr>
          <p:cNvPr id="270439" name="Google Shape;270439;p110" descr="A picture containing graphical user interface&#10;&#10;Description automatically generated"/>
          <p:cNvPicPr preferRelativeResize="0"/>
          <p:nvPr/>
        </p:nvPicPr>
        <p:blipFill rotWithShape="1">
          <a:blip r:embed="rId7">
            <a:alphaModFix/>
          </a:blip>
          <a:srcRect/>
          <a:stretch/>
        </p:blipFill>
        <p:spPr>
          <a:xfrm>
            <a:off x="176000" y="0"/>
            <a:ext cx="11840003" cy="6660000"/>
          </a:xfrm>
          <a:prstGeom prst="rect">
            <a:avLst/>
          </a:prstGeom>
          <a:noFill/>
          <a:ln>
            <a:noFill/>
          </a:ln>
        </p:spPr>
      </p:pic>
      <p:sp>
        <p:nvSpPr>
          <p:cNvPr id="270440" name="Google Shape;270440;p110"/>
          <p:cNvSpPr txBox="1"/>
          <p:nvPr/>
        </p:nvSpPr>
        <p:spPr>
          <a:xfrm>
            <a:off x="2354738" y="6165503"/>
            <a:ext cx="6434700" cy="692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a:p>
            <a:pPr marL="0" marR="0" lvl="0" indent="0" algn="ctr" rtl="0">
              <a:spcBef>
                <a:spcPts val="600"/>
              </a:spcBef>
              <a:spcAft>
                <a:spcPts val="0"/>
              </a:spcAft>
              <a:buNone/>
            </a:pPr>
            <a:r>
              <a:rPr lang="en-US" sz="900" b="0" i="0" strike="noStrike">
                <a:solidFill>
                  <a:schemeClr val="dk1"/>
                </a:solidFill>
                <a:latin typeface="Calibri"/>
                <a:ea typeface="Calibri"/>
                <a:cs typeface="Calibri"/>
                <a:sym typeface="Calibri"/>
              </a:rPr>
              <a:t>.</a:t>
            </a:r>
            <a:endParaRPr sz="9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0436"/>
                                        </p:tgtEl>
                                        <p:attrNameLst>
                                          <p:attrName>style.visibility</p:attrName>
                                        </p:attrNameLst>
                                      </p:cBhvr>
                                      <p:to>
                                        <p:strVal val="visible"/>
                                      </p:to>
                                    </p:set>
                                    <p:animEffect transition="in" filter="fade">
                                      <p:cBhvr>
                                        <p:cTn id="7" dur="1000"/>
                                        <p:tgtEl>
                                          <p:spTgt spid="2704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0437"/>
                                        </p:tgtEl>
                                        <p:attrNameLst>
                                          <p:attrName>style.visibility</p:attrName>
                                        </p:attrNameLst>
                                      </p:cBhvr>
                                      <p:to>
                                        <p:strVal val="visible"/>
                                      </p:to>
                                    </p:set>
                                    <p:animEffect transition="in" filter="fade">
                                      <p:cBhvr>
                                        <p:cTn id="12" dur="1000"/>
                                        <p:tgtEl>
                                          <p:spTgt spid="27043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0438"/>
                                        </p:tgtEl>
                                        <p:attrNameLst>
                                          <p:attrName>style.visibility</p:attrName>
                                        </p:attrNameLst>
                                      </p:cBhvr>
                                      <p:to>
                                        <p:strVal val="visible"/>
                                      </p:to>
                                    </p:set>
                                    <p:animEffect transition="in" filter="fade">
                                      <p:cBhvr>
                                        <p:cTn id="17" dur="1000"/>
                                        <p:tgtEl>
                                          <p:spTgt spid="27043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0439"/>
                                        </p:tgtEl>
                                        <p:attrNameLst>
                                          <p:attrName>style.visibility</p:attrName>
                                        </p:attrNameLst>
                                      </p:cBhvr>
                                      <p:to>
                                        <p:strVal val="visible"/>
                                      </p:to>
                                    </p:set>
                                    <p:animEffect transition="in" filter="fade">
                                      <p:cBhvr>
                                        <p:cTn id="22" dur="1000"/>
                                        <p:tgtEl>
                                          <p:spTgt spid="2704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270444"/>
        <p:cNvGrpSpPr/>
        <p:nvPr/>
      </p:nvGrpSpPr>
      <p:grpSpPr>
        <a:xfrm>
          <a:off x="0" y="0"/>
          <a:ext cx="0" cy="0"/>
          <a:chOff x="0" y="0"/>
          <a:chExt cx="0" cy="0"/>
        </a:xfrm>
      </p:grpSpPr>
      <p:pic>
        <p:nvPicPr>
          <p:cNvPr id="270445" name="Google Shape;270445;p111" descr="A picture containing text, vector graphics&#10;&#10;Description automatically generated"/>
          <p:cNvPicPr preferRelativeResize="0"/>
          <p:nvPr/>
        </p:nvPicPr>
        <p:blipFill rotWithShape="1">
          <a:blip r:embed="rId3">
            <a:alphaModFix/>
          </a:blip>
          <a:srcRect/>
          <a:stretch/>
        </p:blipFill>
        <p:spPr>
          <a:xfrm>
            <a:off x="176000" y="0"/>
            <a:ext cx="11840003" cy="6660000"/>
          </a:xfrm>
          <a:prstGeom prst="rect">
            <a:avLst/>
          </a:prstGeom>
          <a:noFill/>
          <a:ln>
            <a:noFill/>
          </a:ln>
        </p:spPr>
      </p:pic>
      <p:pic>
        <p:nvPicPr>
          <p:cNvPr id="270446" name="Google Shape;270446;p111" descr="A picture containing graphical user interface&#10;&#10;Description automatically generated"/>
          <p:cNvPicPr preferRelativeResize="0"/>
          <p:nvPr/>
        </p:nvPicPr>
        <p:blipFill rotWithShape="1">
          <a:blip r:embed="rId4">
            <a:alphaModFix/>
          </a:blip>
          <a:srcRect/>
          <a:stretch/>
        </p:blipFill>
        <p:spPr>
          <a:xfrm>
            <a:off x="176000" y="0"/>
            <a:ext cx="11840003" cy="6660000"/>
          </a:xfrm>
          <a:prstGeom prst="rect">
            <a:avLst/>
          </a:prstGeom>
          <a:noFill/>
          <a:ln>
            <a:noFill/>
          </a:ln>
        </p:spPr>
      </p:pic>
      <p:pic>
        <p:nvPicPr>
          <p:cNvPr id="270447" name="Google Shape;270447;p111" descr="Text&#10;&#10;Description automatically generated"/>
          <p:cNvPicPr preferRelativeResize="0"/>
          <p:nvPr/>
        </p:nvPicPr>
        <p:blipFill rotWithShape="1">
          <a:blip r:embed="rId5">
            <a:alphaModFix/>
          </a:blip>
          <a:srcRect/>
          <a:stretch/>
        </p:blipFill>
        <p:spPr>
          <a:xfrm>
            <a:off x="176000" y="0"/>
            <a:ext cx="11840003" cy="6660000"/>
          </a:xfrm>
          <a:prstGeom prst="rect">
            <a:avLst/>
          </a:prstGeom>
          <a:noFill/>
          <a:ln>
            <a:noFill/>
          </a:ln>
        </p:spPr>
      </p:pic>
      <p:pic>
        <p:nvPicPr>
          <p:cNvPr id="270448" name="Google Shape;270448;p111"/>
          <p:cNvPicPr preferRelativeResize="0"/>
          <p:nvPr/>
        </p:nvPicPr>
        <p:blipFill rotWithShape="1">
          <a:blip r:embed="rId6">
            <a:alphaModFix/>
          </a:blip>
          <a:srcRect/>
          <a:stretch/>
        </p:blipFill>
        <p:spPr>
          <a:xfrm>
            <a:off x="176000" y="0"/>
            <a:ext cx="11840003" cy="6660000"/>
          </a:xfrm>
          <a:prstGeom prst="rect">
            <a:avLst/>
          </a:prstGeom>
          <a:noFill/>
          <a:ln>
            <a:noFill/>
          </a:ln>
        </p:spPr>
      </p:pic>
      <p:pic>
        <p:nvPicPr>
          <p:cNvPr id="270449" name="Google Shape;270449;p111" descr="A picture containing text&#10;&#10;Description automatically generated"/>
          <p:cNvPicPr preferRelativeResize="0"/>
          <p:nvPr/>
        </p:nvPicPr>
        <p:blipFill rotWithShape="1">
          <a:blip r:embed="rId7">
            <a:alphaModFix/>
          </a:blip>
          <a:srcRect/>
          <a:stretch/>
        </p:blipFill>
        <p:spPr>
          <a:xfrm>
            <a:off x="176000" y="0"/>
            <a:ext cx="11840003" cy="6660000"/>
          </a:xfrm>
          <a:prstGeom prst="rect">
            <a:avLst/>
          </a:prstGeom>
          <a:noFill/>
          <a:ln>
            <a:noFill/>
          </a:ln>
        </p:spPr>
      </p:pic>
      <p:sp>
        <p:nvSpPr>
          <p:cNvPr id="270450" name="Google Shape;270450;p111"/>
          <p:cNvSpPr txBox="1"/>
          <p:nvPr/>
        </p:nvSpPr>
        <p:spPr>
          <a:xfrm>
            <a:off x="2316638" y="6182946"/>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0446"/>
                                        </p:tgtEl>
                                        <p:attrNameLst>
                                          <p:attrName>style.visibility</p:attrName>
                                        </p:attrNameLst>
                                      </p:cBhvr>
                                      <p:to>
                                        <p:strVal val="visible"/>
                                      </p:to>
                                    </p:set>
                                    <p:animEffect transition="in" filter="fade">
                                      <p:cBhvr>
                                        <p:cTn id="7" dur="1000"/>
                                        <p:tgtEl>
                                          <p:spTgt spid="2704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0447"/>
                                        </p:tgtEl>
                                        <p:attrNameLst>
                                          <p:attrName>style.visibility</p:attrName>
                                        </p:attrNameLst>
                                      </p:cBhvr>
                                      <p:to>
                                        <p:strVal val="visible"/>
                                      </p:to>
                                    </p:set>
                                    <p:animEffect transition="in" filter="fade">
                                      <p:cBhvr>
                                        <p:cTn id="12" dur="1000"/>
                                        <p:tgtEl>
                                          <p:spTgt spid="27044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0448"/>
                                        </p:tgtEl>
                                        <p:attrNameLst>
                                          <p:attrName>style.visibility</p:attrName>
                                        </p:attrNameLst>
                                      </p:cBhvr>
                                      <p:to>
                                        <p:strVal val="visible"/>
                                      </p:to>
                                    </p:set>
                                    <p:animEffect transition="in" filter="fade">
                                      <p:cBhvr>
                                        <p:cTn id="17" dur="1000"/>
                                        <p:tgtEl>
                                          <p:spTgt spid="27044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0449"/>
                                        </p:tgtEl>
                                        <p:attrNameLst>
                                          <p:attrName>style.visibility</p:attrName>
                                        </p:attrNameLst>
                                      </p:cBhvr>
                                      <p:to>
                                        <p:strVal val="visible"/>
                                      </p:to>
                                    </p:set>
                                    <p:animEffect transition="in" filter="fade">
                                      <p:cBhvr>
                                        <p:cTn id="22" dur="1000"/>
                                        <p:tgtEl>
                                          <p:spTgt spid="2704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270454"/>
        <p:cNvGrpSpPr/>
        <p:nvPr/>
      </p:nvGrpSpPr>
      <p:grpSpPr>
        <a:xfrm>
          <a:off x="0" y="0"/>
          <a:ext cx="0" cy="0"/>
          <a:chOff x="0" y="0"/>
          <a:chExt cx="0" cy="0"/>
        </a:xfrm>
      </p:grpSpPr>
      <p:pic>
        <p:nvPicPr>
          <p:cNvPr id="270455" name="Google Shape;270455;p112" descr="A picture containing text, vector graphics&#10;&#10;Description automatically generated"/>
          <p:cNvPicPr preferRelativeResize="0"/>
          <p:nvPr/>
        </p:nvPicPr>
        <p:blipFill rotWithShape="1">
          <a:blip r:embed="rId3">
            <a:alphaModFix/>
          </a:blip>
          <a:srcRect/>
          <a:stretch/>
        </p:blipFill>
        <p:spPr>
          <a:xfrm>
            <a:off x="176000" y="0"/>
            <a:ext cx="11840003" cy="6660000"/>
          </a:xfrm>
          <a:prstGeom prst="rect">
            <a:avLst/>
          </a:prstGeom>
          <a:noFill/>
          <a:ln>
            <a:noFill/>
          </a:ln>
        </p:spPr>
      </p:pic>
      <p:pic>
        <p:nvPicPr>
          <p:cNvPr id="270456" name="Google Shape;270456;p112" descr="A screenshot of a computer&#10;&#10;Description automatically generated with medium confidence"/>
          <p:cNvPicPr preferRelativeResize="0"/>
          <p:nvPr/>
        </p:nvPicPr>
        <p:blipFill rotWithShape="1">
          <a:blip r:embed="rId4">
            <a:alphaModFix/>
          </a:blip>
          <a:srcRect/>
          <a:stretch/>
        </p:blipFill>
        <p:spPr>
          <a:xfrm>
            <a:off x="176000" y="0"/>
            <a:ext cx="11840003" cy="6660000"/>
          </a:xfrm>
          <a:prstGeom prst="rect">
            <a:avLst/>
          </a:prstGeom>
          <a:noFill/>
          <a:ln>
            <a:noFill/>
          </a:ln>
        </p:spPr>
      </p:pic>
      <p:pic>
        <p:nvPicPr>
          <p:cNvPr id="270457" name="Google Shape;270457;p112" descr="Graphical user interface, application&#10;&#10;Description automatically generated"/>
          <p:cNvPicPr preferRelativeResize="0"/>
          <p:nvPr/>
        </p:nvPicPr>
        <p:blipFill rotWithShape="1">
          <a:blip r:embed="rId5">
            <a:alphaModFix/>
          </a:blip>
          <a:srcRect/>
          <a:stretch/>
        </p:blipFill>
        <p:spPr>
          <a:xfrm>
            <a:off x="176000" y="0"/>
            <a:ext cx="11840003" cy="6660000"/>
          </a:xfrm>
          <a:prstGeom prst="rect">
            <a:avLst/>
          </a:prstGeom>
          <a:noFill/>
          <a:ln>
            <a:noFill/>
          </a:ln>
        </p:spPr>
      </p:pic>
      <p:pic>
        <p:nvPicPr>
          <p:cNvPr id="270458" name="Google Shape;270458;p112" descr="Graphical user interface, text&#10;&#10;Description automatically generated"/>
          <p:cNvPicPr preferRelativeResize="0"/>
          <p:nvPr/>
        </p:nvPicPr>
        <p:blipFill rotWithShape="1">
          <a:blip r:embed="rId6">
            <a:alphaModFix/>
          </a:blip>
          <a:srcRect/>
          <a:stretch/>
        </p:blipFill>
        <p:spPr>
          <a:xfrm>
            <a:off x="176000" y="0"/>
            <a:ext cx="11840003" cy="6660000"/>
          </a:xfrm>
          <a:prstGeom prst="rect">
            <a:avLst/>
          </a:prstGeom>
          <a:noFill/>
          <a:ln>
            <a:noFill/>
          </a:ln>
        </p:spPr>
      </p:pic>
      <p:pic>
        <p:nvPicPr>
          <p:cNvPr id="270459" name="Google Shape;270459;p112" descr="Graphical user interface, text&#10;&#10;Description automatically generated"/>
          <p:cNvPicPr preferRelativeResize="0"/>
          <p:nvPr/>
        </p:nvPicPr>
        <p:blipFill rotWithShape="1">
          <a:blip r:embed="rId7">
            <a:alphaModFix/>
          </a:blip>
          <a:srcRect/>
          <a:stretch/>
        </p:blipFill>
        <p:spPr>
          <a:xfrm>
            <a:off x="176000" y="0"/>
            <a:ext cx="11840003" cy="6660000"/>
          </a:xfrm>
          <a:prstGeom prst="rect">
            <a:avLst/>
          </a:prstGeom>
          <a:noFill/>
          <a:ln>
            <a:noFill/>
          </a:ln>
        </p:spPr>
      </p:pic>
      <p:pic>
        <p:nvPicPr>
          <p:cNvPr id="270460" name="Google Shape;270460;p112" descr="A logo on a black background&#10;&#10;Description automatically generated with low confidence"/>
          <p:cNvPicPr preferRelativeResize="0"/>
          <p:nvPr/>
        </p:nvPicPr>
        <p:blipFill rotWithShape="1">
          <a:blip r:embed="rId8">
            <a:alphaModFix/>
          </a:blip>
          <a:srcRect/>
          <a:stretch/>
        </p:blipFill>
        <p:spPr>
          <a:xfrm>
            <a:off x="176000" y="0"/>
            <a:ext cx="11840003" cy="6660000"/>
          </a:xfrm>
          <a:prstGeom prst="rect">
            <a:avLst/>
          </a:prstGeom>
          <a:noFill/>
          <a:ln>
            <a:noFill/>
          </a:ln>
        </p:spPr>
      </p:pic>
      <p:sp>
        <p:nvSpPr>
          <p:cNvPr id="270461" name="Google Shape;270461;p112"/>
          <p:cNvSpPr txBox="1"/>
          <p:nvPr/>
        </p:nvSpPr>
        <p:spPr>
          <a:xfrm>
            <a:off x="2335688" y="6182946"/>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0456"/>
                                        </p:tgtEl>
                                        <p:attrNameLst>
                                          <p:attrName>style.visibility</p:attrName>
                                        </p:attrNameLst>
                                      </p:cBhvr>
                                      <p:to>
                                        <p:strVal val="visible"/>
                                      </p:to>
                                    </p:set>
                                    <p:animEffect transition="in" filter="fade">
                                      <p:cBhvr>
                                        <p:cTn id="7" dur="1000"/>
                                        <p:tgtEl>
                                          <p:spTgt spid="27045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0457"/>
                                        </p:tgtEl>
                                        <p:attrNameLst>
                                          <p:attrName>style.visibility</p:attrName>
                                        </p:attrNameLst>
                                      </p:cBhvr>
                                      <p:to>
                                        <p:strVal val="visible"/>
                                      </p:to>
                                    </p:set>
                                    <p:animEffect transition="in" filter="fade">
                                      <p:cBhvr>
                                        <p:cTn id="12" dur="1000"/>
                                        <p:tgtEl>
                                          <p:spTgt spid="27045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0458"/>
                                        </p:tgtEl>
                                        <p:attrNameLst>
                                          <p:attrName>style.visibility</p:attrName>
                                        </p:attrNameLst>
                                      </p:cBhvr>
                                      <p:to>
                                        <p:strVal val="visible"/>
                                      </p:to>
                                    </p:set>
                                    <p:animEffect transition="in" filter="fade">
                                      <p:cBhvr>
                                        <p:cTn id="17" dur="1000"/>
                                        <p:tgtEl>
                                          <p:spTgt spid="27045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0459"/>
                                        </p:tgtEl>
                                        <p:attrNameLst>
                                          <p:attrName>style.visibility</p:attrName>
                                        </p:attrNameLst>
                                      </p:cBhvr>
                                      <p:to>
                                        <p:strVal val="visible"/>
                                      </p:to>
                                    </p:set>
                                    <p:animEffect transition="in" filter="fade">
                                      <p:cBhvr>
                                        <p:cTn id="22" dur="1000"/>
                                        <p:tgtEl>
                                          <p:spTgt spid="27045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70460"/>
                                        </p:tgtEl>
                                        <p:attrNameLst>
                                          <p:attrName>style.visibility</p:attrName>
                                        </p:attrNameLst>
                                      </p:cBhvr>
                                      <p:to>
                                        <p:strVal val="visible"/>
                                      </p:to>
                                    </p:set>
                                    <p:animEffect transition="in" filter="fade">
                                      <p:cBhvr>
                                        <p:cTn id="27" dur="1000"/>
                                        <p:tgtEl>
                                          <p:spTgt spid="270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270465"/>
        <p:cNvGrpSpPr/>
        <p:nvPr/>
      </p:nvGrpSpPr>
      <p:grpSpPr>
        <a:xfrm>
          <a:off x="0" y="0"/>
          <a:ext cx="0" cy="0"/>
          <a:chOff x="0" y="0"/>
          <a:chExt cx="0" cy="0"/>
        </a:xfrm>
      </p:grpSpPr>
      <p:pic>
        <p:nvPicPr>
          <p:cNvPr id="270466" name="Google Shape;270466;p113" descr="A picture containing text, vector graphics&#10;&#10;Description automatically generated"/>
          <p:cNvPicPr preferRelativeResize="0"/>
          <p:nvPr/>
        </p:nvPicPr>
        <p:blipFill rotWithShape="1">
          <a:blip r:embed="rId3">
            <a:alphaModFix/>
          </a:blip>
          <a:srcRect/>
          <a:stretch/>
        </p:blipFill>
        <p:spPr>
          <a:xfrm>
            <a:off x="176000" y="0"/>
            <a:ext cx="11840003" cy="6660000"/>
          </a:xfrm>
          <a:prstGeom prst="rect">
            <a:avLst/>
          </a:prstGeom>
          <a:noFill/>
          <a:ln>
            <a:noFill/>
          </a:ln>
        </p:spPr>
      </p:pic>
      <p:pic>
        <p:nvPicPr>
          <p:cNvPr id="270467" name="Google Shape;270467;p113" descr="A screenshot of a computer&#10;&#10;Description automatically generated with medium confidence"/>
          <p:cNvPicPr preferRelativeResize="0"/>
          <p:nvPr/>
        </p:nvPicPr>
        <p:blipFill rotWithShape="1">
          <a:blip r:embed="rId4">
            <a:alphaModFix/>
          </a:blip>
          <a:srcRect/>
          <a:stretch/>
        </p:blipFill>
        <p:spPr>
          <a:xfrm>
            <a:off x="176000" y="0"/>
            <a:ext cx="11840003" cy="6660000"/>
          </a:xfrm>
          <a:prstGeom prst="rect">
            <a:avLst/>
          </a:prstGeom>
          <a:noFill/>
          <a:ln>
            <a:noFill/>
          </a:ln>
        </p:spPr>
      </p:pic>
      <p:pic>
        <p:nvPicPr>
          <p:cNvPr id="270468" name="Google Shape;270468;p113" descr="Graphical user interface, text&#10;&#10;Description automatically generated"/>
          <p:cNvPicPr preferRelativeResize="0"/>
          <p:nvPr/>
        </p:nvPicPr>
        <p:blipFill rotWithShape="1">
          <a:blip r:embed="rId5">
            <a:alphaModFix/>
          </a:blip>
          <a:srcRect/>
          <a:stretch/>
        </p:blipFill>
        <p:spPr>
          <a:xfrm>
            <a:off x="176000" y="0"/>
            <a:ext cx="11840003" cy="6660000"/>
          </a:xfrm>
          <a:prstGeom prst="rect">
            <a:avLst/>
          </a:prstGeom>
          <a:noFill/>
          <a:ln>
            <a:noFill/>
          </a:ln>
        </p:spPr>
      </p:pic>
      <p:pic>
        <p:nvPicPr>
          <p:cNvPr id="270469" name="Google Shape;270469;p113" descr="Graphical user interface, application&#10;&#10;Description automatically generated"/>
          <p:cNvPicPr preferRelativeResize="0"/>
          <p:nvPr/>
        </p:nvPicPr>
        <p:blipFill rotWithShape="1">
          <a:blip r:embed="rId6">
            <a:alphaModFix/>
          </a:blip>
          <a:srcRect/>
          <a:stretch/>
        </p:blipFill>
        <p:spPr>
          <a:xfrm>
            <a:off x="176000" y="0"/>
            <a:ext cx="11840003" cy="6660000"/>
          </a:xfrm>
          <a:prstGeom prst="rect">
            <a:avLst/>
          </a:prstGeom>
          <a:noFill/>
          <a:ln>
            <a:noFill/>
          </a:ln>
        </p:spPr>
      </p:pic>
      <p:pic>
        <p:nvPicPr>
          <p:cNvPr id="270470" name="Google Shape;270470;p113" descr="Graphical user interface&#10;&#10;Description automatically generated with low confidence"/>
          <p:cNvPicPr preferRelativeResize="0"/>
          <p:nvPr/>
        </p:nvPicPr>
        <p:blipFill rotWithShape="1">
          <a:blip r:embed="rId7">
            <a:alphaModFix/>
          </a:blip>
          <a:srcRect/>
          <a:stretch/>
        </p:blipFill>
        <p:spPr>
          <a:xfrm>
            <a:off x="176000" y="0"/>
            <a:ext cx="11840003" cy="6660000"/>
          </a:xfrm>
          <a:prstGeom prst="rect">
            <a:avLst/>
          </a:prstGeom>
          <a:noFill/>
          <a:ln>
            <a:noFill/>
          </a:ln>
        </p:spPr>
      </p:pic>
      <p:sp>
        <p:nvSpPr>
          <p:cNvPr id="270471" name="Google Shape;270471;p113"/>
          <p:cNvSpPr txBox="1"/>
          <p:nvPr/>
        </p:nvSpPr>
        <p:spPr>
          <a:xfrm>
            <a:off x="2202338" y="6182946"/>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0467"/>
                                        </p:tgtEl>
                                        <p:attrNameLst>
                                          <p:attrName>style.visibility</p:attrName>
                                        </p:attrNameLst>
                                      </p:cBhvr>
                                      <p:to>
                                        <p:strVal val="visible"/>
                                      </p:to>
                                    </p:set>
                                    <p:animEffect transition="in" filter="fade">
                                      <p:cBhvr>
                                        <p:cTn id="7" dur="1000"/>
                                        <p:tgtEl>
                                          <p:spTgt spid="27046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0468"/>
                                        </p:tgtEl>
                                        <p:attrNameLst>
                                          <p:attrName>style.visibility</p:attrName>
                                        </p:attrNameLst>
                                      </p:cBhvr>
                                      <p:to>
                                        <p:strVal val="visible"/>
                                      </p:to>
                                    </p:set>
                                    <p:animEffect transition="in" filter="fade">
                                      <p:cBhvr>
                                        <p:cTn id="12" dur="1000"/>
                                        <p:tgtEl>
                                          <p:spTgt spid="27046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0469"/>
                                        </p:tgtEl>
                                        <p:attrNameLst>
                                          <p:attrName>style.visibility</p:attrName>
                                        </p:attrNameLst>
                                      </p:cBhvr>
                                      <p:to>
                                        <p:strVal val="visible"/>
                                      </p:to>
                                    </p:set>
                                    <p:animEffect transition="in" filter="fade">
                                      <p:cBhvr>
                                        <p:cTn id="17" dur="1000"/>
                                        <p:tgtEl>
                                          <p:spTgt spid="27046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0470"/>
                                        </p:tgtEl>
                                        <p:attrNameLst>
                                          <p:attrName>style.visibility</p:attrName>
                                        </p:attrNameLst>
                                      </p:cBhvr>
                                      <p:to>
                                        <p:strVal val="visible"/>
                                      </p:to>
                                    </p:set>
                                    <p:animEffect transition="in" filter="fade">
                                      <p:cBhvr>
                                        <p:cTn id="22" dur="1000"/>
                                        <p:tgtEl>
                                          <p:spTgt spid="270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270475"/>
        <p:cNvGrpSpPr/>
        <p:nvPr/>
      </p:nvGrpSpPr>
      <p:grpSpPr>
        <a:xfrm>
          <a:off x="0" y="0"/>
          <a:ext cx="0" cy="0"/>
          <a:chOff x="0" y="0"/>
          <a:chExt cx="0" cy="0"/>
        </a:xfrm>
      </p:grpSpPr>
      <p:pic>
        <p:nvPicPr>
          <p:cNvPr id="270476" name="Google Shape;270476;p114"/>
          <p:cNvPicPr preferRelativeResize="0"/>
          <p:nvPr/>
        </p:nvPicPr>
        <p:blipFill rotWithShape="1">
          <a:blip r:embed="rId3">
            <a:alphaModFix/>
          </a:blip>
          <a:srcRect/>
          <a:stretch/>
        </p:blipFill>
        <p:spPr>
          <a:xfrm>
            <a:off x="0" y="0"/>
            <a:ext cx="12192000" cy="6857998"/>
          </a:xfrm>
          <a:prstGeom prst="rect">
            <a:avLst/>
          </a:prstGeom>
          <a:noFill/>
          <a:ln>
            <a:noFill/>
          </a:ln>
        </p:spPr>
      </p:pic>
      <p:pic>
        <p:nvPicPr>
          <p:cNvPr id="270477" name="Google Shape;270477;p114"/>
          <p:cNvPicPr preferRelativeResize="0"/>
          <p:nvPr/>
        </p:nvPicPr>
        <p:blipFill rotWithShape="1">
          <a:blip r:embed="rId4">
            <a:alphaModFix/>
          </a:blip>
          <a:srcRect/>
          <a:stretch/>
        </p:blipFill>
        <p:spPr>
          <a:xfrm>
            <a:off x="-1" y="0"/>
            <a:ext cx="12192000" cy="6857998"/>
          </a:xfrm>
          <a:prstGeom prst="rect">
            <a:avLst/>
          </a:prstGeom>
          <a:noFill/>
          <a:ln>
            <a:noFill/>
          </a:ln>
        </p:spPr>
      </p:pic>
      <p:sp>
        <p:nvSpPr>
          <p:cNvPr id="270478" name="Google Shape;270478;p114"/>
          <p:cNvSpPr txBox="1"/>
          <p:nvPr/>
        </p:nvSpPr>
        <p:spPr>
          <a:xfrm>
            <a:off x="2345213" y="6280972"/>
            <a:ext cx="6434700" cy="692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a:p>
            <a:pPr marL="0" marR="0" lvl="0" indent="0" algn="ctr" rtl="0">
              <a:spcBef>
                <a:spcPts val="600"/>
              </a:spcBef>
              <a:spcAft>
                <a:spcPts val="0"/>
              </a:spcAft>
              <a:buNone/>
            </a:pPr>
            <a:r>
              <a:rPr lang="en-US" sz="900" b="0" i="0" strike="noStrike">
                <a:solidFill>
                  <a:schemeClr val="dk1"/>
                </a:solidFill>
                <a:latin typeface="Calibri"/>
                <a:ea typeface="Calibri"/>
                <a:cs typeface="Calibri"/>
                <a:sym typeface="Calibri"/>
              </a:rPr>
              <a:t>.</a:t>
            </a:r>
            <a:endParaRPr sz="9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270482"/>
        <p:cNvGrpSpPr/>
        <p:nvPr/>
      </p:nvGrpSpPr>
      <p:grpSpPr>
        <a:xfrm>
          <a:off x="0" y="0"/>
          <a:ext cx="0" cy="0"/>
          <a:chOff x="0" y="0"/>
          <a:chExt cx="0" cy="0"/>
        </a:xfrm>
      </p:grpSpPr>
      <p:pic>
        <p:nvPicPr>
          <p:cNvPr id="270483" name="Google Shape;270483;p115" descr="A picture containing vector graphics&#10;&#10;Description automatically generated"/>
          <p:cNvPicPr preferRelativeResize="0"/>
          <p:nvPr/>
        </p:nvPicPr>
        <p:blipFill rotWithShape="1">
          <a:blip r:embed="rId3">
            <a:alphaModFix/>
          </a:blip>
          <a:srcRect/>
          <a:stretch/>
        </p:blipFill>
        <p:spPr>
          <a:xfrm>
            <a:off x="176000" y="0"/>
            <a:ext cx="11840003" cy="6660000"/>
          </a:xfrm>
          <a:prstGeom prst="rect">
            <a:avLst/>
          </a:prstGeom>
          <a:noFill/>
          <a:ln>
            <a:noFill/>
          </a:ln>
        </p:spPr>
      </p:pic>
      <p:pic>
        <p:nvPicPr>
          <p:cNvPr id="270484" name="Google Shape;270484;p115" descr="Graphical user interface, text&#10;&#10;Description automatically generated with medium confidence"/>
          <p:cNvPicPr preferRelativeResize="0"/>
          <p:nvPr/>
        </p:nvPicPr>
        <p:blipFill rotWithShape="1">
          <a:blip r:embed="rId4">
            <a:alphaModFix/>
          </a:blip>
          <a:srcRect/>
          <a:stretch/>
        </p:blipFill>
        <p:spPr>
          <a:xfrm>
            <a:off x="176000" y="0"/>
            <a:ext cx="11840003" cy="6660000"/>
          </a:xfrm>
          <a:prstGeom prst="rect">
            <a:avLst/>
          </a:prstGeom>
          <a:noFill/>
          <a:ln>
            <a:noFill/>
          </a:ln>
        </p:spPr>
      </p:pic>
      <p:pic>
        <p:nvPicPr>
          <p:cNvPr id="270485" name="Google Shape;270485;p115" descr="Graphical user interface, application, chat or text message, Teams&#10;&#10;Description automatically generated"/>
          <p:cNvPicPr preferRelativeResize="0"/>
          <p:nvPr/>
        </p:nvPicPr>
        <p:blipFill rotWithShape="1">
          <a:blip r:embed="rId5">
            <a:alphaModFix/>
          </a:blip>
          <a:srcRect/>
          <a:stretch/>
        </p:blipFill>
        <p:spPr>
          <a:xfrm>
            <a:off x="176000" y="0"/>
            <a:ext cx="11840003" cy="6660000"/>
          </a:xfrm>
          <a:prstGeom prst="rect">
            <a:avLst/>
          </a:prstGeom>
          <a:noFill/>
          <a:ln>
            <a:noFill/>
          </a:ln>
        </p:spPr>
      </p:pic>
      <p:pic>
        <p:nvPicPr>
          <p:cNvPr id="270486" name="Google Shape;270486;p115" descr="Graphical user interface, text&#10;&#10;Description automatically generated"/>
          <p:cNvPicPr preferRelativeResize="0"/>
          <p:nvPr/>
        </p:nvPicPr>
        <p:blipFill rotWithShape="1">
          <a:blip r:embed="rId6">
            <a:alphaModFix/>
          </a:blip>
          <a:srcRect/>
          <a:stretch/>
        </p:blipFill>
        <p:spPr>
          <a:xfrm>
            <a:off x="176000" y="0"/>
            <a:ext cx="11840003" cy="6660000"/>
          </a:xfrm>
          <a:prstGeom prst="rect">
            <a:avLst/>
          </a:prstGeom>
          <a:noFill/>
          <a:ln>
            <a:noFill/>
          </a:ln>
        </p:spPr>
      </p:pic>
      <p:sp>
        <p:nvSpPr>
          <p:cNvPr id="270487" name="Google Shape;270487;p115"/>
          <p:cNvSpPr txBox="1"/>
          <p:nvPr/>
        </p:nvSpPr>
        <p:spPr>
          <a:xfrm>
            <a:off x="2269013" y="6182946"/>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0484"/>
                                        </p:tgtEl>
                                        <p:attrNameLst>
                                          <p:attrName>style.visibility</p:attrName>
                                        </p:attrNameLst>
                                      </p:cBhvr>
                                      <p:to>
                                        <p:strVal val="visible"/>
                                      </p:to>
                                    </p:set>
                                    <p:animEffect transition="in" filter="fade">
                                      <p:cBhvr>
                                        <p:cTn id="7" dur="1000"/>
                                        <p:tgtEl>
                                          <p:spTgt spid="27048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0485"/>
                                        </p:tgtEl>
                                        <p:attrNameLst>
                                          <p:attrName>style.visibility</p:attrName>
                                        </p:attrNameLst>
                                      </p:cBhvr>
                                      <p:to>
                                        <p:strVal val="visible"/>
                                      </p:to>
                                    </p:set>
                                    <p:animEffect transition="in" filter="fade">
                                      <p:cBhvr>
                                        <p:cTn id="12" dur="1000"/>
                                        <p:tgtEl>
                                          <p:spTgt spid="27048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0486"/>
                                        </p:tgtEl>
                                        <p:attrNameLst>
                                          <p:attrName>style.visibility</p:attrName>
                                        </p:attrNameLst>
                                      </p:cBhvr>
                                      <p:to>
                                        <p:strVal val="visible"/>
                                      </p:to>
                                    </p:set>
                                    <p:animEffect transition="in" filter="fade">
                                      <p:cBhvr>
                                        <p:cTn id="17" dur="1000"/>
                                        <p:tgtEl>
                                          <p:spTgt spid="270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270491"/>
        <p:cNvGrpSpPr/>
        <p:nvPr/>
      </p:nvGrpSpPr>
      <p:grpSpPr>
        <a:xfrm>
          <a:off x="0" y="0"/>
          <a:ext cx="0" cy="0"/>
          <a:chOff x="0" y="0"/>
          <a:chExt cx="0" cy="0"/>
        </a:xfrm>
      </p:grpSpPr>
      <p:pic>
        <p:nvPicPr>
          <p:cNvPr id="270492" name="Google Shape;270492;p116" descr="A picture containing text, vector graphics&#10;&#10;Description automatically generated"/>
          <p:cNvPicPr preferRelativeResize="0"/>
          <p:nvPr/>
        </p:nvPicPr>
        <p:blipFill rotWithShape="1">
          <a:blip r:embed="rId3">
            <a:alphaModFix/>
          </a:blip>
          <a:srcRect/>
          <a:stretch/>
        </p:blipFill>
        <p:spPr>
          <a:xfrm>
            <a:off x="272000" y="0"/>
            <a:ext cx="11648003" cy="6552002"/>
          </a:xfrm>
          <a:prstGeom prst="rect">
            <a:avLst/>
          </a:prstGeom>
          <a:noFill/>
          <a:ln>
            <a:noFill/>
          </a:ln>
        </p:spPr>
      </p:pic>
      <p:pic>
        <p:nvPicPr>
          <p:cNvPr id="270493" name="Google Shape;270493;p116" descr="A picture containing graphical user interface&#10;&#10;Description automatically generated"/>
          <p:cNvPicPr preferRelativeResize="0"/>
          <p:nvPr/>
        </p:nvPicPr>
        <p:blipFill rotWithShape="1">
          <a:blip r:embed="rId4">
            <a:alphaModFix/>
          </a:blip>
          <a:srcRect/>
          <a:stretch/>
        </p:blipFill>
        <p:spPr>
          <a:xfrm>
            <a:off x="272000" y="0"/>
            <a:ext cx="11648003" cy="6552002"/>
          </a:xfrm>
          <a:prstGeom prst="rect">
            <a:avLst/>
          </a:prstGeom>
          <a:noFill/>
          <a:ln>
            <a:noFill/>
          </a:ln>
        </p:spPr>
      </p:pic>
      <p:pic>
        <p:nvPicPr>
          <p:cNvPr id="270494" name="Google Shape;270494;p116" descr="Graphical user interface, text&#10;&#10;Description automatically generated"/>
          <p:cNvPicPr preferRelativeResize="0"/>
          <p:nvPr/>
        </p:nvPicPr>
        <p:blipFill rotWithShape="1">
          <a:blip r:embed="rId5">
            <a:alphaModFix/>
          </a:blip>
          <a:srcRect/>
          <a:stretch/>
        </p:blipFill>
        <p:spPr>
          <a:xfrm>
            <a:off x="272000" y="0"/>
            <a:ext cx="11648003" cy="6552002"/>
          </a:xfrm>
          <a:prstGeom prst="rect">
            <a:avLst/>
          </a:prstGeom>
          <a:noFill/>
          <a:ln>
            <a:noFill/>
          </a:ln>
        </p:spPr>
      </p:pic>
      <p:pic>
        <p:nvPicPr>
          <p:cNvPr id="270495" name="Google Shape;270495;p116" descr="Graphical user interface&#10;&#10;Description automatically generated with low confidence"/>
          <p:cNvPicPr preferRelativeResize="0"/>
          <p:nvPr/>
        </p:nvPicPr>
        <p:blipFill rotWithShape="1">
          <a:blip r:embed="rId6">
            <a:alphaModFix/>
          </a:blip>
          <a:srcRect/>
          <a:stretch/>
        </p:blipFill>
        <p:spPr>
          <a:xfrm>
            <a:off x="272000" y="0"/>
            <a:ext cx="11648003" cy="6552002"/>
          </a:xfrm>
          <a:prstGeom prst="rect">
            <a:avLst/>
          </a:prstGeom>
          <a:noFill/>
          <a:ln>
            <a:noFill/>
          </a:ln>
        </p:spPr>
      </p:pic>
      <p:sp>
        <p:nvSpPr>
          <p:cNvPr id="270496" name="Google Shape;270496;p116"/>
          <p:cNvSpPr txBox="1"/>
          <p:nvPr/>
        </p:nvSpPr>
        <p:spPr>
          <a:xfrm>
            <a:off x="2192813" y="6233347"/>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0493"/>
                                        </p:tgtEl>
                                        <p:attrNameLst>
                                          <p:attrName>style.visibility</p:attrName>
                                        </p:attrNameLst>
                                      </p:cBhvr>
                                      <p:to>
                                        <p:strVal val="visible"/>
                                      </p:to>
                                    </p:set>
                                    <p:animEffect transition="in" filter="fade">
                                      <p:cBhvr>
                                        <p:cTn id="7" dur="1000"/>
                                        <p:tgtEl>
                                          <p:spTgt spid="27049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0494"/>
                                        </p:tgtEl>
                                        <p:attrNameLst>
                                          <p:attrName>style.visibility</p:attrName>
                                        </p:attrNameLst>
                                      </p:cBhvr>
                                      <p:to>
                                        <p:strVal val="visible"/>
                                      </p:to>
                                    </p:set>
                                    <p:animEffect transition="in" filter="fade">
                                      <p:cBhvr>
                                        <p:cTn id="12" dur="1000"/>
                                        <p:tgtEl>
                                          <p:spTgt spid="27049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0495"/>
                                        </p:tgtEl>
                                        <p:attrNameLst>
                                          <p:attrName>style.visibility</p:attrName>
                                        </p:attrNameLst>
                                      </p:cBhvr>
                                      <p:to>
                                        <p:strVal val="visible"/>
                                      </p:to>
                                    </p:set>
                                    <p:animEffect transition="in" filter="fade">
                                      <p:cBhvr>
                                        <p:cTn id="17" dur="1000"/>
                                        <p:tgtEl>
                                          <p:spTgt spid="2704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270500"/>
        <p:cNvGrpSpPr/>
        <p:nvPr/>
      </p:nvGrpSpPr>
      <p:grpSpPr>
        <a:xfrm>
          <a:off x="0" y="0"/>
          <a:ext cx="0" cy="0"/>
          <a:chOff x="0" y="0"/>
          <a:chExt cx="0" cy="0"/>
        </a:xfrm>
      </p:grpSpPr>
      <p:pic>
        <p:nvPicPr>
          <p:cNvPr id="270501" name="Google Shape;270501;p117" descr="Graphical user interface&#10;&#10;Description automatically generated with medium confidence"/>
          <p:cNvPicPr preferRelativeResize="0"/>
          <p:nvPr/>
        </p:nvPicPr>
        <p:blipFill rotWithShape="1">
          <a:blip r:embed="rId3">
            <a:alphaModFix/>
          </a:blip>
          <a:srcRect/>
          <a:stretch/>
        </p:blipFill>
        <p:spPr>
          <a:xfrm>
            <a:off x="0" y="0"/>
            <a:ext cx="12192000" cy="6857998"/>
          </a:xfrm>
          <a:prstGeom prst="rect">
            <a:avLst/>
          </a:prstGeom>
          <a:noFill/>
          <a:ln>
            <a:noFill/>
          </a:ln>
        </p:spPr>
      </p:pic>
      <p:pic>
        <p:nvPicPr>
          <p:cNvPr id="270502" name="Google Shape;270502;p117" descr="A picture containing text, vector graphics&#10;&#10;Description automatically generated"/>
          <p:cNvPicPr preferRelativeResize="0"/>
          <p:nvPr/>
        </p:nvPicPr>
        <p:blipFill rotWithShape="1">
          <a:blip r:embed="rId4">
            <a:alphaModFix/>
          </a:blip>
          <a:srcRect/>
          <a:stretch/>
        </p:blipFill>
        <p:spPr>
          <a:xfrm>
            <a:off x="0" y="0"/>
            <a:ext cx="12192000" cy="6857998"/>
          </a:xfrm>
          <a:prstGeom prst="rect">
            <a:avLst/>
          </a:prstGeom>
          <a:noFill/>
          <a:ln>
            <a:noFill/>
          </a:ln>
        </p:spPr>
      </p:pic>
      <p:pic>
        <p:nvPicPr>
          <p:cNvPr id="270503" name="Google Shape;270503;p117" descr="Graphical user interface, application&#10;&#10;Description automatically generated"/>
          <p:cNvPicPr preferRelativeResize="0"/>
          <p:nvPr/>
        </p:nvPicPr>
        <p:blipFill rotWithShape="1">
          <a:blip r:embed="rId5">
            <a:alphaModFix/>
          </a:blip>
          <a:srcRect/>
          <a:stretch/>
        </p:blipFill>
        <p:spPr>
          <a:xfrm>
            <a:off x="0" y="0"/>
            <a:ext cx="12192000" cy="6857998"/>
          </a:xfrm>
          <a:prstGeom prst="rect">
            <a:avLst/>
          </a:prstGeom>
          <a:noFill/>
          <a:ln>
            <a:noFill/>
          </a:ln>
        </p:spPr>
      </p:pic>
      <p:pic>
        <p:nvPicPr>
          <p:cNvPr id="270504" name="Google Shape;270504;p117" descr="Graphical user interface&#10;&#10;Description automatically generated with medium confidence"/>
          <p:cNvPicPr preferRelativeResize="0"/>
          <p:nvPr/>
        </p:nvPicPr>
        <p:blipFill rotWithShape="1">
          <a:blip r:embed="rId6">
            <a:alphaModFix/>
          </a:blip>
          <a:srcRect/>
          <a:stretch/>
        </p:blipFill>
        <p:spPr>
          <a:xfrm>
            <a:off x="0" y="0"/>
            <a:ext cx="12192000" cy="6857998"/>
          </a:xfrm>
          <a:prstGeom prst="rect">
            <a:avLst/>
          </a:prstGeom>
          <a:noFill/>
          <a:ln>
            <a:noFill/>
          </a:ln>
        </p:spPr>
      </p:pic>
      <p:pic>
        <p:nvPicPr>
          <p:cNvPr id="270505" name="Google Shape;270505;p117" descr="Text&#10;&#10;Description automatically generated with low confidence"/>
          <p:cNvPicPr preferRelativeResize="0"/>
          <p:nvPr/>
        </p:nvPicPr>
        <p:blipFill rotWithShape="1">
          <a:blip r:embed="rId7">
            <a:alphaModFix/>
          </a:blip>
          <a:srcRect/>
          <a:stretch/>
        </p:blipFill>
        <p:spPr>
          <a:xfrm>
            <a:off x="0" y="0"/>
            <a:ext cx="12192000" cy="6857998"/>
          </a:xfrm>
          <a:prstGeom prst="rect">
            <a:avLst/>
          </a:prstGeom>
          <a:noFill/>
          <a:ln>
            <a:noFill/>
          </a:ln>
        </p:spPr>
      </p:pic>
      <p:sp>
        <p:nvSpPr>
          <p:cNvPr id="270506" name="Google Shape;270506;p117"/>
          <p:cNvSpPr txBox="1"/>
          <p:nvPr/>
        </p:nvSpPr>
        <p:spPr>
          <a:xfrm>
            <a:off x="2269013" y="6252397"/>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0501"/>
                                        </p:tgtEl>
                                        <p:attrNameLst>
                                          <p:attrName>style.visibility</p:attrName>
                                        </p:attrNameLst>
                                      </p:cBhvr>
                                      <p:to>
                                        <p:strVal val="visible"/>
                                      </p:to>
                                    </p:set>
                                    <p:animEffect transition="in" filter="fade">
                                      <p:cBhvr>
                                        <p:cTn id="7" dur="1000"/>
                                        <p:tgtEl>
                                          <p:spTgt spid="27050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0503"/>
                                        </p:tgtEl>
                                        <p:attrNameLst>
                                          <p:attrName>style.visibility</p:attrName>
                                        </p:attrNameLst>
                                      </p:cBhvr>
                                      <p:to>
                                        <p:strVal val="visible"/>
                                      </p:to>
                                    </p:set>
                                    <p:animEffect transition="in" filter="fade">
                                      <p:cBhvr>
                                        <p:cTn id="12" dur="1000"/>
                                        <p:tgtEl>
                                          <p:spTgt spid="27050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0504"/>
                                        </p:tgtEl>
                                        <p:attrNameLst>
                                          <p:attrName>style.visibility</p:attrName>
                                        </p:attrNameLst>
                                      </p:cBhvr>
                                      <p:to>
                                        <p:strVal val="visible"/>
                                      </p:to>
                                    </p:set>
                                    <p:animEffect transition="in" filter="fade">
                                      <p:cBhvr>
                                        <p:cTn id="17" dur="1000"/>
                                        <p:tgtEl>
                                          <p:spTgt spid="2705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270510"/>
        <p:cNvGrpSpPr/>
        <p:nvPr/>
      </p:nvGrpSpPr>
      <p:grpSpPr>
        <a:xfrm>
          <a:off x="0" y="0"/>
          <a:ext cx="0" cy="0"/>
          <a:chOff x="0" y="0"/>
          <a:chExt cx="0" cy="0"/>
        </a:xfrm>
      </p:grpSpPr>
      <p:pic>
        <p:nvPicPr>
          <p:cNvPr id="270511" name="Google Shape;270511;p118" descr="Logo&#10;&#10;Description automatically generated"/>
          <p:cNvPicPr preferRelativeResize="0"/>
          <p:nvPr/>
        </p:nvPicPr>
        <p:blipFill rotWithShape="1">
          <a:blip r:embed="rId3">
            <a:alphaModFix/>
          </a:blip>
          <a:srcRect/>
          <a:stretch/>
        </p:blipFill>
        <p:spPr>
          <a:xfrm>
            <a:off x="0" y="0"/>
            <a:ext cx="12192000" cy="6857998"/>
          </a:xfrm>
          <a:prstGeom prst="rect">
            <a:avLst/>
          </a:prstGeom>
          <a:noFill/>
          <a:ln>
            <a:noFill/>
          </a:ln>
        </p:spPr>
      </p:pic>
      <p:sp>
        <p:nvSpPr>
          <p:cNvPr id="270512" name="Google Shape;270512;p118"/>
          <p:cNvSpPr txBox="1"/>
          <p:nvPr/>
        </p:nvSpPr>
        <p:spPr>
          <a:xfrm>
            <a:off x="2288063" y="6242872"/>
            <a:ext cx="6434700" cy="692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a:p>
            <a:pPr marL="0" marR="0" lvl="0" indent="0" algn="ctr" rtl="0">
              <a:spcBef>
                <a:spcPts val="600"/>
              </a:spcBef>
              <a:spcAft>
                <a:spcPts val="0"/>
              </a:spcAft>
              <a:buNone/>
            </a:pPr>
            <a:r>
              <a:rPr lang="en-US" sz="900" b="0" i="0" strike="noStrike">
                <a:solidFill>
                  <a:schemeClr val="dk1"/>
                </a:solidFill>
                <a:latin typeface="Calibri"/>
                <a:ea typeface="Calibri"/>
                <a:cs typeface="Calibri"/>
                <a:sym typeface="Calibri"/>
              </a:rPr>
              <a:t>.</a:t>
            </a:r>
            <a:endParaRPr sz="9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270516"/>
        <p:cNvGrpSpPr/>
        <p:nvPr/>
      </p:nvGrpSpPr>
      <p:grpSpPr>
        <a:xfrm>
          <a:off x="0" y="0"/>
          <a:ext cx="0" cy="0"/>
          <a:chOff x="0" y="0"/>
          <a:chExt cx="0" cy="0"/>
        </a:xfrm>
      </p:grpSpPr>
      <p:sp>
        <p:nvSpPr>
          <p:cNvPr id="270517" name="Google Shape;270517;p119"/>
          <p:cNvSpPr txBox="1">
            <a:spLocks noGrp="1"/>
          </p:cNvSpPr>
          <p:nvPr>
            <p:ph type="title"/>
          </p:nvPr>
        </p:nvSpPr>
        <p:spPr>
          <a:xfrm>
            <a:off x="503767" y="469350"/>
            <a:ext cx="11078700" cy="1143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4000"/>
              <a:buFont typeface="Calibri"/>
              <a:buNone/>
            </a:pPr>
            <a:r>
              <a:rPr lang="en-US" sz="4000"/>
              <a:t>Key Knowledge Gaps and A Call to Action</a:t>
            </a:r>
            <a:endParaRPr sz="4000"/>
          </a:p>
        </p:txBody>
      </p:sp>
      <p:sp>
        <p:nvSpPr>
          <p:cNvPr id="270518" name="Google Shape;270518;p119"/>
          <p:cNvSpPr txBox="1">
            <a:spLocks noGrp="1"/>
          </p:cNvSpPr>
          <p:nvPr>
            <p:ph type="body" idx="1"/>
          </p:nvPr>
        </p:nvSpPr>
        <p:spPr>
          <a:xfrm>
            <a:off x="509673" y="2024258"/>
            <a:ext cx="11072700" cy="3874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2800" b="1"/>
              <a:t>John B Buse, MD, PhD</a:t>
            </a:r>
            <a:endParaRPr/>
          </a:p>
          <a:p>
            <a:pPr marL="0" lvl="0" indent="0" algn="l" rtl="0">
              <a:lnSpc>
                <a:spcPct val="90000"/>
              </a:lnSpc>
              <a:spcBef>
                <a:spcPts val="1000"/>
              </a:spcBef>
              <a:spcAft>
                <a:spcPts val="0"/>
              </a:spcAft>
              <a:buClr>
                <a:schemeClr val="dk1"/>
              </a:buClr>
              <a:buSzPts val="2800"/>
              <a:buNone/>
            </a:pPr>
            <a:r>
              <a:rPr lang="en-US" sz="2800" b="1"/>
              <a:t>University of North Carolina School of Medicine</a:t>
            </a:r>
            <a:endParaRPr/>
          </a:p>
          <a:p>
            <a:pPr marL="0" lvl="0" indent="0" algn="l" rtl="0">
              <a:lnSpc>
                <a:spcPct val="90000"/>
              </a:lnSpc>
              <a:spcBef>
                <a:spcPts val="1000"/>
              </a:spcBef>
              <a:spcAft>
                <a:spcPts val="0"/>
              </a:spcAft>
              <a:buClr>
                <a:schemeClr val="dk1"/>
              </a:buClr>
              <a:buSzPts val="2800"/>
              <a:buNone/>
            </a:pPr>
            <a:r>
              <a:rPr lang="en-US" sz="2800" b="1"/>
              <a:t>Chapel Hill, NC USA </a:t>
            </a:r>
            <a:endParaRPr sz="2800"/>
          </a:p>
          <a:p>
            <a:pPr marL="228600" lvl="0" indent="-50800" algn="l" rtl="0">
              <a:lnSpc>
                <a:spcPct val="90000"/>
              </a:lnSpc>
              <a:spcBef>
                <a:spcPts val="1000"/>
              </a:spcBef>
              <a:spcAft>
                <a:spcPts val="0"/>
              </a:spcAft>
              <a:buClr>
                <a:schemeClr val="dk1"/>
              </a:buClr>
              <a:buSzPts val="2800"/>
              <a:buNone/>
            </a:pPr>
            <a:endParaRPr sz="2800"/>
          </a:p>
        </p:txBody>
      </p:sp>
      <p:sp>
        <p:nvSpPr>
          <p:cNvPr id="270519" name="Google Shape;270519;p119"/>
          <p:cNvSpPr txBox="1"/>
          <p:nvPr/>
        </p:nvSpPr>
        <p:spPr>
          <a:xfrm>
            <a:off x="33041" y="5313651"/>
            <a:ext cx="12020100" cy="584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1600" b="0" i="0" u="none" strike="noStrike">
                <a:solidFill>
                  <a:schemeClr val="dk1"/>
                </a:solidFill>
                <a:latin typeface="Calibri"/>
                <a:ea typeface="Calibri"/>
                <a:cs typeface="Calibri"/>
                <a:sym typeface="Calibri"/>
              </a:rPr>
            </a:br>
            <a:r>
              <a:rPr lang="en-US" sz="1600" b="0" i="1" u="none" strike="noStrike">
                <a:solidFill>
                  <a:schemeClr val="dk1"/>
                </a:solidFill>
                <a:latin typeface="Calibri"/>
                <a:ea typeface="Calibri"/>
                <a:cs typeface="Calibri"/>
                <a:sym typeface="Calibri"/>
              </a:rPr>
              <a:t>Diabetes Care </a:t>
            </a:r>
            <a:r>
              <a:rPr lang="en-US" sz="1600" b="0" i="0" u="none" strike="noStrike">
                <a:solidFill>
                  <a:schemeClr val="dk1"/>
                </a:solidFill>
                <a:latin typeface="Calibri"/>
                <a:ea typeface="Calibri"/>
                <a:cs typeface="Calibri"/>
                <a:sym typeface="Calibri"/>
              </a:rPr>
              <a:t>2022; https://doi.org/10.2337/dci22-0034. </a:t>
            </a:r>
            <a:r>
              <a:rPr lang="en-US" sz="1600" b="0" i="1" u="none" strike="noStrike">
                <a:solidFill>
                  <a:schemeClr val="dk1"/>
                </a:solidFill>
                <a:latin typeface="Calibri"/>
                <a:ea typeface="Calibri"/>
                <a:cs typeface="Calibri"/>
                <a:sym typeface="Calibri"/>
              </a:rPr>
              <a:t>Diabetologia </a:t>
            </a:r>
            <a:r>
              <a:rPr lang="en-US" sz="1600" b="0" i="0" u="none" strike="noStrike">
                <a:solidFill>
                  <a:schemeClr val="dk1"/>
                </a:solidFill>
                <a:latin typeface="Calibri"/>
                <a:ea typeface="Calibri"/>
                <a:cs typeface="Calibri"/>
                <a:sym typeface="Calibri"/>
              </a:rPr>
              <a:t>2022; </a:t>
            </a:r>
            <a:r>
              <a:rPr lang="en-US" sz="1600" b="0" i="0" strike="noStrike">
                <a:solidFill>
                  <a:schemeClr val="dk1"/>
                </a:solidFill>
                <a:latin typeface="Calibri"/>
                <a:ea typeface="Calibri"/>
                <a:cs typeface="Calibri"/>
                <a:sym typeface="Calibri"/>
              </a:rPr>
              <a:t>https://doi.org/10.1007/s00125-022-05787-2</a:t>
            </a:r>
            <a:r>
              <a:rPr lang="en-US" sz="900" b="0" i="0" strike="noStrike">
                <a:solidFill>
                  <a:schemeClr val="dk1"/>
                </a:solidFill>
                <a:latin typeface="Calibri"/>
                <a:ea typeface="Calibri"/>
                <a:cs typeface="Calibri"/>
                <a:sym typeface="Calibri"/>
              </a:rPr>
              <a:t>.</a:t>
            </a:r>
            <a:endParaRPr sz="9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270523"/>
        <p:cNvGrpSpPr/>
        <p:nvPr/>
      </p:nvGrpSpPr>
      <p:grpSpPr>
        <a:xfrm>
          <a:off x="0" y="0"/>
          <a:ext cx="0" cy="0"/>
          <a:chOff x="0" y="0"/>
          <a:chExt cx="0" cy="0"/>
        </a:xfrm>
      </p:grpSpPr>
      <p:sp>
        <p:nvSpPr>
          <p:cNvPr id="270524" name="Google Shape;270524;p120"/>
          <p:cNvSpPr txBox="1">
            <a:spLocks noGrp="1"/>
          </p:cNvSpPr>
          <p:nvPr>
            <p:ph type="title"/>
          </p:nvPr>
        </p:nvSpPr>
        <p:spPr>
          <a:xfrm>
            <a:off x="503768" y="388348"/>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Disclosures of Interest</a:t>
            </a:r>
            <a:endParaRPr/>
          </a:p>
        </p:txBody>
      </p:sp>
      <p:sp>
        <p:nvSpPr>
          <p:cNvPr id="270525" name="Google Shape;270525;p120"/>
          <p:cNvSpPr txBox="1">
            <a:spLocks noGrp="1"/>
          </p:cNvSpPr>
          <p:nvPr>
            <p:ph type="body" idx="1"/>
          </p:nvPr>
        </p:nvSpPr>
        <p:spPr>
          <a:xfrm>
            <a:off x="509673" y="1508065"/>
            <a:ext cx="11178600" cy="45837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2400"/>
              <a:buNone/>
            </a:pPr>
            <a:r>
              <a:rPr lang="en-US" sz="2400" b="1"/>
              <a:t>Advisory Panel/Consultant</a:t>
            </a:r>
            <a:r>
              <a:rPr lang="en-US" sz="2400"/>
              <a:t>: </a:t>
            </a:r>
            <a:r>
              <a:rPr lang="en-US" sz="2400">
                <a:solidFill>
                  <a:srgbClr val="000000"/>
                </a:solidFill>
              </a:rPr>
              <a:t>Alkahest, Altimmune, Anji, AstraZeneca, Bayer, Biomea Fusion Inc, Boehringer-Ingelheim, CeQur, Cirius Therapeutics Inc, Dasman Diabetes Center (Kuwait), Eli Lilly, Fortress Biotech, GentiBio, Glycadia, Glyscend, Janssen, MannKind, Mediflix, Medscape, Mellitus Health, Moderna, Novo Nordisk, Pendulum Therapeutics, Praetego, Stability Health, Valo, Zealand Pharma</a:t>
            </a:r>
            <a:endParaRPr/>
          </a:p>
          <a:p>
            <a:pPr marL="0" lvl="0" indent="0" algn="l" rtl="0">
              <a:lnSpc>
                <a:spcPct val="90000"/>
              </a:lnSpc>
              <a:spcBef>
                <a:spcPts val="0"/>
              </a:spcBef>
              <a:spcAft>
                <a:spcPts val="0"/>
              </a:spcAft>
              <a:buClr>
                <a:schemeClr val="dk1"/>
              </a:buClr>
              <a:buSzPts val="2400"/>
              <a:buNone/>
            </a:pPr>
            <a:endParaRPr sz="2400"/>
          </a:p>
          <a:p>
            <a:pPr marL="0" lvl="0" indent="0" algn="l" rtl="0">
              <a:lnSpc>
                <a:spcPct val="90000"/>
              </a:lnSpc>
              <a:spcBef>
                <a:spcPts val="0"/>
              </a:spcBef>
              <a:spcAft>
                <a:spcPts val="0"/>
              </a:spcAft>
              <a:buClr>
                <a:schemeClr val="dk1"/>
              </a:buClr>
              <a:buSzPts val="2400"/>
              <a:buNone/>
            </a:pPr>
            <a:r>
              <a:rPr lang="en-US" sz="2400" b="1"/>
              <a:t>Research Support</a:t>
            </a:r>
            <a:r>
              <a:rPr lang="en-US" sz="2400"/>
              <a:t>: </a:t>
            </a:r>
            <a:r>
              <a:rPr lang="en-US" sz="2400">
                <a:solidFill>
                  <a:srgbClr val="000000"/>
                </a:solidFill>
              </a:rPr>
              <a:t>Dexcom, NovaTarg, Novo Nordisk, Sanofi, Tolerion and vTv Therapeutics</a:t>
            </a:r>
            <a:endParaRPr sz="2400"/>
          </a:p>
          <a:p>
            <a:pPr marL="0" lvl="0" indent="0" algn="l" rtl="0">
              <a:lnSpc>
                <a:spcPct val="90000"/>
              </a:lnSpc>
              <a:spcBef>
                <a:spcPts val="0"/>
              </a:spcBef>
              <a:spcAft>
                <a:spcPts val="0"/>
              </a:spcAft>
              <a:buClr>
                <a:schemeClr val="dk1"/>
              </a:buClr>
              <a:buSzPts val="2400"/>
              <a:buNone/>
            </a:pPr>
            <a:endParaRPr sz="2400" b="1"/>
          </a:p>
          <a:p>
            <a:pPr marL="0" lvl="0" indent="0" algn="l" rtl="0">
              <a:lnSpc>
                <a:spcPct val="90000"/>
              </a:lnSpc>
              <a:spcBef>
                <a:spcPts val="0"/>
              </a:spcBef>
              <a:spcAft>
                <a:spcPts val="0"/>
              </a:spcAft>
              <a:buClr>
                <a:schemeClr val="dk1"/>
              </a:buClr>
              <a:buSzPts val="2400"/>
              <a:buNone/>
            </a:pPr>
            <a:r>
              <a:rPr lang="en-US" sz="2400" b="1"/>
              <a:t>Speaker’s Bureau</a:t>
            </a:r>
            <a:r>
              <a:rPr lang="en-US" sz="2400"/>
              <a:t>: None</a:t>
            </a:r>
            <a:endParaRPr/>
          </a:p>
          <a:p>
            <a:pPr marL="0" lvl="0" indent="0" algn="l" rtl="0">
              <a:lnSpc>
                <a:spcPct val="90000"/>
              </a:lnSpc>
              <a:spcBef>
                <a:spcPts val="0"/>
              </a:spcBef>
              <a:spcAft>
                <a:spcPts val="0"/>
              </a:spcAft>
              <a:buClr>
                <a:schemeClr val="dk1"/>
              </a:buClr>
              <a:buSzPts val="2400"/>
              <a:buNone/>
            </a:pPr>
            <a:endParaRPr sz="2400" b="1"/>
          </a:p>
          <a:p>
            <a:pPr marL="0" lvl="0" indent="0" algn="l" rtl="0">
              <a:lnSpc>
                <a:spcPct val="90000"/>
              </a:lnSpc>
              <a:spcBef>
                <a:spcPts val="0"/>
              </a:spcBef>
              <a:spcAft>
                <a:spcPts val="0"/>
              </a:spcAft>
              <a:buClr>
                <a:schemeClr val="dk1"/>
              </a:buClr>
              <a:buSzPts val="2400"/>
              <a:buNone/>
            </a:pPr>
            <a:r>
              <a:rPr lang="en-US" sz="2400" b="1"/>
              <a:t>Employee</a:t>
            </a:r>
            <a:r>
              <a:rPr lang="en-US" sz="2400"/>
              <a:t>: None</a:t>
            </a:r>
            <a:endParaRPr/>
          </a:p>
          <a:p>
            <a:pPr marL="228600" lvl="0" indent="-76200" algn="l" rtl="0">
              <a:lnSpc>
                <a:spcPct val="90000"/>
              </a:lnSpc>
              <a:spcBef>
                <a:spcPts val="0"/>
              </a:spcBef>
              <a:spcAft>
                <a:spcPts val="0"/>
              </a:spcAft>
              <a:buClr>
                <a:schemeClr val="dk1"/>
              </a:buClr>
              <a:buSzPts val="2400"/>
              <a:buNone/>
            </a:pPr>
            <a:endParaRPr sz="2400"/>
          </a:p>
          <a:p>
            <a:pPr marL="0" lvl="0" indent="0" algn="l" rtl="0">
              <a:lnSpc>
                <a:spcPct val="90000"/>
              </a:lnSpc>
              <a:spcBef>
                <a:spcPts val="0"/>
              </a:spcBef>
              <a:spcAft>
                <a:spcPts val="0"/>
              </a:spcAft>
              <a:buClr>
                <a:schemeClr val="dk1"/>
              </a:buClr>
              <a:buSzPts val="2400"/>
              <a:buNone/>
            </a:pPr>
            <a:r>
              <a:rPr lang="en-US" sz="2400" b="1"/>
              <a:t>Stocks/Shareholder</a:t>
            </a:r>
            <a:r>
              <a:rPr lang="en-US" sz="2400"/>
              <a:t>: </a:t>
            </a:r>
            <a:r>
              <a:rPr lang="en-US" sz="2400">
                <a:solidFill>
                  <a:srgbClr val="000000"/>
                </a:solidFill>
              </a:rPr>
              <a:t>Glyscend, Mellitus Health, Pendulum Therapeutics, PhaseBio, Praetego, and Stability Health </a:t>
            </a:r>
            <a:endParaRPr sz="2400"/>
          </a:p>
          <a:p>
            <a:pPr marL="0" lvl="0" indent="0" algn="l" rtl="0">
              <a:lnSpc>
                <a:spcPct val="90000"/>
              </a:lnSpc>
              <a:spcBef>
                <a:spcPts val="0"/>
              </a:spcBef>
              <a:spcAft>
                <a:spcPts val="0"/>
              </a:spcAft>
              <a:buClr>
                <a:schemeClr val="dk1"/>
              </a:buClr>
              <a:buSzPts val="2400"/>
              <a:buNone/>
            </a:pPr>
            <a:endParaRPr sz="2400"/>
          </a:p>
          <a:p>
            <a:pPr marL="228600" lvl="0" indent="-76200" algn="l" rtl="0">
              <a:lnSpc>
                <a:spcPct val="90000"/>
              </a:lnSpc>
              <a:spcBef>
                <a:spcPts val="1000"/>
              </a:spcBef>
              <a:spcAft>
                <a:spcPts val="0"/>
              </a:spcAft>
              <a:buClr>
                <a:schemeClr val="dk1"/>
              </a:buClr>
              <a:buSzPts val="2400"/>
              <a:buNone/>
            </a:pPr>
            <a:endParaRPr sz="2400"/>
          </a:p>
        </p:txBody>
      </p:sp>
      <p:sp>
        <p:nvSpPr>
          <p:cNvPr id="270526" name="Google Shape;270526;p120"/>
          <p:cNvSpPr txBox="1"/>
          <p:nvPr/>
        </p:nvSpPr>
        <p:spPr>
          <a:xfrm>
            <a:off x="5989240" y="6280972"/>
            <a:ext cx="213600" cy="230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strike="noStrike">
                <a:solidFill>
                  <a:schemeClr val="dk1"/>
                </a:solidFill>
                <a:latin typeface="Calibri"/>
                <a:ea typeface="Calibri"/>
                <a:cs typeface="Calibri"/>
                <a:sym typeface="Calibri"/>
              </a:rPr>
              <a:t>.</a:t>
            </a:r>
            <a:endParaRPr sz="9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270531"/>
        <p:cNvGrpSpPr/>
        <p:nvPr/>
      </p:nvGrpSpPr>
      <p:grpSpPr>
        <a:xfrm>
          <a:off x="0" y="0"/>
          <a:ext cx="0" cy="0"/>
          <a:chOff x="0" y="0"/>
          <a:chExt cx="0" cy="0"/>
        </a:xfrm>
      </p:grpSpPr>
      <p:sp>
        <p:nvSpPr>
          <p:cNvPr id="270532" name="Google Shape;270532;p121"/>
          <p:cNvSpPr txBox="1">
            <a:spLocks noGrp="1"/>
          </p:cNvSpPr>
          <p:nvPr>
            <p:ph type="title"/>
          </p:nvPr>
        </p:nvSpPr>
        <p:spPr>
          <a:xfrm>
            <a:off x="503767" y="117310"/>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Call to Action</a:t>
            </a:r>
            <a:endParaRPr sz="4000"/>
          </a:p>
        </p:txBody>
      </p:sp>
      <p:sp>
        <p:nvSpPr>
          <p:cNvPr id="270533" name="Google Shape;270533;p121"/>
          <p:cNvSpPr txBox="1">
            <a:spLocks noGrp="1"/>
          </p:cNvSpPr>
          <p:nvPr>
            <p:ph type="body" idx="1"/>
          </p:nvPr>
        </p:nvSpPr>
        <p:spPr>
          <a:xfrm>
            <a:off x="503763" y="1085812"/>
            <a:ext cx="11072700" cy="4830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None/>
            </a:pPr>
            <a:r>
              <a:rPr lang="en-US" sz="3200"/>
              <a:t>Reflecting on the discovery of insulin 100 years ago and the experience over the last 3 years with COVID-19   </a:t>
            </a:r>
            <a:endParaRPr/>
          </a:p>
          <a:p>
            <a:pPr marL="0" lvl="0" indent="0" algn="l" rtl="0">
              <a:lnSpc>
                <a:spcPct val="90000"/>
              </a:lnSpc>
              <a:spcBef>
                <a:spcPts val="1000"/>
              </a:spcBef>
              <a:spcAft>
                <a:spcPts val="0"/>
              </a:spcAft>
              <a:buClr>
                <a:schemeClr val="dk1"/>
              </a:buClr>
              <a:buSzPts val="3200"/>
              <a:buNone/>
            </a:pPr>
            <a:r>
              <a:rPr lang="en-US" sz="3200"/>
              <a:t>The major opportunities to improve diabetes outcomes in the near term come from more effective implementation of best evidence through organisation of care at all levels (national to individual practices) and from addressing social determinants of health </a:t>
            </a:r>
            <a:endParaRPr/>
          </a:p>
          <a:p>
            <a:pPr marL="0" lvl="0" indent="0" algn="l" rtl="0">
              <a:lnSpc>
                <a:spcPct val="90000"/>
              </a:lnSpc>
              <a:spcBef>
                <a:spcPts val="1000"/>
              </a:spcBef>
              <a:spcAft>
                <a:spcPts val="0"/>
              </a:spcAft>
              <a:buClr>
                <a:schemeClr val="dk1"/>
              </a:buClr>
              <a:buSzPts val="3200"/>
              <a:buNone/>
            </a:pPr>
            <a:r>
              <a:rPr lang="en-US" sz="3200"/>
              <a:t>Everyone has a role to play in better implementation with a focus on equity </a:t>
            </a:r>
            <a:endParaRPr/>
          </a:p>
          <a:p>
            <a:pPr marL="0" lvl="0" indent="0" algn="l" rtl="0">
              <a:lnSpc>
                <a:spcPct val="90000"/>
              </a:lnSpc>
              <a:spcBef>
                <a:spcPts val="1000"/>
              </a:spcBef>
              <a:spcAft>
                <a:spcPts val="0"/>
              </a:spcAft>
              <a:buClr>
                <a:schemeClr val="dk1"/>
              </a:buClr>
              <a:buSzPts val="3200"/>
              <a:buNone/>
            </a:pPr>
            <a:endParaRPr sz="3200"/>
          </a:p>
          <a:p>
            <a:pPr marL="0" lvl="0" indent="0" algn="l" rtl="0">
              <a:lnSpc>
                <a:spcPct val="90000"/>
              </a:lnSpc>
              <a:spcBef>
                <a:spcPts val="1000"/>
              </a:spcBef>
              <a:spcAft>
                <a:spcPts val="0"/>
              </a:spcAft>
              <a:buClr>
                <a:schemeClr val="dk1"/>
              </a:buClr>
              <a:buSzPts val="3200"/>
              <a:buNone/>
            </a:pPr>
            <a:endParaRPr sz="3200"/>
          </a:p>
        </p:txBody>
      </p:sp>
      <p:sp>
        <p:nvSpPr>
          <p:cNvPr id="270534" name="Google Shape;270534;p121"/>
          <p:cNvSpPr txBox="1"/>
          <p:nvPr/>
        </p:nvSpPr>
        <p:spPr>
          <a:xfrm>
            <a:off x="2249963" y="6128572"/>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270539"/>
        <p:cNvGrpSpPr/>
        <p:nvPr/>
      </p:nvGrpSpPr>
      <p:grpSpPr>
        <a:xfrm>
          <a:off x="0" y="0"/>
          <a:ext cx="0" cy="0"/>
          <a:chOff x="0" y="0"/>
          <a:chExt cx="0" cy="0"/>
        </a:xfrm>
      </p:grpSpPr>
      <p:sp>
        <p:nvSpPr>
          <p:cNvPr id="270540" name="Google Shape;270540;p122"/>
          <p:cNvSpPr txBox="1">
            <a:spLocks noGrp="1"/>
          </p:cNvSpPr>
          <p:nvPr>
            <p:ph type="title"/>
          </p:nvPr>
        </p:nvSpPr>
        <p:spPr>
          <a:xfrm>
            <a:off x="503767" y="117307"/>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Key Opportunities</a:t>
            </a:r>
            <a:endParaRPr sz="4000"/>
          </a:p>
        </p:txBody>
      </p:sp>
      <p:sp>
        <p:nvSpPr>
          <p:cNvPr id="270541" name="Google Shape;270541;p122"/>
          <p:cNvSpPr txBox="1">
            <a:spLocks noGrp="1"/>
          </p:cNvSpPr>
          <p:nvPr>
            <p:ph type="body" idx="1"/>
          </p:nvPr>
        </p:nvSpPr>
        <p:spPr>
          <a:xfrm>
            <a:off x="503765" y="934101"/>
            <a:ext cx="11371200" cy="38742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chemeClr val="dk1"/>
              </a:buClr>
              <a:buSzPts val="2800"/>
              <a:buChar char="•"/>
            </a:pPr>
            <a:r>
              <a:rPr lang="en-US" sz="2800"/>
              <a:t>Basic science to bring the next generation of interventions</a:t>
            </a:r>
            <a:endParaRPr/>
          </a:p>
          <a:p>
            <a:pPr marL="228600" marR="0" lvl="0" indent="-228600" algn="l" rtl="0">
              <a:lnSpc>
                <a:spcPct val="100000"/>
              </a:lnSpc>
              <a:spcBef>
                <a:spcPts val="600"/>
              </a:spcBef>
              <a:spcAft>
                <a:spcPts val="0"/>
              </a:spcAft>
              <a:buClr>
                <a:schemeClr val="dk1"/>
              </a:buClr>
              <a:buSzPts val="2800"/>
              <a:buChar char="•"/>
            </a:pPr>
            <a:r>
              <a:rPr lang="en-US" sz="2800"/>
              <a:t>Implementation science is an essential area for future work, particularly in the context of “learning health care systems” in which internal data is systematically integrated with published evidence to drive quality improvement</a:t>
            </a:r>
            <a:endParaRPr/>
          </a:p>
          <a:p>
            <a:pPr marL="228600" marR="0" lvl="0" indent="-228600" algn="l" rtl="0">
              <a:lnSpc>
                <a:spcPct val="100000"/>
              </a:lnSpc>
              <a:spcBef>
                <a:spcPts val="600"/>
              </a:spcBef>
              <a:spcAft>
                <a:spcPts val="0"/>
              </a:spcAft>
              <a:buClr>
                <a:schemeClr val="dk1"/>
              </a:buClr>
              <a:buSzPts val="2800"/>
              <a:buChar char="•"/>
            </a:pPr>
            <a:r>
              <a:rPr lang="en-US" sz="2800"/>
              <a:t>Precision medicine initiatives, whether “omics”-based or focused on social determinants of health, aim to optimally target interventions based on the wide heterogeneity of the population affected by diabetes  </a:t>
            </a:r>
            <a:endParaRPr/>
          </a:p>
          <a:p>
            <a:pPr marL="228600" marR="0" lvl="0" indent="-228600" algn="l" rtl="0">
              <a:lnSpc>
                <a:spcPct val="100000"/>
              </a:lnSpc>
              <a:spcBef>
                <a:spcPts val="600"/>
              </a:spcBef>
              <a:spcAft>
                <a:spcPts val="0"/>
              </a:spcAft>
              <a:buClr>
                <a:schemeClr val="dk1"/>
              </a:buClr>
              <a:buSzPts val="2800"/>
              <a:buChar char="•"/>
            </a:pPr>
            <a:r>
              <a:rPr lang="en-US" sz="2800"/>
              <a:t>Individualising care to make sure that the right person is getting the       right therapy at the right time independent of social determinants               of health  </a:t>
            </a:r>
            <a:endParaRPr/>
          </a:p>
        </p:txBody>
      </p:sp>
      <p:sp>
        <p:nvSpPr>
          <p:cNvPr id="270542" name="Google Shape;270542;p122"/>
          <p:cNvSpPr txBox="1"/>
          <p:nvPr/>
        </p:nvSpPr>
        <p:spPr>
          <a:xfrm>
            <a:off x="6655913" y="2229371"/>
            <a:ext cx="4268700" cy="3874200"/>
          </a:xfrm>
          <a:prstGeom prst="rect">
            <a:avLst/>
          </a:prstGeom>
          <a:noFill/>
          <a:ln>
            <a:noFill/>
          </a:ln>
        </p:spPr>
        <p:txBody>
          <a:bodyPr spcFirstLastPara="1" wrap="square" lIns="91425" tIns="45700" rIns="91425" bIns="45700" anchor="t" anchorCtr="0">
            <a:noAutofit/>
          </a:bodyPr>
          <a:lstStyle/>
          <a:p>
            <a:pPr marL="685800" marR="0" lvl="1" indent="-50800" algn="l" rtl="0">
              <a:lnSpc>
                <a:spcPct val="90000"/>
              </a:lnSpc>
              <a:spcBef>
                <a:spcPts val="0"/>
              </a:spcBef>
              <a:spcAft>
                <a:spcPts val="0"/>
              </a:spcAft>
              <a:buClr>
                <a:schemeClr val="dk1"/>
              </a:buClr>
              <a:buSzPts val="2800"/>
              <a:buFont typeface="Arial"/>
              <a:buNone/>
            </a:pPr>
            <a:endParaRPr sz="2800" b="0" i="0" u="none" strike="noStrike" cap="none">
              <a:solidFill>
                <a:srgbClr val="000000"/>
              </a:solidFill>
              <a:latin typeface="Calibri"/>
              <a:ea typeface="Calibri"/>
              <a:cs typeface="Calibri"/>
              <a:sym typeface="Calibri"/>
            </a:endParaRPr>
          </a:p>
        </p:txBody>
      </p:sp>
      <p:sp>
        <p:nvSpPr>
          <p:cNvPr id="270543" name="Google Shape;270543;p122"/>
          <p:cNvSpPr txBox="1"/>
          <p:nvPr/>
        </p:nvSpPr>
        <p:spPr>
          <a:xfrm>
            <a:off x="2355519" y="6165503"/>
            <a:ext cx="6434700" cy="692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a:p>
            <a:pPr marL="0" marR="0" lvl="0" indent="0" algn="ctr" rtl="0">
              <a:spcBef>
                <a:spcPts val="600"/>
              </a:spcBef>
              <a:spcAft>
                <a:spcPts val="0"/>
              </a:spcAft>
              <a:buNone/>
            </a:pPr>
            <a:r>
              <a:rPr lang="en-US" sz="900" b="0" i="0" strike="noStrike">
                <a:solidFill>
                  <a:schemeClr val="dk1"/>
                </a:solidFill>
                <a:latin typeface="Calibri"/>
                <a:ea typeface="Calibri"/>
                <a:cs typeface="Calibri"/>
                <a:sym typeface="Calibri"/>
              </a:rPr>
              <a:t>.</a:t>
            </a:r>
            <a:endParaRPr sz="9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270548"/>
        <p:cNvGrpSpPr/>
        <p:nvPr/>
      </p:nvGrpSpPr>
      <p:grpSpPr>
        <a:xfrm>
          <a:off x="0" y="0"/>
          <a:ext cx="0" cy="0"/>
          <a:chOff x="0" y="0"/>
          <a:chExt cx="0" cy="0"/>
        </a:xfrm>
      </p:grpSpPr>
      <p:sp>
        <p:nvSpPr>
          <p:cNvPr id="270549" name="Google Shape;270549;p123"/>
          <p:cNvSpPr txBox="1">
            <a:spLocks noGrp="1"/>
          </p:cNvSpPr>
          <p:nvPr>
            <p:ph type="title"/>
          </p:nvPr>
        </p:nvSpPr>
        <p:spPr>
          <a:xfrm>
            <a:off x="503767" y="102553"/>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Key Knowledge Gaps</a:t>
            </a:r>
            <a:endParaRPr sz="4000"/>
          </a:p>
        </p:txBody>
      </p:sp>
      <p:sp>
        <p:nvSpPr>
          <p:cNvPr id="270550" name="Google Shape;270550;p123"/>
          <p:cNvSpPr txBox="1">
            <a:spLocks noGrp="1"/>
          </p:cNvSpPr>
          <p:nvPr>
            <p:ph type="body" idx="1"/>
          </p:nvPr>
        </p:nvSpPr>
        <p:spPr>
          <a:xfrm>
            <a:off x="503766" y="919356"/>
            <a:ext cx="7548900" cy="53340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chemeClr val="dk1"/>
              </a:buClr>
              <a:buSzPts val="2800"/>
              <a:buFont typeface="Noto Sans Symbols"/>
              <a:buChar char="∙"/>
            </a:pPr>
            <a:r>
              <a:rPr lang="en-US" sz="2800"/>
              <a:t>Study conduct</a:t>
            </a:r>
            <a:endParaRPr/>
          </a:p>
          <a:p>
            <a:pPr marL="685800" lvl="1" indent="-228600" algn="l" rtl="0">
              <a:lnSpc>
                <a:spcPct val="100000"/>
              </a:lnSpc>
              <a:spcBef>
                <a:spcPts val="600"/>
              </a:spcBef>
              <a:spcAft>
                <a:spcPts val="0"/>
              </a:spcAft>
              <a:buClr>
                <a:schemeClr val="dk1"/>
              </a:buClr>
              <a:buSzPts val="2400"/>
              <a:buFont typeface="Noto Sans Symbols"/>
              <a:buChar char="∙"/>
            </a:pPr>
            <a:r>
              <a:rPr lang="en-US" sz="2400"/>
              <a:t>Greater attention to subgroups, in particular vulnerable populations</a:t>
            </a:r>
            <a:endParaRPr/>
          </a:p>
          <a:p>
            <a:pPr marL="1143000" lvl="2" indent="-228600" algn="l" rtl="0">
              <a:lnSpc>
                <a:spcPct val="100000"/>
              </a:lnSpc>
              <a:spcBef>
                <a:spcPts val="600"/>
              </a:spcBef>
              <a:spcAft>
                <a:spcPts val="0"/>
              </a:spcAft>
              <a:buClr>
                <a:schemeClr val="dk1"/>
              </a:buClr>
              <a:buSzPts val="2400"/>
              <a:buFont typeface="Noto Sans Symbols"/>
              <a:buChar char="∙"/>
            </a:pPr>
            <a:r>
              <a:rPr lang="en-US" sz="2400"/>
              <a:t>Youth, frailty, &gt;75 years of age </a:t>
            </a:r>
            <a:endParaRPr/>
          </a:p>
          <a:p>
            <a:pPr marL="1143000" lvl="2" indent="-228600" algn="l" rtl="0">
              <a:lnSpc>
                <a:spcPct val="100000"/>
              </a:lnSpc>
              <a:spcBef>
                <a:spcPts val="600"/>
              </a:spcBef>
              <a:spcAft>
                <a:spcPts val="0"/>
              </a:spcAft>
              <a:buClr>
                <a:schemeClr val="dk1"/>
              </a:buClr>
              <a:buSzPts val="2400"/>
              <a:buFont typeface="Noto Sans Symbols"/>
              <a:buChar char="∙"/>
            </a:pPr>
            <a:r>
              <a:rPr lang="en-US" sz="2400"/>
              <a:t>Gender balance </a:t>
            </a:r>
            <a:endParaRPr/>
          </a:p>
          <a:p>
            <a:pPr marL="685800" lvl="1" indent="-228600" algn="l" rtl="0">
              <a:lnSpc>
                <a:spcPct val="100000"/>
              </a:lnSpc>
              <a:spcBef>
                <a:spcPts val="600"/>
              </a:spcBef>
              <a:spcAft>
                <a:spcPts val="0"/>
              </a:spcAft>
              <a:buClr>
                <a:schemeClr val="dk1"/>
              </a:buClr>
              <a:buSzPts val="2400"/>
              <a:buFont typeface="Noto Sans Symbols"/>
              <a:buChar char="∙"/>
            </a:pPr>
            <a:r>
              <a:rPr lang="en-US" sz="2400"/>
              <a:t>A minimal first step to enhancing health justice  </a:t>
            </a:r>
            <a:endParaRPr/>
          </a:p>
          <a:p>
            <a:pPr marL="228600" marR="0" lvl="0" indent="-228600" algn="l" rtl="0">
              <a:lnSpc>
                <a:spcPct val="100000"/>
              </a:lnSpc>
              <a:spcBef>
                <a:spcPts val="600"/>
              </a:spcBef>
              <a:spcAft>
                <a:spcPts val="0"/>
              </a:spcAft>
              <a:buClr>
                <a:schemeClr val="dk1"/>
              </a:buClr>
              <a:buSzPts val="2800"/>
              <a:buFont typeface="Noto Sans Symbols"/>
              <a:buChar char="∙"/>
            </a:pPr>
            <a:r>
              <a:rPr lang="en-US" sz="2800"/>
              <a:t>Weight management</a:t>
            </a:r>
            <a:endParaRPr/>
          </a:p>
          <a:p>
            <a:pPr marL="685800" lvl="1" indent="-228600" algn="l" rtl="0">
              <a:lnSpc>
                <a:spcPct val="100000"/>
              </a:lnSpc>
              <a:spcBef>
                <a:spcPts val="600"/>
              </a:spcBef>
              <a:spcAft>
                <a:spcPts val="0"/>
              </a:spcAft>
              <a:buClr>
                <a:schemeClr val="dk1"/>
              </a:buClr>
              <a:buSzPts val="2400"/>
              <a:buFont typeface="Noto Sans Symbols"/>
              <a:buChar char="∙"/>
            </a:pPr>
            <a:r>
              <a:rPr lang="en-US" sz="2400"/>
              <a:t>Comparative effectiveness</a:t>
            </a:r>
            <a:endParaRPr/>
          </a:p>
          <a:p>
            <a:pPr marL="228600" marR="0" lvl="0" indent="-228600" algn="l" rtl="0">
              <a:lnSpc>
                <a:spcPct val="100000"/>
              </a:lnSpc>
              <a:spcBef>
                <a:spcPts val="600"/>
              </a:spcBef>
              <a:spcAft>
                <a:spcPts val="0"/>
              </a:spcAft>
              <a:buClr>
                <a:schemeClr val="dk1"/>
              </a:buClr>
              <a:buSzPts val="2800"/>
              <a:buFont typeface="Noto Sans Symbols"/>
              <a:buChar char="∙"/>
            </a:pPr>
            <a:r>
              <a:rPr lang="en-US" sz="2800"/>
              <a:t>Targets: A1c, TIR, weight, remission</a:t>
            </a:r>
            <a:endParaRPr/>
          </a:p>
          <a:p>
            <a:pPr marL="228600" marR="0" lvl="0" indent="-228600" algn="l" rtl="0">
              <a:lnSpc>
                <a:spcPct val="100000"/>
              </a:lnSpc>
              <a:spcBef>
                <a:spcPts val="600"/>
              </a:spcBef>
              <a:spcAft>
                <a:spcPts val="0"/>
              </a:spcAft>
              <a:buClr>
                <a:schemeClr val="dk1"/>
              </a:buClr>
              <a:buSzPts val="2800"/>
              <a:buFont typeface="Noto Sans Symbols"/>
              <a:buChar char="∙"/>
            </a:pPr>
            <a:r>
              <a:rPr lang="en-US" sz="2800"/>
              <a:t>Cardiorenal protection</a:t>
            </a:r>
            <a:endParaRPr/>
          </a:p>
          <a:p>
            <a:pPr marL="685800" lvl="1" indent="-228600" algn="l" rtl="0">
              <a:lnSpc>
                <a:spcPct val="100000"/>
              </a:lnSpc>
              <a:spcBef>
                <a:spcPts val="600"/>
              </a:spcBef>
              <a:spcAft>
                <a:spcPts val="0"/>
              </a:spcAft>
              <a:buClr>
                <a:schemeClr val="dk1"/>
              </a:buClr>
              <a:buSzPts val="2400"/>
              <a:buFont typeface="Noto Sans Symbols"/>
              <a:buChar char="∙"/>
            </a:pPr>
            <a:r>
              <a:rPr lang="en-US" sz="2400"/>
              <a:t>Comparative effectiveness, Combination therapy, Cost effectiveness in low/moderate risk population</a:t>
            </a:r>
            <a:endParaRPr/>
          </a:p>
          <a:p>
            <a:pPr marL="228600" lvl="0" indent="-228600" algn="l" rtl="0">
              <a:lnSpc>
                <a:spcPct val="100000"/>
              </a:lnSpc>
              <a:spcBef>
                <a:spcPts val="1600"/>
              </a:spcBef>
              <a:spcAft>
                <a:spcPts val="0"/>
              </a:spcAft>
              <a:buClr>
                <a:schemeClr val="dk1"/>
              </a:buClr>
              <a:buSzPts val="2800"/>
              <a:buNone/>
            </a:pPr>
            <a:endParaRPr sz="2800"/>
          </a:p>
        </p:txBody>
      </p:sp>
      <p:sp>
        <p:nvSpPr>
          <p:cNvPr id="270551" name="Google Shape;270551;p123"/>
          <p:cNvSpPr txBox="1"/>
          <p:nvPr/>
        </p:nvSpPr>
        <p:spPr>
          <a:xfrm>
            <a:off x="6655913" y="2229371"/>
            <a:ext cx="4268700" cy="3874200"/>
          </a:xfrm>
          <a:prstGeom prst="rect">
            <a:avLst/>
          </a:prstGeom>
          <a:noFill/>
          <a:ln>
            <a:noFill/>
          </a:ln>
        </p:spPr>
        <p:txBody>
          <a:bodyPr spcFirstLastPara="1" wrap="square" lIns="91425" tIns="45700" rIns="91425" bIns="45700" anchor="t" anchorCtr="0">
            <a:noAutofit/>
          </a:bodyPr>
          <a:lstStyle/>
          <a:p>
            <a:pPr marL="685800" marR="0" lvl="1" indent="-50800" algn="l" rtl="0">
              <a:lnSpc>
                <a:spcPct val="90000"/>
              </a:lnSpc>
              <a:spcBef>
                <a:spcPts val="0"/>
              </a:spcBef>
              <a:spcAft>
                <a:spcPts val="0"/>
              </a:spcAft>
              <a:buClr>
                <a:schemeClr val="dk1"/>
              </a:buClr>
              <a:buSzPts val="2800"/>
              <a:buFont typeface="Arial"/>
              <a:buNone/>
            </a:pPr>
            <a:endParaRPr sz="2800" b="0" i="0" u="none" strike="noStrike" cap="none">
              <a:solidFill>
                <a:srgbClr val="000000"/>
              </a:solidFill>
              <a:latin typeface="Calibri"/>
              <a:ea typeface="Calibri"/>
              <a:cs typeface="Calibri"/>
              <a:sym typeface="Calibri"/>
            </a:endParaRPr>
          </a:p>
        </p:txBody>
      </p:sp>
      <p:sp>
        <p:nvSpPr>
          <p:cNvPr id="270552" name="Google Shape;270552;p123"/>
          <p:cNvSpPr txBox="1"/>
          <p:nvPr/>
        </p:nvSpPr>
        <p:spPr>
          <a:xfrm>
            <a:off x="2355519" y="6278393"/>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270557"/>
        <p:cNvGrpSpPr/>
        <p:nvPr/>
      </p:nvGrpSpPr>
      <p:grpSpPr>
        <a:xfrm>
          <a:off x="0" y="0"/>
          <a:ext cx="0" cy="0"/>
          <a:chOff x="0" y="0"/>
          <a:chExt cx="0" cy="0"/>
        </a:xfrm>
      </p:grpSpPr>
      <p:sp>
        <p:nvSpPr>
          <p:cNvPr id="270558" name="Google Shape;270558;p124"/>
          <p:cNvSpPr txBox="1">
            <a:spLocks noGrp="1"/>
          </p:cNvSpPr>
          <p:nvPr>
            <p:ph type="title"/>
          </p:nvPr>
        </p:nvSpPr>
        <p:spPr>
          <a:xfrm>
            <a:off x="503767" y="102553"/>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Key Knowledge Gaps</a:t>
            </a:r>
            <a:endParaRPr sz="4000"/>
          </a:p>
        </p:txBody>
      </p:sp>
      <p:sp>
        <p:nvSpPr>
          <p:cNvPr id="270559" name="Google Shape;270559;p124"/>
          <p:cNvSpPr txBox="1">
            <a:spLocks noGrp="1"/>
          </p:cNvSpPr>
          <p:nvPr>
            <p:ph type="body" idx="1"/>
          </p:nvPr>
        </p:nvSpPr>
        <p:spPr>
          <a:xfrm>
            <a:off x="503766" y="919356"/>
            <a:ext cx="7548900" cy="53340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rgbClr val="7F7F7F"/>
              </a:buClr>
              <a:buSzPts val="2800"/>
              <a:buFont typeface="Noto Sans Symbols"/>
              <a:buChar char="∙"/>
            </a:pPr>
            <a:r>
              <a:rPr lang="en-US" sz="2800">
                <a:solidFill>
                  <a:srgbClr val="7F7F7F"/>
                </a:solidFill>
              </a:rPr>
              <a:t>Study conduct</a:t>
            </a:r>
            <a:endParaRPr/>
          </a:p>
          <a:p>
            <a:pPr marL="685800" lvl="1" indent="-228600" algn="l" rtl="0">
              <a:lnSpc>
                <a:spcPct val="100000"/>
              </a:lnSpc>
              <a:spcBef>
                <a:spcPts val="600"/>
              </a:spcBef>
              <a:spcAft>
                <a:spcPts val="0"/>
              </a:spcAft>
              <a:buClr>
                <a:srgbClr val="7F7F7F"/>
              </a:buClr>
              <a:buSzPts val="2400"/>
              <a:buFont typeface="Noto Sans Symbols"/>
              <a:buChar char="∙"/>
            </a:pPr>
            <a:r>
              <a:rPr lang="en-US" sz="2400">
                <a:solidFill>
                  <a:srgbClr val="7F7F7F"/>
                </a:solidFill>
              </a:rPr>
              <a:t>Greater attention to subgroups, in particular vulnerable populations</a:t>
            </a:r>
            <a:endParaRPr/>
          </a:p>
          <a:p>
            <a:pPr marL="1143000" lvl="2" indent="-228600" algn="l" rtl="0">
              <a:lnSpc>
                <a:spcPct val="100000"/>
              </a:lnSpc>
              <a:spcBef>
                <a:spcPts val="600"/>
              </a:spcBef>
              <a:spcAft>
                <a:spcPts val="0"/>
              </a:spcAft>
              <a:buClr>
                <a:srgbClr val="7F7F7F"/>
              </a:buClr>
              <a:buSzPts val="2400"/>
              <a:buFont typeface="Noto Sans Symbols"/>
              <a:buChar char="∙"/>
            </a:pPr>
            <a:r>
              <a:rPr lang="en-US" sz="2400">
                <a:solidFill>
                  <a:srgbClr val="7F7F7F"/>
                </a:solidFill>
              </a:rPr>
              <a:t>Youth, frailty, &gt;75 years of age </a:t>
            </a:r>
            <a:endParaRPr/>
          </a:p>
          <a:p>
            <a:pPr marL="1143000" lvl="2" indent="-228600" algn="l" rtl="0">
              <a:lnSpc>
                <a:spcPct val="100000"/>
              </a:lnSpc>
              <a:spcBef>
                <a:spcPts val="600"/>
              </a:spcBef>
              <a:spcAft>
                <a:spcPts val="0"/>
              </a:spcAft>
              <a:buClr>
                <a:srgbClr val="7F7F7F"/>
              </a:buClr>
              <a:buSzPts val="2400"/>
              <a:buFont typeface="Noto Sans Symbols"/>
              <a:buChar char="∙"/>
            </a:pPr>
            <a:r>
              <a:rPr lang="en-US" sz="2400">
                <a:solidFill>
                  <a:srgbClr val="7F7F7F"/>
                </a:solidFill>
              </a:rPr>
              <a:t>Gender balance </a:t>
            </a:r>
            <a:endParaRPr/>
          </a:p>
          <a:p>
            <a:pPr marL="685800" lvl="1" indent="-228600" algn="l" rtl="0">
              <a:lnSpc>
                <a:spcPct val="100000"/>
              </a:lnSpc>
              <a:spcBef>
                <a:spcPts val="600"/>
              </a:spcBef>
              <a:spcAft>
                <a:spcPts val="0"/>
              </a:spcAft>
              <a:buClr>
                <a:srgbClr val="7F7F7F"/>
              </a:buClr>
              <a:buSzPts val="2400"/>
              <a:buFont typeface="Noto Sans Symbols"/>
              <a:buChar char="∙"/>
            </a:pPr>
            <a:r>
              <a:rPr lang="en-US" sz="2400">
                <a:solidFill>
                  <a:srgbClr val="7F7F7F"/>
                </a:solidFill>
              </a:rPr>
              <a:t>A minimal first step to enhancing health justice  </a:t>
            </a:r>
            <a:endParaRPr/>
          </a:p>
          <a:p>
            <a:pPr marL="228600" marR="0" lvl="0" indent="-228600" algn="l" rtl="0">
              <a:lnSpc>
                <a:spcPct val="100000"/>
              </a:lnSpc>
              <a:spcBef>
                <a:spcPts val="600"/>
              </a:spcBef>
              <a:spcAft>
                <a:spcPts val="0"/>
              </a:spcAft>
              <a:buClr>
                <a:srgbClr val="7F7F7F"/>
              </a:buClr>
              <a:buSzPts val="2800"/>
              <a:buFont typeface="Noto Sans Symbols"/>
              <a:buChar char="∙"/>
            </a:pPr>
            <a:r>
              <a:rPr lang="en-US" sz="2800">
                <a:solidFill>
                  <a:srgbClr val="7F7F7F"/>
                </a:solidFill>
              </a:rPr>
              <a:t>Weight management </a:t>
            </a:r>
            <a:endParaRPr/>
          </a:p>
          <a:p>
            <a:pPr marL="685800" lvl="1" indent="-228600" algn="l" rtl="0">
              <a:lnSpc>
                <a:spcPct val="100000"/>
              </a:lnSpc>
              <a:spcBef>
                <a:spcPts val="600"/>
              </a:spcBef>
              <a:spcAft>
                <a:spcPts val="0"/>
              </a:spcAft>
              <a:buClr>
                <a:srgbClr val="7F7F7F"/>
              </a:buClr>
              <a:buSzPts val="2400"/>
              <a:buFont typeface="Noto Sans Symbols"/>
              <a:buChar char="∙"/>
            </a:pPr>
            <a:r>
              <a:rPr lang="en-US" sz="2400">
                <a:solidFill>
                  <a:srgbClr val="7F7F7F"/>
                </a:solidFill>
              </a:rPr>
              <a:t>Comparative effectiveness</a:t>
            </a:r>
            <a:endParaRPr/>
          </a:p>
          <a:p>
            <a:pPr marL="228600" marR="0" lvl="0" indent="-228600" algn="l" rtl="0">
              <a:lnSpc>
                <a:spcPct val="100000"/>
              </a:lnSpc>
              <a:spcBef>
                <a:spcPts val="600"/>
              </a:spcBef>
              <a:spcAft>
                <a:spcPts val="0"/>
              </a:spcAft>
              <a:buClr>
                <a:srgbClr val="7F7F7F"/>
              </a:buClr>
              <a:buSzPts val="2800"/>
              <a:buFont typeface="Noto Sans Symbols"/>
              <a:buChar char="∙"/>
            </a:pPr>
            <a:r>
              <a:rPr lang="en-US" sz="2800">
                <a:solidFill>
                  <a:srgbClr val="7F7F7F"/>
                </a:solidFill>
              </a:rPr>
              <a:t>Targets: A1c, TIR, weight, remission</a:t>
            </a:r>
            <a:endParaRPr/>
          </a:p>
          <a:p>
            <a:pPr marL="228600" marR="0" lvl="0" indent="-228600" algn="l" rtl="0">
              <a:lnSpc>
                <a:spcPct val="100000"/>
              </a:lnSpc>
              <a:spcBef>
                <a:spcPts val="600"/>
              </a:spcBef>
              <a:spcAft>
                <a:spcPts val="0"/>
              </a:spcAft>
              <a:buClr>
                <a:srgbClr val="7F7F7F"/>
              </a:buClr>
              <a:buSzPts val="2800"/>
              <a:buFont typeface="Noto Sans Symbols"/>
              <a:buChar char="∙"/>
            </a:pPr>
            <a:r>
              <a:rPr lang="en-US" sz="2800">
                <a:solidFill>
                  <a:srgbClr val="7F7F7F"/>
                </a:solidFill>
              </a:rPr>
              <a:t>Cardiorenal protection</a:t>
            </a:r>
            <a:endParaRPr/>
          </a:p>
          <a:p>
            <a:pPr marL="685800" lvl="1" indent="-228600" algn="l" rtl="0">
              <a:lnSpc>
                <a:spcPct val="100000"/>
              </a:lnSpc>
              <a:spcBef>
                <a:spcPts val="600"/>
              </a:spcBef>
              <a:spcAft>
                <a:spcPts val="0"/>
              </a:spcAft>
              <a:buClr>
                <a:srgbClr val="7F7F7F"/>
              </a:buClr>
              <a:buSzPts val="2400"/>
              <a:buFont typeface="Noto Sans Symbols"/>
              <a:buChar char="∙"/>
            </a:pPr>
            <a:r>
              <a:rPr lang="en-US" sz="2400">
                <a:solidFill>
                  <a:srgbClr val="7F7F7F"/>
                </a:solidFill>
              </a:rPr>
              <a:t>Comparative effectiveness, Combination therapy, Cost effectiveness in low/moderate risk population </a:t>
            </a:r>
            <a:endParaRPr/>
          </a:p>
          <a:p>
            <a:pPr marL="228600" lvl="0" indent="-228600" algn="l" rtl="0">
              <a:lnSpc>
                <a:spcPct val="100000"/>
              </a:lnSpc>
              <a:spcBef>
                <a:spcPts val="1600"/>
              </a:spcBef>
              <a:spcAft>
                <a:spcPts val="0"/>
              </a:spcAft>
              <a:buClr>
                <a:schemeClr val="dk1"/>
              </a:buClr>
              <a:buSzPts val="2800"/>
              <a:buNone/>
            </a:pPr>
            <a:endParaRPr sz="2800">
              <a:solidFill>
                <a:srgbClr val="7F7F7F"/>
              </a:solidFill>
            </a:endParaRPr>
          </a:p>
        </p:txBody>
      </p:sp>
      <p:sp>
        <p:nvSpPr>
          <p:cNvPr id="270560" name="Google Shape;270560;p124"/>
          <p:cNvSpPr txBox="1"/>
          <p:nvPr/>
        </p:nvSpPr>
        <p:spPr>
          <a:xfrm>
            <a:off x="6655913" y="2229371"/>
            <a:ext cx="4268700" cy="3874200"/>
          </a:xfrm>
          <a:prstGeom prst="rect">
            <a:avLst/>
          </a:prstGeom>
          <a:noFill/>
          <a:ln>
            <a:noFill/>
          </a:ln>
        </p:spPr>
        <p:txBody>
          <a:bodyPr spcFirstLastPara="1" wrap="square" lIns="91425" tIns="45700" rIns="91425" bIns="45700" anchor="t" anchorCtr="0">
            <a:noAutofit/>
          </a:bodyPr>
          <a:lstStyle/>
          <a:p>
            <a:pPr marL="685800" marR="0" lvl="1" indent="-50800" algn="l" rtl="0">
              <a:lnSpc>
                <a:spcPct val="90000"/>
              </a:lnSpc>
              <a:spcBef>
                <a:spcPts val="0"/>
              </a:spcBef>
              <a:spcAft>
                <a:spcPts val="0"/>
              </a:spcAft>
              <a:buClr>
                <a:schemeClr val="dk1"/>
              </a:buClr>
              <a:buSzPts val="2800"/>
              <a:buFont typeface="Arial"/>
              <a:buNone/>
            </a:pPr>
            <a:endParaRPr sz="2800" b="0" i="0" u="none" strike="noStrike" cap="none">
              <a:solidFill>
                <a:srgbClr val="000000"/>
              </a:solidFill>
              <a:latin typeface="Calibri"/>
              <a:ea typeface="Calibri"/>
              <a:cs typeface="Calibri"/>
              <a:sym typeface="Calibri"/>
            </a:endParaRPr>
          </a:p>
        </p:txBody>
      </p:sp>
      <p:sp>
        <p:nvSpPr>
          <p:cNvPr id="270561" name="Google Shape;270561;p124"/>
          <p:cNvSpPr txBox="1"/>
          <p:nvPr/>
        </p:nvSpPr>
        <p:spPr>
          <a:xfrm>
            <a:off x="7766357" y="919355"/>
            <a:ext cx="4425600" cy="53340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rgbClr val="000000"/>
              </a:buClr>
              <a:buSzPts val="2800"/>
              <a:buFont typeface="Noto Sans Symbols"/>
              <a:buChar char="∙"/>
            </a:pPr>
            <a:r>
              <a:rPr lang="en-US" sz="2800" b="0" i="0" u="none" strike="noStrike" cap="none">
                <a:solidFill>
                  <a:srgbClr val="000000"/>
                </a:solidFill>
                <a:latin typeface="Calibri"/>
                <a:ea typeface="Calibri"/>
                <a:cs typeface="Calibri"/>
                <a:sym typeface="Calibri"/>
              </a:rPr>
              <a:t>Glucose monitoring</a:t>
            </a:r>
            <a:endParaRPr/>
          </a:p>
          <a:p>
            <a:pPr marL="228600" marR="0" lvl="0" indent="-228600" algn="l" rtl="0">
              <a:lnSpc>
                <a:spcPct val="100000"/>
              </a:lnSpc>
              <a:spcBef>
                <a:spcPts val="600"/>
              </a:spcBef>
              <a:spcAft>
                <a:spcPts val="0"/>
              </a:spcAft>
              <a:buClr>
                <a:srgbClr val="000000"/>
              </a:buClr>
              <a:buSzPts val="2800"/>
              <a:buFont typeface="Noto Sans Symbols"/>
              <a:buChar char="∙"/>
            </a:pPr>
            <a:r>
              <a:rPr lang="en-US" sz="2800" b="0" i="0" u="none" strike="noStrike" cap="none">
                <a:solidFill>
                  <a:srgbClr val="000000"/>
                </a:solidFill>
                <a:latin typeface="Calibri"/>
                <a:ea typeface="Calibri"/>
                <a:cs typeface="Calibri"/>
                <a:sym typeface="Calibri"/>
              </a:rPr>
              <a:t>Comorbidities</a:t>
            </a:r>
            <a:endParaRPr/>
          </a:p>
          <a:p>
            <a:pPr marL="685800" marR="0" lvl="1" indent="-228600" algn="l" rtl="0">
              <a:lnSpc>
                <a:spcPct val="100000"/>
              </a:lnSpc>
              <a:spcBef>
                <a:spcPts val="600"/>
              </a:spcBef>
              <a:spcAft>
                <a:spcPts val="0"/>
              </a:spcAft>
              <a:buClr>
                <a:srgbClr val="000000"/>
              </a:buClr>
              <a:buSzPts val="2400"/>
              <a:buFont typeface="Noto Sans Symbols"/>
              <a:buChar char="∙"/>
            </a:pPr>
            <a:r>
              <a:rPr lang="en-US" sz="2400" b="0" i="0" u="none" strike="noStrike" cap="none">
                <a:solidFill>
                  <a:srgbClr val="000000"/>
                </a:solidFill>
                <a:latin typeface="Calibri"/>
                <a:ea typeface="Calibri"/>
                <a:cs typeface="Calibri"/>
                <a:sym typeface="Calibri"/>
              </a:rPr>
              <a:t>NAFLD</a:t>
            </a:r>
            <a:endParaRPr/>
          </a:p>
          <a:p>
            <a:pPr marL="685800" marR="0" lvl="1" indent="-228600" algn="l" rtl="0">
              <a:lnSpc>
                <a:spcPct val="100000"/>
              </a:lnSpc>
              <a:spcBef>
                <a:spcPts val="600"/>
              </a:spcBef>
              <a:spcAft>
                <a:spcPts val="0"/>
              </a:spcAft>
              <a:buClr>
                <a:srgbClr val="000000"/>
              </a:buClr>
              <a:buSzPts val="2400"/>
              <a:buFont typeface="Noto Sans Symbols"/>
              <a:buChar char="∙"/>
            </a:pPr>
            <a:r>
              <a:rPr lang="en-US" sz="2400" b="0" i="0" u="none" strike="noStrike" cap="none">
                <a:solidFill>
                  <a:srgbClr val="000000"/>
                </a:solidFill>
                <a:latin typeface="Calibri"/>
                <a:ea typeface="Calibri"/>
                <a:cs typeface="Calibri"/>
                <a:sym typeface="Calibri"/>
              </a:rPr>
              <a:t>Cognitive impairment</a:t>
            </a:r>
            <a:endParaRPr/>
          </a:p>
          <a:p>
            <a:pPr marL="685800" marR="0" lvl="1" indent="-228600" algn="l" rtl="0">
              <a:lnSpc>
                <a:spcPct val="100000"/>
              </a:lnSpc>
              <a:spcBef>
                <a:spcPts val="600"/>
              </a:spcBef>
              <a:spcAft>
                <a:spcPts val="0"/>
              </a:spcAft>
              <a:buClr>
                <a:srgbClr val="000000"/>
              </a:buClr>
              <a:buSzPts val="2400"/>
              <a:buFont typeface="Noto Sans Symbols"/>
              <a:buChar char="∙"/>
            </a:pPr>
            <a:r>
              <a:rPr lang="en-US" sz="2400" b="0" i="0" u="none" strike="noStrike" cap="none">
                <a:solidFill>
                  <a:srgbClr val="000000"/>
                </a:solidFill>
                <a:latin typeface="Calibri"/>
                <a:ea typeface="Calibri"/>
                <a:cs typeface="Calibri"/>
                <a:sym typeface="Calibri"/>
              </a:rPr>
              <a:t>Advanced CKD</a:t>
            </a:r>
            <a:endParaRPr/>
          </a:p>
          <a:p>
            <a:pPr marL="228600" marR="0" lvl="0" indent="-228600" algn="l" rtl="0">
              <a:lnSpc>
                <a:spcPct val="100000"/>
              </a:lnSpc>
              <a:spcBef>
                <a:spcPts val="600"/>
              </a:spcBef>
              <a:spcAft>
                <a:spcPts val="0"/>
              </a:spcAft>
              <a:buClr>
                <a:srgbClr val="000000"/>
              </a:buClr>
              <a:buSzPts val="2800"/>
              <a:buFont typeface="Noto Sans Symbols"/>
              <a:buChar char="∙"/>
            </a:pPr>
            <a:r>
              <a:rPr lang="en-US" sz="2800" b="0" i="0" u="none" strike="noStrike" cap="none">
                <a:solidFill>
                  <a:srgbClr val="000000"/>
                </a:solidFill>
                <a:latin typeface="Calibri"/>
                <a:ea typeface="Calibri"/>
                <a:cs typeface="Calibri"/>
                <a:sym typeface="Calibri"/>
              </a:rPr>
              <a:t>Screening and prevention </a:t>
            </a:r>
            <a:endParaRPr/>
          </a:p>
          <a:p>
            <a:pPr marL="228600" marR="0" lvl="0" indent="-228600" algn="l" rtl="0">
              <a:lnSpc>
                <a:spcPct val="100000"/>
              </a:lnSpc>
              <a:spcBef>
                <a:spcPts val="600"/>
              </a:spcBef>
              <a:spcAft>
                <a:spcPts val="0"/>
              </a:spcAft>
              <a:buClr>
                <a:srgbClr val="000000"/>
              </a:buClr>
              <a:buSzPts val="2800"/>
              <a:buFont typeface="Noto Sans Symbols"/>
              <a:buChar char="∙"/>
            </a:pPr>
            <a:r>
              <a:rPr lang="en-US" sz="2800" b="0" i="0" u="none" strike="noStrike" cap="none">
                <a:solidFill>
                  <a:srgbClr val="000000"/>
                </a:solidFill>
                <a:latin typeface="Calibri"/>
                <a:ea typeface="Calibri"/>
                <a:cs typeface="Calibri"/>
                <a:sym typeface="Calibri"/>
              </a:rPr>
              <a:t>Technology </a:t>
            </a:r>
            <a:endParaRPr/>
          </a:p>
          <a:p>
            <a:pPr marL="228600" marR="0" lvl="0" indent="-228600" algn="l" rtl="0">
              <a:lnSpc>
                <a:spcPct val="100000"/>
              </a:lnSpc>
              <a:spcBef>
                <a:spcPts val="600"/>
              </a:spcBef>
              <a:spcAft>
                <a:spcPts val="0"/>
              </a:spcAft>
              <a:buClr>
                <a:srgbClr val="000000"/>
              </a:buClr>
              <a:buSzPts val="2800"/>
              <a:buFont typeface="Noto Sans Symbols"/>
              <a:buChar char="∙"/>
            </a:pPr>
            <a:r>
              <a:rPr lang="en-US" sz="2800" b="0" i="0" u="none" strike="noStrike" cap="none">
                <a:solidFill>
                  <a:srgbClr val="000000"/>
                </a:solidFill>
                <a:latin typeface="Calibri"/>
                <a:ea typeface="Calibri"/>
                <a:cs typeface="Calibri"/>
                <a:sym typeface="Calibri"/>
              </a:rPr>
              <a:t>Sleep and chronotype</a:t>
            </a:r>
            <a:endParaRPr/>
          </a:p>
          <a:p>
            <a:pPr marL="228600" marR="0" lvl="0" indent="-228600" algn="l" rtl="0">
              <a:lnSpc>
                <a:spcPct val="100000"/>
              </a:lnSpc>
              <a:spcBef>
                <a:spcPts val="1600"/>
              </a:spcBef>
              <a:spcAft>
                <a:spcPts val="0"/>
              </a:spcAft>
              <a:buClr>
                <a:schemeClr val="dk1"/>
              </a:buClr>
              <a:buSzPts val="2800"/>
              <a:buFont typeface="Arial"/>
              <a:buNone/>
            </a:pPr>
            <a:endParaRPr sz="2800" b="0" i="0" u="none" strike="noStrike" cap="none">
              <a:solidFill>
                <a:srgbClr val="000000"/>
              </a:solidFill>
              <a:latin typeface="Calibri"/>
              <a:ea typeface="Calibri"/>
              <a:cs typeface="Calibri"/>
              <a:sym typeface="Calibri"/>
            </a:endParaRPr>
          </a:p>
        </p:txBody>
      </p:sp>
      <p:sp>
        <p:nvSpPr>
          <p:cNvPr id="270562" name="Google Shape;270562;p124"/>
          <p:cNvSpPr txBox="1"/>
          <p:nvPr/>
        </p:nvSpPr>
        <p:spPr>
          <a:xfrm>
            <a:off x="2355519" y="6278393"/>
            <a:ext cx="6434700" cy="477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270567"/>
        <p:cNvGrpSpPr/>
        <p:nvPr/>
      </p:nvGrpSpPr>
      <p:grpSpPr>
        <a:xfrm>
          <a:off x="0" y="0"/>
          <a:ext cx="0" cy="0"/>
          <a:chOff x="0" y="0"/>
          <a:chExt cx="0" cy="0"/>
        </a:xfrm>
      </p:grpSpPr>
      <p:sp>
        <p:nvSpPr>
          <p:cNvPr id="270568" name="Google Shape;270568;p125"/>
          <p:cNvSpPr txBox="1">
            <a:spLocks noGrp="1"/>
          </p:cNvSpPr>
          <p:nvPr>
            <p:ph type="title"/>
          </p:nvPr>
        </p:nvSpPr>
        <p:spPr>
          <a:xfrm>
            <a:off x="503767" y="73066"/>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Overall Summary</a:t>
            </a:r>
            <a:endParaRPr sz="4000"/>
          </a:p>
        </p:txBody>
      </p:sp>
      <p:sp>
        <p:nvSpPr>
          <p:cNvPr id="270569" name="Google Shape;270569;p125"/>
          <p:cNvSpPr txBox="1">
            <a:spLocks noGrp="1"/>
          </p:cNvSpPr>
          <p:nvPr>
            <p:ph type="body" idx="1"/>
          </p:nvPr>
        </p:nvSpPr>
        <p:spPr>
          <a:xfrm>
            <a:off x="503763" y="940087"/>
            <a:ext cx="11072700" cy="38742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383636"/>
              </a:buClr>
              <a:buSzPts val="2800"/>
              <a:buChar char="•"/>
            </a:pPr>
            <a:r>
              <a:rPr lang="en-US" sz="2800">
                <a:solidFill>
                  <a:srgbClr val="383636"/>
                </a:solidFill>
              </a:rPr>
              <a:t>Empathic, person-centred decision-making and support informed by an understanding of local resources and individual social determinants of health </a:t>
            </a:r>
            <a:endParaRPr/>
          </a:p>
          <a:p>
            <a:pPr marL="228600" lvl="0" indent="-228600" algn="l" rtl="0">
              <a:lnSpc>
                <a:spcPct val="90000"/>
              </a:lnSpc>
              <a:spcBef>
                <a:spcPts val="800"/>
              </a:spcBef>
              <a:spcAft>
                <a:spcPts val="0"/>
              </a:spcAft>
              <a:buClr>
                <a:srgbClr val="383636"/>
              </a:buClr>
              <a:buSzPts val="2800"/>
              <a:buChar char="•"/>
            </a:pPr>
            <a:r>
              <a:rPr lang="en-US" sz="2800">
                <a:solidFill>
                  <a:srgbClr val="383636"/>
                </a:solidFill>
              </a:rPr>
              <a:t>Consistent efforts to improve health behaviours (nutrition, activity, sleep, self-monitoring) and to provide diabetes self-management education and support</a:t>
            </a:r>
            <a:endParaRPr/>
          </a:p>
          <a:p>
            <a:pPr marL="228600" lvl="0" indent="-228600" algn="l" rtl="0">
              <a:lnSpc>
                <a:spcPct val="90000"/>
              </a:lnSpc>
              <a:spcBef>
                <a:spcPts val="800"/>
              </a:spcBef>
              <a:spcAft>
                <a:spcPts val="0"/>
              </a:spcAft>
              <a:buClr>
                <a:srgbClr val="383636"/>
              </a:buClr>
              <a:buSzPts val="2800"/>
              <a:buChar char="•"/>
            </a:pPr>
            <a:r>
              <a:rPr lang="en-US" sz="2800">
                <a:solidFill>
                  <a:srgbClr val="383636"/>
                </a:solidFill>
              </a:rPr>
              <a:t>Acceptance, adherence, and persistence with medical interventions to support cardiorenal health, cardiovascular risk reduction, and attainment of glycaemic and weight goals will prevent complications and optimise quality of life</a:t>
            </a:r>
            <a:endParaRPr/>
          </a:p>
          <a:p>
            <a:pPr marL="228600" lvl="0" indent="-228600" algn="l" rtl="0">
              <a:lnSpc>
                <a:spcPct val="90000"/>
              </a:lnSpc>
              <a:spcBef>
                <a:spcPts val="800"/>
              </a:spcBef>
              <a:spcAft>
                <a:spcPts val="0"/>
              </a:spcAft>
              <a:buClr>
                <a:srgbClr val="383636"/>
              </a:buClr>
              <a:buSzPts val="2800"/>
              <a:buChar char="•"/>
            </a:pPr>
            <a:r>
              <a:rPr lang="en-US" sz="2800">
                <a:solidFill>
                  <a:srgbClr val="383636"/>
                </a:solidFill>
              </a:rPr>
              <a:t>We must establish and refine quality improvement efforts in diabetes care at the local level to equitably implement evidence-based interventions to the benefit of all people with type 2 diabetes</a:t>
            </a:r>
            <a:endParaRPr sz="2800"/>
          </a:p>
          <a:p>
            <a:pPr marL="0" lvl="0" indent="0" algn="l" rtl="0">
              <a:lnSpc>
                <a:spcPct val="90000"/>
              </a:lnSpc>
              <a:spcBef>
                <a:spcPts val="800"/>
              </a:spcBef>
              <a:spcAft>
                <a:spcPts val="0"/>
              </a:spcAft>
              <a:buClr>
                <a:schemeClr val="dk1"/>
              </a:buClr>
              <a:buSzPts val="2800"/>
              <a:buNone/>
            </a:pPr>
            <a:endParaRPr sz="2800"/>
          </a:p>
        </p:txBody>
      </p:sp>
      <p:sp>
        <p:nvSpPr>
          <p:cNvPr id="270570" name="Google Shape;270570;p125"/>
          <p:cNvSpPr txBox="1"/>
          <p:nvPr/>
        </p:nvSpPr>
        <p:spPr>
          <a:xfrm>
            <a:off x="2297588" y="6271447"/>
            <a:ext cx="6434700" cy="692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a:p>
            <a:pPr marL="0" marR="0" lvl="0" indent="0" algn="ctr" rtl="0">
              <a:spcBef>
                <a:spcPts val="600"/>
              </a:spcBef>
              <a:spcAft>
                <a:spcPts val="0"/>
              </a:spcAft>
              <a:buNone/>
            </a:pPr>
            <a:r>
              <a:rPr lang="en-US" sz="900" b="0" i="0" strike="noStrike">
                <a:solidFill>
                  <a:schemeClr val="dk1"/>
                </a:solidFill>
                <a:latin typeface="Calibri"/>
                <a:ea typeface="Calibri"/>
                <a:cs typeface="Calibri"/>
                <a:sym typeface="Calibri"/>
              </a:rPr>
              <a:t>.</a:t>
            </a:r>
            <a:endParaRPr sz="9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270574"/>
        <p:cNvGrpSpPr/>
        <p:nvPr/>
      </p:nvGrpSpPr>
      <p:grpSpPr>
        <a:xfrm>
          <a:off x="0" y="0"/>
          <a:ext cx="0" cy="0"/>
          <a:chOff x="0" y="0"/>
          <a:chExt cx="0" cy="0"/>
        </a:xfrm>
      </p:grpSpPr>
      <p:pic>
        <p:nvPicPr>
          <p:cNvPr id="270575" name="Google Shape;270575;p126"/>
          <p:cNvPicPr preferRelativeResize="0"/>
          <p:nvPr/>
        </p:nvPicPr>
        <p:blipFill rotWithShape="1">
          <a:blip r:embed="rId3">
            <a:alphaModFix/>
          </a:blip>
          <a:srcRect/>
          <a:stretch/>
        </p:blipFill>
        <p:spPr>
          <a:xfrm>
            <a:off x="4667830" y="505328"/>
            <a:ext cx="1250400" cy="1253700"/>
          </a:xfrm>
          <a:prstGeom prst="ellipse">
            <a:avLst/>
          </a:prstGeom>
          <a:noFill/>
          <a:ln w="38100" cap="flat" cmpd="sng">
            <a:solidFill>
              <a:srgbClr val="FF0000"/>
            </a:solidFill>
            <a:prstDash val="solid"/>
            <a:round/>
            <a:headEnd type="none" w="sm" len="sm"/>
            <a:tailEnd type="none" w="sm" len="sm"/>
          </a:ln>
        </p:spPr>
      </p:pic>
      <p:pic>
        <p:nvPicPr>
          <p:cNvPr id="270576" name="Google Shape;270576;p126"/>
          <p:cNvPicPr preferRelativeResize="0"/>
          <p:nvPr/>
        </p:nvPicPr>
        <p:blipFill rotWithShape="1">
          <a:blip r:embed="rId4">
            <a:alphaModFix/>
          </a:blip>
          <a:srcRect/>
          <a:stretch/>
        </p:blipFill>
        <p:spPr>
          <a:xfrm>
            <a:off x="6196501" y="505328"/>
            <a:ext cx="1254000" cy="1253700"/>
          </a:xfrm>
          <a:prstGeom prst="ellipse">
            <a:avLst/>
          </a:prstGeom>
          <a:noFill/>
          <a:ln w="38100" cap="flat" cmpd="sng">
            <a:solidFill>
              <a:srgbClr val="FF0000"/>
            </a:solidFill>
            <a:prstDash val="solid"/>
            <a:round/>
            <a:headEnd type="none" w="sm" len="sm"/>
            <a:tailEnd type="none" w="sm" len="sm"/>
          </a:ln>
        </p:spPr>
      </p:pic>
      <p:sp>
        <p:nvSpPr>
          <p:cNvPr id="270577" name="Google Shape;270577;p126"/>
          <p:cNvSpPr/>
          <p:nvPr/>
        </p:nvSpPr>
        <p:spPr>
          <a:xfrm>
            <a:off x="2487830" y="1878706"/>
            <a:ext cx="3166500" cy="1712400"/>
          </a:xfrm>
          <a:prstGeom prst="round2DiagRect">
            <a:avLst>
              <a:gd name="adj1" fmla="val 16667"/>
              <a:gd name="adj2" fmla="val 0"/>
            </a:avLst>
          </a:prstGeom>
          <a:solidFill>
            <a:schemeClr val="lt1"/>
          </a:solidFill>
          <a:ln w="25400" cap="flat" cmpd="sng">
            <a:solidFill>
              <a:srgbClr val="92D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Calibri"/>
              <a:buNone/>
            </a:pPr>
            <a:r>
              <a:rPr lang="en-US" sz="1600" b="1" i="1" u="none" strike="noStrike" cap="none">
                <a:solidFill>
                  <a:srgbClr val="000000"/>
                </a:solidFill>
                <a:latin typeface="Calibri"/>
                <a:ea typeface="Calibri"/>
                <a:cs typeface="Calibri"/>
                <a:sym typeface="Calibri"/>
              </a:rPr>
              <a:t>The Rationale</a:t>
            </a:r>
            <a:endParaRPr sz="1600" b="1" i="0" u="none" strike="noStrike" cap="none">
              <a:solidFill>
                <a:srgbClr val="000000"/>
              </a:solidFill>
              <a:latin typeface="Calibri"/>
              <a:ea typeface="Calibri"/>
              <a:cs typeface="Calibri"/>
              <a:sym typeface="Calibri"/>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Peter Rossing, MD</a:t>
            </a:r>
            <a:endParaRPr sz="1100" b="0" i="0" u="none" strike="noStrike" cap="none">
              <a:solidFill>
                <a:srgbClr val="000000"/>
              </a:solidFill>
              <a:latin typeface="Calibri"/>
              <a:ea typeface="Calibri"/>
              <a:cs typeface="Calibri"/>
              <a:sym typeface="Calibri"/>
            </a:endParaRPr>
          </a:p>
          <a:p>
            <a:pPr marL="0" marR="0" lvl="0" indent="0" algn="l" rtl="0">
              <a:lnSpc>
                <a:spcPct val="100000"/>
              </a:lnSpc>
              <a:spcBef>
                <a:spcPts val="30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Steno Diabetes Center Copenhagen, Denmark</a:t>
            </a:r>
            <a:endParaRPr sz="1100" b="1" i="0" u="none" strike="noStrike" cap="none">
              <a:solidFill>
                <a:srgbClr val="000000"/>
              </a:solidFill>
              <a:latin typeface="Calibri"/>
              <a:ea typeface="Calibri"/>
              <a:cs typeface="Calibri"/>
              <a:sym typeface="Calibri"/>
            </a:endParaRPr>
          </a:p>
          <a:p>
            <a:pPr marL="0" marR="0" lvl="0" indent="0" algn="l" rtl="0">
              <a:lnSpc>
                <a:spcPct val="100000"/>
              </a:lnSpc>
              <a:spcBef>
                <a:spcPts val="300"/>
              </a:spcBef>
              <a:spcAft>
                <a:spcPts val="0"/>
              </a:spcAft>
              <a:buClr>
                <a:schemeClr val="dk1"/>
              </a:buClr>
              <a:buSzPts val="1400"/>
              <a:buFont typeface="Calibri"/>
              <a:buNone/>
            </a:pPr>
            <a:endParaRPr sz="1400" b="1" i="0" u="none" strike="noStrike" cap="none">
              <a:solidFill>
                <a:srgbClr val="000000"/>
              </a:solidFill>
              <a:latin typeface="Calibri"/>
              <a:ea typeface="Calibri"/>
              <a:cs typeface="Calibri"/>
              <a:sym typeface="Calibri"/>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Billy Collins, DHSc, PA-C</a:t>
            </a:r>
            <a:endParaRPr/>
          </a:p>
          <a:p>
            <a:pPr marL="0" marR="0" lvl="0" indent="0" algn="l" rtl="0">
              <a:lnSpc>
                <a:spcPct val="100000"/>
              </a:lnSpc>
              <a:spcBef>
                <a:spcPts val="30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U.S. Public Health Service, USA</a:t>
            </a:r>
            <a:endParaRPr/>
          </a:p>
        </p:txBody>
      </p:sp>
      <p:sp>
        <p:nvSpPr>
          <p:cNvPr id="270578" name="Google Shape;270578;p126"/>
          <p:cNvSpPr/>
          <p:nvPr/>
        </p:nvSpPr>
        <p:spPr>
          <a:xfrm>
            <a:off x="6703807" y="1842345"/>
            <a:ext cx="3437100" cy="1712400"/>
          </a:xfrm>
          <a:prstGeom prst="round2DiagRect">
            <a:avLst>
              <a:gd name="adj1" fmla="val 16667"/>
              <a:gd name="adj2" fmla="val 0"/>
            </a:avLst>
          </a:prstGeom>
          <a:solidFill>
            <a:schemeClr val="lt1"/>
          </a:solidFill>
          <a:ln w="254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Calibri"/>
              <a:buNone/>
            </a:pPr>
            <a:r>
              <a:rPr lang="en-US" sz="1600" b="1" i="1" u="none" strike="noStrike" cap="none">
                <a:solidFill>
                  <a:srgbClr val="000000"/>
                </a:solidFill>
                <a:latin typeface="Calibri"/>
                <a:ea typeface="Calibri"/>
                <a:cs typeface="Calibri"/>
                <a:sym typeface="Calibri"/>
              </a:rPr>
              <a:t>Personalised Approach </a:t>
            </a:r>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Apostolos Tsapas, MD, PhD, MSc </a:t>
            </a:r>
            <a:endParaRPr/>
          </a:p>
          <a:p>
            <a:pPr marL="0" marR="0" lvl="0" indent="0" algn="l" rtl="0">
              <a:lnSpc>
                <a:spcPct val="100000"/>
              </a:lnSpc>
              <a:spcBef>
                <a:spcPts val="30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Aristotle University Thessaloniki, Greece</a:t>
            </a:r>
            <a:endParaRPr sz="1100" b="1" i="0" u="none" strike="noStrike" cap="none">
              <a:solidFill>
                <a:srgbClr val="000000"/>
              </a:solidFill>
              <a:latin typeface="Calibri"/>
              <a:ea typeface="Calibri"/>
              <a:cs typeface="Calibri"/>
              <a:sym typeface="Calibri"/>
            </a:endParaRPr>
          </a:p>
          <a:p>
            <a:pPr marL="0" marR="0" lvl="0" indent="0" algn="l" rtl="0">
              <a:lnSpc>
                <a:spcPct val="100000"/>
              </a:lnSpc>
              <a:spcBef>
                <a:spcPts val="300"/>
              </a:spcBef>
              <a:spcAft>
                <a:spcPts val="0"/>
              </a:spcAft>
              <a:buClr>
                <a:schemeClr val="dk1"/>
              </a:buClr>
              <a:buSzPts val="1400"/>
              <a:buFont typeface="Calibri"/>
              <a:buNone/>
            </a:pPr>
            <a:endParaRPr sz="1400" b="1" i="0" u="none" strike="noStrike" cap="none">
              <a:solidFill>
                <a:srgbClr val="000000"/>
              </a:solidFill>
              <a:latin typeface="Calibri"/>
              <a:ea typeface="Calibri"/>
              <a:cs typeface="Calibri"/>
              <a:sym typeface="Calibri"/>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Jennifer Green, MD</a:t>
            </a:r>
            <a:endParaRPr/>
          </a:p>
          <a:p>
            <a:pPr marL="0" marR="0" lvl="0" indent="0" algn="l" rtl="0">
              <a:lnSpc>
                <a:spcPct val="100000"/>
              </a:lnSpc>
              <a:spcBef>
                <a:spcPts val="30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Duke University, Durham, USA</a:t>
            </a:r>
            <a:endParaRPr sz="1100" b="1" i="0" u="none" strike="noStrike" cap="none">
              <a:solidFill>
                <a:srgbClr val="000000"/>
              </a:solidFill>
              <a:latin typeface="Calibri"/>
              <a:ea typeface="Calibri"/>
              <a:cs typeface="Calibri"/>
              <a:sym typeface="Calibri"/>
            </a:endParaRPr>
          </a:p>
        </p:txBody>
      </p:sp>
      <p:sp>
        <p:nvSpPr>
          <p:cNvPr id="270579" name="Google Shape;270579;p126"/>
          <p:cNvSpPr/>
          <p:nvPr/>
        </p:nvSpPr>
        <p:spPr>
          <a:xfrm>
            <a:off x="2487830" y="3792731"/>
            <a:ext cx="3166500" cy="1978200"/>
          </a:xfrm>
          <a:prstGeom prst="round2DiagRect">
            <a:avLst>
              <a:gd name="adj1" fmla="val 16667"/>
              <a:gd name="adj2" fmla="val 0"/>
            </a:avLst>
          </a:prstGeom>
          <a:solidFill>
            <a:schemeClr val="lt1"/>
          </a:solidFill>
          <a:ln w="25400" cap="flat" cmpd="sng">
            <a:solidFill>
              <a:srgbClr val="00B0F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Calibri"/>
              <a:buNone/>
            </a:pPr>
            <a:r>
              <a:rPr lang="en-US" sz="1600" b="1" i="1" u="none" strike="noStrike" cap="none">
                <a:solidFill>
                  <a:srgbClr val="000000"/>
                </a:solidFill>
                <a:latin typeface="Calibri"/>
                <a:ea typeface="Calibri"/>
                <a:cs typeface="Calibri"/>
                <a:sym typeface="Calibri"/>
              </a:rPr>
              <a:t>Therapeutic Options</a:t>
            </a:r>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Vanita Aroda, MD</a:t>
            </a:r>
            <a:endParaRPr/>
          </a:p>
          <a:p>
            <a:pPr marL="0" marR="0" lvl="0" indent="0" algn="l" rtl="0">
              <a:lnSpc>
                <a:spcPct val="100000"/>
              </a:lnSpc>
              <a:spcBef>
                <a:spcPts val="30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Brigham &amp; Women's Hospital, Boston, USA</a:t>
            </a:r>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Geltrude Mingrone, MD, PhD </a:t>
            </a:r>
            <a:endParaRPr/>
          </a:p>
          <a:p>
            <a:pPr marL="0" marR="0" lvl="0" indent="0" algn="l" rtl="0">
              <a:lnSpc>
                <a:spcPct val="100000"/>
              </a:lnSpc>
              <a:spcBef>
                <a:spcPts val="30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Catholic University of the Sacred heart, Rome, Italy</a:t>
            </a:r>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Tsvetalina Tankova, MD, DSC</a:t>
            </a:r>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     </a:t>
            </a:r>
            <a:r>
              <a:rPr lang="en-US" sz="1100" b="0" i="0" u="none" strike="noStrike" cap="none">
                <a:solidFill>
                  <a:srgbClr val="000000"/>
                </a:solidFill>
                <a:latin typeface="Calibri"/>
                <a:ea typeface="Calibri"/>
                <a:cs typeface="Calibri"/>
                <a:sym typeface="Calibri"/>
              </a:rPr>
              <a:t>Medical University, Sofia, Bulgaria</a:t>
            </a:r>
            <a:endParaRPr/>
          </a:p>
        </p:txBody>
      </p:sp>
      <p:sp>
        <p:nvSpPr>
          <p:cNvPr id="270580" name="Google Shape;270580;p126"/>
          <p:cNvSpPr/>
          <p:nvPr/>
        </p:nvSpPr>
        <p:spPr>
          <a:xfrm>
            <a:off x="6714706" y="3638002"/>
            <a:ext cx="3437100" cy="2132700"/>
          </a:xfrm>
          <a:prstGeom prst="round2DiagRect">
            <a:avLst>
              <a:gd name="adj1" fmla="val 16667"/>
              <a:gd name="adj2" fmla="val 0"/>
            </a:avLst>
          </a:prstGeom>
          <a:solidFill>
            <a:schemeClr val="lt1"/>
          </a:solidFill>
          <a:ln w="25400" cap="flat" cmpd="sng">
            <a:solidFill>
              <a:srgbClr val="7030A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Calibri"/>
              <a:buNone/>
            </a:pPr>
            <a:r>
              <a:rPr lang="en-US" sz="1600" b="1" i="1" u="none" strike="noStrike" cap="none">
                <a:solidFill>
                  <a:srgbClr val="000000"/>
                </a:solidFill>
                <a:latin typeface="Calibri"/>
                <a:ea typeface="Calibri"/>
                <a:cs typeface="Calibri"/>
                <a:sym typeface="Calibri"/>
              </a:rPr>
              <a:t>Strategies for Implementation </a:t>
            </a:r>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Chantal Mathieu, MD, PhD  </a:t>
            </a:r>
            <a:endParaRPr/>
          </a:p>
          <a:p>
            <a:pPr marL="0" marR="0" lvl="0" indent="0" algn="l" rtl="0">
              <a:lnSpc>
                <a:spcPct val="100000"/>
              </a:lnSpc>
              <a:spcBef>
                <a:spcPts val="30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KU Leuven, Leuven, Belgium</a:t>
            </a:r>
            <a:endParaRPr/>
          </a:p>
          <a:p>
            <a:pPr marL="0" marR="0" lvl="0" indent="0" algn="l" rtl="0">
              <a:lnSpc>
                <a:spcPct val="100000"/>
              </a:lnSpc>
              <a:spcBef>
                <a:spcPts val="300"/>
              </a:spcBef>
              <a:spcAft>
                <a:spcPts val="0"/>
              </a:spcAft>
              <a:buClr>
                <a:schemeClr val="dk1"/>
              </a:buClr>
              <a:buSzPts val="1100"/>
              <a:buFont typeface="Calibri"/>
              <a:buNone/>
            </a:pPr>
            <a:endParaRPr sz="1100" b="1" i="0" u="none" strike="noStrike" cap="none">
              <a:solidFill>
                <a:srgbClr val="000000"/>
              </a:solidFill>
              <a:latin typeface="Calibri"/>
              <a:ea typeface="Calibri"/>
              <a:cs typeface="Calibri"/>
              <a:sym typeface="Calibri"/>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Nisa Maruthur, MD, MHS</a:t>
            </a:r>
            <a:endParaRPr/>
          </a:p>
          <a:p>
            <a:pPr marL="0" marR="0" lvl="0" indent="0" algn="l" rtl="0">
              <a:lnSpc>
                <a:spcPct val="100000"/>
              </a:lnSpc>
              <a:spcBef>
                <a:spcPts val="30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Johns Hopkins Medicine, Baltimore, USA</a:t>
            </a:r>
            <a:endParaRPr/>
          </a:p>
          <a:p>
            <a:pPr marL="0" marR="0" lvl="0" indent="0" algn="l" rtl="0">
              <a:lnSpc>
                <a:spcPct val="100000"/>
              </a:lnSpc>
              <a:spcBef>
                <a:spcPts val="300"/>
              </a:spcBef>
              <a:spcAft>
                <a:spcPts val="0"/>
              </a:spcAft>
              <a:buClr>
                <a:schemeClr val="dk1"/>
              </a:buClr>
              <a:buSzPts val="1100"/>
              <a:buFont typeface="Calibri"/>
              <a:buNone/>
            </a:pPr>
            <a:endParaRPr sz="1100" b="1" i="0" u="none" strike="noStrike" cap="none">
              <a:solidFill>
                <a:srgbClr val="000000"/>
              </a:solidFill>
              <a:latin typeface="Calibri"/>
              <a:ea typeface="Calibri"/>
              <a:cs typeface="Calibri"/>
              <a:sym typeface="Calibri"/>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   Sylvia Rosas, MD, MSCE</a:t>
            </a:r>
            <a:endParaRPr/>
          </a:p>
          <a:p>
            <a:pPr marL="0" marR="0" lvl="0" indent="0" algn="l" rtl="0">
              <a:lnSpc>
                <a:spcPct val="100000"/>
              </a:lnSpc>
              <a:spcBef>
                <a:spcPts val="30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         Joslin Diabetes Center, Boston, USA</a:t>
            </a:r>
            <a:endParaRPr/>
          </a:p>
        </p:txBody>
      </p:sp>
      <p:pic>
        <p:nvPicPr>
          <p:cNvPr id="270581" name="Google Shape;270581;p126"/>
          <p:cNvPicPr preferRelativeResize="0"/>
          <p:nvPr/>
        </p:nvPicPr>
        <p:blipFill rotWithShape="1">
          <a:blip r:embed="rId5">
            <a:alphaModFix/>
          </a:blip>
          <a:srcRect/>
          <a:stretch/>
        </p:blipFill>
        <p:spPr>
          <a:xfrm>
            <a:off x="5839807" y="1803921"/>
            <a:ext cx="864000" cy="864000"/>
          </a:xfrm>
          <a:prstGeom prst="ellipse">
            <a:avLst/>
          </a:prstGeom>
          <a:noFill/>
          <a:ln w="28575" cap="flat" cmpd="sng">
            <a:solidFill>
              <a:srgbClr val="FFC000"/>
            </a:solidFill>
            <a:prstDash val="solid"/>
            <a:round/>
            <a:headEnd type="none" w="sm" len="sm"/>
            <a:tailEnd type="none" w="sm" len="sm"/>
          </a:ln>
        </p:spPr>
      </p:pic>
      <p:pic>
        <p:nvPicPr>
          <p:cNvPr id="270582" name="Google Shape;270582;p126"/>
          <p:cNvPicPr preferRelativeResize="0"/>
          <p:nvPr/>
        </p:nvPicPr>
        <p:blipFill rotWithShape="1">
          <a:blip r:embed="rId6">
            <a:alphaModFix/>
          </a:blip>
          <a:srcRect/>
          <a:stretch/>
        </p:blipFill>
        <p:spPr>
          <a:xfrm>
            <a:off x="1698426" y="1888882"/>
            <a:ext cx="864000" cy="864000"/>
          </a:xfrm>
          <a:prstGeom prst="ellipse">
            <a:avLst/>
          </a:prstGeom>
          <a:noFill/>
          <a:ln w="28575" cap="flat" cmpd="sng">
            <a:solidFill>
              <a:srgbClr val="92D050"/>
            </a:solidFill>
            <a:prstDash val="solid"/>
            <a:round/>
            <a:headEnd type="none" w="sm" len="sm"/>
            <a:tailEnd type="none" w="sm" len="sm"/>
          </a:ln>
        </p:spPr>
      </p:pic>
      <p:pic>
        <p:nvPicPr>
          <p:cNvPr id="270583" name="Google Shape;270583;p126"/>
          <p:cNvPicPr preferRelativeResize="0"/>
          <p:nvPr/>
        </p:nvPicPr>
        <p:blipFill rotWithShape="1">
          <a:blip r:embed="rId7">
            <a:alphaModFix/>
          </a:blip>
          <a:srcRect/>
          <a:stretch/>
        </p:blipFill>
        <p:spPr>
          <a:xfrm>
            <a:off x="1725928" y="3720854"/>
            <a:ext cx="863400" cy="911700"/>
          </a:xfrm>
          <a:prstGeom prst="flowChartConnector">
            <a:avLst/>
          </a:prstGeom>
          <a:noFill/>
          <a:ln w="38100" cap="flat" cmpd="sng">
            <a:solidFill>
              <a:srgbClr val="00B0F0"/>
            </a:solidFill>
            <a:prstDash val="solid"/>
            <a:round/>
            <a:headEnd type="none" w="sm" len="sm"/>
            <a:tailEnd type="none" w="sm" len="sm"/>
          </a:ln>
        </p:spPr>
      </p:pic>
      <p:pic>
        <p:nvPicPr>
          <p:cNvPr id="270584" name="Google Shape;270584;p126"/>
          <p:cNvPicPr preferRelativeResize="0"/>
          <p:nvPr/>
        </p:nvPicPr>
        <p:blipFill rotWithShape="1">
          <a:blip r:embed="rId8">
            <a:alphaModFix/>
          </a:blip>
          <a:srcRect/>
          <a:stretch/>
        </p:blipFill>
        <p:spPr>
          <a:xfrm>
            <a:off x="5847382" y="3696746"/>
            <a:ext cx="864000" cy="864000"/>
          </a:xfrm>
          <a:prstGeom prst="ellipse">
            <a:avLst/>
          </a:prstGeom>
          <a:noFill/>
          <a:ln w="28575" cap="flat" cmpd="sng">
            <a:solidFill>
              <a:srgbClr val="7030A0"/>
            </a:solidFill>
            <a:prstDash val="solid"/>
            <a:round/>
            <a:headEnd type="none" w="sm" len="sm"/>
            <a:tailEnd type="none" w="sm" len="sm"/>
          </a:ln>
        </p:spPr>
      </p:pic>
      <p:sp>
        <p:nvSpPr>
          <p:cNvPr id="270585" name="Google Shape;270585;p126"/>
          <p:cNvSpPr/>
          <p:nvPr/>
        </p:nvSpPr>
        <p:spPr>
          <a:xfrm>
            <a:off x="1411950" y="770972"/>
            <a:ext cx="3156600" cy="477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Co-Chair: Melanie J. Davies MB ChB, MD</a:t>
            </a:r>
            <a:endParaRPr/>
          </a:p>
          <a:p>
            <a:pPr marL="0" marR="0" lvl="0" indent="0" algn="l" rtl="0">
              <a:lnSpc>
                <a:spcPct val="100000"/>
              </a:lnSpc>
              <a:spcBef>
                <a:spcPts val="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University of Leicester, UK</a:t>
            </a:r>
            <a:endParaRPr/>
          </a:p>
        </p:txBody>
      </p:sp>
      <p:pic>
        <p:nvPicPr>
          <p:cNvPr id="270586" name="Google Shape;270586;p126"/>
          <p:cNvPicPr preferRelativeResize="0"/>
          <p:nvPr/>
        </p:nvPicPr>
        <p:blipFill rotWithShape="1">
          <a:blip r:embed="rId9">
            <a:alphaModFix/>
          </a:blip>
          <a:srcRect/>
          <a:stretch/>
        </p:blipFill>
        <p:spPr>
          <a:xfrm>
            <a:off x="1725928" y="4560747"/>
            <a:ext cx="864000" cy="864000"/>
          </a:xfrm>
          <a:prstGeom prst="ellipse">
            <a:avLst/>
          </a:prstGeom>
          <a:noFill/>
          <a:ln w="28575" cap="flat" cmpd="sng">
            <a:solidFill>
              <a:srgbClr val="00B0F0"/>
            </a:solidFill>
            <a:prstDash val="solid"/>
            <a:round/>
            <a:headEnd type="none" w="sm" len="sm"/>
            <a:tailEnd type="none" w="sm" len="sm"/>
          </a:ln>
        </p:spPr>
      </p:pic>
      <p:sp>
        <p:nvSpPr>
          <p:cNvPr id="270587" name="Google Shape;270587;p126"/>
          <p:cNvSpPr/>
          <p:nvPr/>
        </p:nvSpPr>
        <p:spPr>
          <a:xfrm>
            <a:off x="7613219" y="755583"/>
            <a:ext cx="3006600" cy="492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Co-Chair: John B. Buse, MD, PhD </a:t>
            </a:r>
            <a:endParaRPr/>
          </a:p>
          <a:p>
            <a:pPr marL="0" marR="0" lvl="0" indent="0" algn="l" rtl="0">
              <a:lnSpc>
                <a:spcPct val="100000"/>
              </a:lnSpc>
              <a:spcBef>
                <a:spcPts val="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UNC School of Medicine, USA</a:t>
            </a:r>
            <a:endParaRPr/>
          </a:p>
        </p:txBody>
      </p:sp>
      <p:pic>
        <p:nvPicPr>
          <p:cNvPr id="270588" name="Google Shape;270588;p126"/>
          <p:cNvPicPr preferRelativeResize="0"/>
          <p:nvPr/>
        </p:nvPicPr>
        <p:blipFill rotWithShape="1">
          <a:blip r:embed="rId10">
            <a:alphaModFix/>
          </a:blip>
          <a:srcRect/>
          <a:stretch/>
        </p:blipFill>
        <p:spPr>
          <a:xfrm>
            <a:off x="1695102" y="2726122"/>
            <a:ext cx="894000" cy="957600"/>
          </a:xfrm>
          <a:prstGeom prst="flowChartConnector">
            <a:avLst/>
          </a:prstGeom>
          <a:noFill/>
          <a:ln w="28575" cap="flat" cmpd="sng">
            <a:solidFill>
              <a:srgbClr val="92D050"/>
            </a:solidFill>
            <a:prstDash val="solid"/>
            <a:round/>
            <a:headEnd type="none" w="sm" len="sm"/>
            <a:tailEnd type="none" w="sm" len="sm"/>
          </a:ln>
        </p:spPr>
      </p:pic>
      <p:pic>
        <p:nvPicPr>
          <p:cNvPr id="270589" name="Google Shape;270589;p126"/>
          <p:cNvPicPr preferRelativeResize="0"/>
          <p:nvPr/>
        </p:nvPicPr>
        <p:blipFill rotWithShape="1">
          <a:blip r:embed="rId11">
            <a:alphaModFix/>
          </a:blip>
          <a:srcRect/>
          <a:stretch/>
        </p:blipFill>
        <p:spPr>
          <a:xfrm>
            <a:off x="1876767" y="5340768"/>
            <a:ext cx="894000" cy="871500"/>
          </a:xfrm>
          <a:prstGeom prst="flowChartConnector">
            <a:avLst/>
          </a:prstGeom>
          <a:noFill/>
          <a:ln w="38100" cap="flat" cmpd="sng">
            <a:solidFill>
              <a:srgbClr val="00B0F0"/>
            </a:solidFill>
            <a:prstDash val="solid"/>
            <a:round/>
            <a:headEnd type="none" w="sm" len="sm"/>
            <a:tailEnd type="none" w="sm" len="sm"/>
          </a:ln>
        </p:spPr>
      </p:pic>
      <p:pic>
        <p:nvPicPr>
          <p:cNvPr id="270590" name="Google Shape;270590;p126"/>
          <p:cNvPicPr preferRelativeResize="0"/>
          <p:nvPr/>
        </p:nvPicPr>
        <p:blipFill rotWithShape="1">
          <a:blip r:embed="rId12">
            <a:alphaModFix/>
          </a:blip>
          <a:srcRect/>
          <a:stretch/>
        </p:blipFill>
        <p:spPr>
          <a:xfrm>
            <a:off x="5848836" y="2667921"/>
            <a:ext cx="862500" cy="871500"/>
          </a:xfrm>
          <a:prstGeom prst="flowChartConnector">
            <a:avLst/>
          </a:prstGeom>
          <a:noFill/>
          <a:ln w="38100" cap="flat" cmpd="sng">
            <a:solidFill>
              <a:srgbClr val="FFC000"/>
            </a:solidFill>
            <a:prstDash val="solid"/>
            <a:round/>
            <a:headEnd type="none" w="sm" len="sm"/>
            <a:tailEnd type="none" w="sm" len="sm"/>
          </a:ln>
        </p:spPr>
      </p:pic>
      <p:pic>
        <p:nvPicPr>
          <p:cNvPr id="270591" name="Google Shape;270591;p126"/>
          <p:cNvPicPr preferRelativeResize="0"/>
          <p:nvPr/>
        </p:nvPicPr>
        <p:blipFill rotWithShape="1">
          <a:blip r:embed="rId13">
            <a:alphaModFix/>
          </a:blip>
          <a:srcRect/>
          <a:stretch/>
        </p:blipFill>
        <p:spPr>
          <a:xfrm>
            <a:off x="5900928" y="4560746"/>
            <a:ext cx="812100" cy="864000"/>
          </a:xfrm>
          <a:prstGeom prst="flowChartConnector">
            <a:avLst/>
          </a:prstGeom>
          <a:noFill/>
          <a:ln w="38100" cap="flat" cmpd="sng">
            <a:solidFill>
              <a:srgbClr val="7030A0"/>
            </a:solidFill>
            <a:prstDash val="solid"/>
            <a:round/>
            <a:headEnd type="none" w="sm" len="sm"/>
            <a:tailEnd type="none" w="sm" len="sm"/>
          </a:ln>
        </p:spPr>
      </p:pic>
      <p:pic>
        <p:nvPicPr>
          <p:cNvPr id="270592" name="Google Shape;270592;p126"/>
          <p:cNvPicPr preferRelativeResize="0"/>
          <p:nvPr/>
        </p:nvPicPr>
        <p:blipFill rotWithShape="1">
          <a:blip r:embed="rId14">
            <a:alphaModFix/>
          </a:blip>
          <a:srcRect/>
          <a:stretch/>
        </p:blipFill>
        <p:spPr>
          <a:xfrm>
            <a:off x="6254301" y="5340768"/>
            <a:ext cx="814200" cy="871500"/>
          </a:xfrm>
          <a:prstGeom prst="flowChartConnector">
            <a:avLst/>
          </a:prstGeom>
          <a:noFill/>
          <a:ln w="38100" cap="flat" cmpd="sng">
            <a:solidFill>
              <a:srgbClr val="7030A0"/>
            </a:solidFill>
            <a:prstDash val="solid"/>
            <a:round/>
            <a:headEnd type="none" w="sm" len="sm"/>
            <a:tailEnd type="none" w="sm" len="sm"/>
          </a:ln>
        </p:spPr>
      </p:pic>
      <p:pic>
        <p:nvPicPr>
          <p:cNvPr id="270593" name="Google Shape;270593;p126"/>
          <p:cNvPicPr preferRelativeResize="0"/>
          <p:nvPr/>
        </p:nvPicPr>
        <p:blipFill rotWithShape="1">
          <a:blip r:embed="rId15">
            <a:alphaModFix/>
          </a:blip>
          <a:srcRect/>
          <a:stretch/>
        </p:blipFill>
        <p:spPr>
          <a:xfrm>
            <a:off x="10829471" y="288591"/>
            <a:ext cx="890400" cy="870300"/>
          </a:xfrm>
          <a:prstGeom prst="flowChartConnector">
            <a:avLst/>
          </a:prstGeom>
          <a:noFill/>
          <a:ln w="28575" cap="flat" cmpd="sng">
            <a:solidFill>
              <a:srgbClr val="002060"/>
            </a:solidFill>
            <a:prstDash val="solid"/>
            <a:round/>
            <a:headEnd type="none" w="sm" len="sm"/>
            <a:tailEnd type="none" w="sm" len="sm"/>
          </a:ln>
        </p:spPr>
      </p:pic>
      <p:pic>
        <p:nvPicPr>
          <p:cNvPr id="270594" name="Google Shape;270594;p126"/>
          <p:cNvPicPr preferRelativeResize="0"/>
          <p:nvPr/>
        </p:nvPicPr>
        <p:blipFill rotWithShape="1">
          <a:blip r:embed="rId16">
            <a:alphaModFix/>
          </a:blip>
          <a:srcRect/>
          <a:stretch/>
        </p:blipFill>
        <p:spPr>
          <a:xfrm>
            <a:off x="10829472" y="1227262"/>
            <a:ext cx="890400" cy="898500"/>
          </a:xfrm>
          <a:prstGeom prst="flowChartConnector">
            <a:avLst/>
          </a:prstGeom>
          <a:noFill/>
          <a:ln w="28575" cap="flat" cmpd="sng">
            <a:solidFill>
              <a:srgbClr val="002060"/>
            </a:solidFill>
            <a:prstDash val="solid"/>
            <a:round/>
            <a:headEnd type="none" w="sm" len="sm"/>
            <a:tailEnd type="none" w="sm" len="sm"/>
          </a:ln>
        </p:spPr>
      </p:pic>
      <p:sp>
        <p:nvSpPr>
          <p:cNvPr id="270595" name="Google Shape;270595;p126"/>
          <p:cNvSpPr/>
          <p:nvPr/>
        </p:nvSpPr>
        <p:spPr>
          <a:xfrm>
            <a:off x="10561843" y="2262314"/>
            <a:ext cx="1425600" cy="2354700"/>
          </a:xfrm>
          <a:prstGeom prst="round2DiagRect">
            <a:avLst>
              <a:gd name="adj1" fmla="val 16667"/>
              <a:gd name="adj2" fmla="val 0"/>
            </a:avLst>
          </a:prstGeom>
          <a:solidFill>
            <a:schemeClr val="lt1"/>
          </a:solidFill>
          <a:ln w="25400"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r>
              <a:rPr lang="en-US" sz="1400" b="1" i="1" u="none" strike="noStrike" cap="none">
                <a:solidFill>
                  <a:srgbClr val="000000"/>
                </a:solidFill>
                <a:latin typeface="Calibri"/>
                <a:ea typeface="Calibri"/>
                <a:cs typeface="Calibri"/>
                <a:sym typeface="Calibri"/>
              </a:rPr>
              <a:t>Support Across Groups </a:t>
            </a:r>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Robert Gabbay, MD, PhD </a:t>
            </a:r>
            <a:endParaRPr/>
          </a:p>
          <a:p>
            <a:pPr marL="0" marR="0" lvl="0" indent="0" algn="l" rtl="0">
              <a:lnSpc>
                <a:spcPct val="100000"/>
              </a:lnSpc>
              <a:spcBef>
                <a:spcPts val="30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ADA</a:t>
            </a:r>
            <a:endParaRPr/>
          </a:p>
          <a:p>
            <a:pPr marL="0" marR="0" lvl="0" indent="0" algn="l" rtl="0">
              <a:lnSpc>
                <a:spcPct val="100000"/>
              </a:lnSpc>
              <a:spcBef>
                <a:spcPts val="300"/>
              </a:spcBef>
              <a:spcAft>
                <a:spcPts val="0"/>
              </a:spcAft>
              <a:buClr>
                <a:schemeClr val="dk1"/>
              </a:buClr>
              <a:buSzPts val="1100"/>
              <a:buFont typeface="Calibri"/>
              <a:buNone/>
            </a:pPr>
            <a:endParaRPr sz="1100" b="0" i="0" u="none" strike="noStrike" cap="none">
              <a:solidFill>
                <a:srgbClr val="000000"/>
              </a:solidFill>
              <a:latin typeface="Calibri"/>
              <a:ea typeface="Calibri"/>
              <a:cs typeface="Calibri"/>
              <a:sym typeface="Calibri"/>
            </a:endParaRPr>
          </a:p>
          <a:p>
            <a:pPr marL="0" marR="0" lvl="0" indent="0" algn="l" rtl="0">
              <a:lnSpc>
                <a:spcPct val="100000"/>
              </a:lnSpc>
              <a:spcBef>
                <a:spcPts val="300"/>
              </a:spcBef>
              <a:spcAft>
                <a:spcPts val="0"/>
              </a:spcAft>
              <a:buClr>
                <a:srgbClr val="000000"/>
              </a:buClr>
              <a:buSzPts val="1400"/>
              <a:buFont typeface="Calibri"/>
              <a:buNone/>
            </a:pPr>
            <a:r>
              <a:rPr lang="en-US" sz="1400" b="1" i="0" u="none" strike="noStrike" cap="none">
                <a:solidFill>
                  <a:srgbClr val="000000"/>
                </a:solidFill>
                <a:latin typeface="Calibri"/>
                <a:ea typeface="Calibri"/>
                <a:cs typeface="Calibri"/>
                <a:sym typeface="Calibri"/>
              </a:rPr>
              <a:t>Stefano Del Prato, MD</a:t>
            </a:r>
            <a:endParaRPr/>
          </a:p>
          <a:p>
            <a:pPr marL="0" marR="0" lvl="0" indent="0" algn="l" rtl="0">
              <a:lnSpc>
                <a:spcPct val="100000"/>
              </a:lnSpc>
              <a:spcBef>
                <a:spcPts val="300"/>
              </a:spcBef>
              <a:spcAft>
                <a:spcPts val="0"/>
              </a:spcAft>
              <a:buClr>
                <a:srgbClr val="000000"/>
              </a:buClr>
              <a:buSzPts val="1100"/>
              <a:buFont typeface="Calibri"/>
              <a:buNone/>
            </a:pPr>
            <a:r>
              <a:rPr lang="en-US" sz="1100" b="0" i="0" u="none" strike="noStrike" cap="none">
                <a:solidFill>
                  <a:srgbClr val="000000"/>
                </a:solidFill>
                <a:latin typeface="Calibri"/>
                <a:ea typeface="Calibri"/>
                <a:cs typeface="Calibri"/>
                <a:sym typeface="Calibri"/>
              </a:rPr>
              <a:t>EASD</a:t>
            </a:r>
            <a:endParaRPr sz="1100" b="1" i="0" u="none" strike="noStrike" cap="none">
              <a:solidFill>
                <a:srgbClr val="000000"/>
              </a:solidFill>
              <a:latin typeface="Calibri"/>
              <a:ea typeface="Calibri"/>
              <a:cs typeface="Calibri"/>
              <a:sym typeface="Calibri"/>
            </a:endParaRPr>
          </a:p>
        </p:txBody>
      </p:sp>
      <p:pic>
        <p:nvPicPr>
          <p:cNvPr id="270596" name="Google Shape;270596;p126"/>
          <p:cNvPicPr preferRelativeResize="0"/>
          <p:nvPr/>
        </p:nvPicPr>
        <p:blipFill rotWithShape="1">
          <a:blip r:embed="rId17">
            <a:alphaModFix/>
          </a:blip>
          <a:srcRect/>
          <a:stretch/>
        </p:blipFill>
        <p:spPr>
          <a:xfrm>
            <a:off x="430466" y="1261742"/>
            <a:ext cx="854100" cy="864000"/>
          </a:xfrm>
          <a:prstGeom prst="flowChartConnector">
            <a:avLst/>
          </a:prstGeom>
          <a:noFill/>
          <a:ln w="28575" cap="flat" cmpd="sng">
            <a:solidFill>
              <a:srgbClr val="002060"/>
            </a:solidFill>
            <a:prstDash val="solid"/>
            <a:round/>
            <a:headEnd type="none" w="sm" len="sm"/>
            <a:tailEnd type="none" w="sm" len="sm"/>
          </a:ln>
        </p:spPr>
      </p:pic>
      <p:sp>
        <p:nvSpPr>
          <p:cNvPr id="270597" name="Google Shape;270597;p126"/>
          <p:cNvSpPr/>
          <p:nvPr/>
        </p:nvSpPr>
        <p:spPr>
          <a:xfrm>
            <a:off x="203731" y="2262314"/>
            <a:ext cx="1214700" cy="1854600"/>
          </a:xfrm>
          <a:prstGeom prst="round2DiagRect">
            <a:avLst>
              <a:gd name="adj1" fmla="val 16667"/>
              <a:gd name="adj2" fmla="val 0"/>
            </a:avLst>
          </a:prstGeom>
          <a:solidFill>
            <a:schemeClr val="lt1"/>
          </a:solidFill>
          <a:ln w="25400"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r>
              <a:rPr lang="en-US" sz="1400" b="1" i="1" u="none" strike="noStrike" cap="none">
                <a:solidFill>
                  <a:srgbClr val="000000"/>
                </a:solidFill>
                <a:latin typeface="Calibri"/>
                <a:ea typeface="Calibri"/>
                <a:cs typeface="Calibri"/>
                <a:sym typeface="Calibri"/>
              </a:rPr>
              <a:t>Project Oversight &amp; Integration with SOC Mindy Saraco</a:t>
            </a:r>
            <a:r>
              <a:rPr lang="en-US" sz="1400" b="1" i="1">
                <a:solidFill>
                  <a:srgbClr val="000000"/>
                </a:solidFill>
                <a:latin typeface="Calibri"/>
                <a:ea typeface="Calibri"/>
                <a:cs typeface="Calibri"/>
                <a:sym typeface="Calibri"/>
              </a:rPr>
              <a:t> &amp; Malaika Hill</a:t>
            </a:r>
            <a:endParaRPr sz="1400" b="1" i="1" u="none" strike="noStrike" cap="none">
              <a:solidFill>
                <a:srgbClr val="000000"/>
              </a:solidFill>
              <a:latin typeface="Calibri"/>
              <a:ea typeface="Calibri"/>
              <a:cs typeface="Calibri"/>
              <a:sym typeface="Calibri"/>
            </a:endParaRPr>
          </a:p>
          <a:p>
            <a:pPr marL="0" marR="0" lvl="0" indent="0" algn="l" rtl="0">
              <a:lnSpc>
                <a:spcPct val="100000"/>
              </a:lnSpc>
              <a:spcBef>
                <a:spcPts val="300"/>
              </a:spcBef>
              <a:spcAft>
                <a:spcPts val="0"/>
              </a:spcAft>
              <a:buClr>
                <a:srgbClr val="000000"/>
              </a:buClr>
              <a:buSzPts val="1400"/>
              <a:buFont typeface="Calibri"/>
              <a:buNone/>
            </a:pPr>
            <a:r>
              <a:rPr lang="en-US" sz="1400" b="0" i="0" u="none" strike="noStrike" cap="none">
                <a:solidFill>
                  <a:srgbClr val="000000"/>
                </a:solidFill>
                <a:latin typeface="Calibri"/>
                <a:ea typeface="Calibri"/>
                <a:cs typeface="Calibri"/>
                <a:sym typeface="Calibri"/>
              </a:rPr>
              <a:t>ADA</a:t>
            </a:r>
            <a:endParaRPr/>
          </a:p>
        </p:txBody>
      </p:sp>
      <p:pic>
        <p:nvPicPr>
          <p:cNvPr id="270598" name="Google Shape;270598;p126"/>
          <p:cNvPicPr preferRelativeResize="0"/>
          <p:nvPr/>
        </p:nvPicPr>
        <p:blipFill rotWithShape="1">
          <a:blip r:embed="rId18">
            <a:alphaModFix/>
          </a:blip>
          <a:srcRect l="19239" t="5007" r="18353" b="52908"/>
          <a:stretch/>
        </p:blipFill>
        <p:spPr>
          <a:xfrm>
            <a:off x="430466" y="324278"/>
            <a:ext cx="854100" cy="864000"/>
          </a:xfrm>
          <a:prstGeom prst="flowChartConnector">
            <a:avLst/>
          </a:prstGeom>
          <a:noFill/>
          <a:ln w="28575" cap="flat" cmpd="sng">
            <a:solidFill>
              <a:srgbClr val="002060"/>
            </a:solidFill>
            <a:prstDash val="solid"/>
            <a:round/>
            <a:headEnd type="none" w="sm" len="sm"/>
            <a:tailEnd type="none" w="sm" len="sm"/>
          </a:ln>
        </p:spPr>
      </p:pic>
      <p:sp>
        <p:nvSpPr>
          <p:cNvPr id="270599" name="Google Shape;270599;p126"/>
          <p:cNvSpPr txBox="1"/>
          <p:nvPr/>
        </p:nvSpPr>
        <p:spPr>
          <a:xfrm>
            <a:off x="2437010" y="6243153"/>
            <a:ext cx="6434700" cy="692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u="none" strike="noStrike">
                <a:solidFill>
                  <a:schemeClr val="dk1"/>
                </a:solidFill>
                <a:latin typeface="Calibri"/>
                <a:ea typeface="Calibri"/>
                <a:cs typeface="Calibri"/>
                <a:sym typeface="Calibri"/>
              </a:rPr>
              <a:t>Davies MJ, Aroda VR, Collins BS, Gabbay RA, Green J, Maruthur NM, Rosas SE, Del Prato S, Mathieu C, Mingrone G, Rossing P, Tankova T, Tsapas A, Buse JB</a:t>
            </a:r>
            <a:br>
              <a:rPr lang="en-US" sz="900" b="0" i="0" u="none" strike="noStrike">
                <a:solidFill>
                  <a:schemeClr val="dk1"/>
                </a:solidFill>
                <a:latin typeface="Calibri"/>
                <a:ea typeface="Calibri"/>
                <a:cs typeface="Calibri"/>
                <a:sym typeface="Calibri"/>
              </a:rPr>
            </a:br>
            <a:r>
              <a:rPr lang="en-US" sz="900" b="0" i="1" u="none" strike="noStrike">
                <a:solidFill>
                  <a:schemeClr val="dk1"/>
                </a:solidFill>
                <a:latin typeface="Calibri"/>
                <a:ea typeface="Calibri"/>
                <a:cs typeface="Calibri"/>
                <a:sym typeface="Calibri"/>
              </a:rPr>
              <a:t>Diabetes Care </a:t>
            </a:r>
            <a:r>
              <a:rPr lang="en-US" sz="900" b="0" i="0" u="none" strike="noStrike">
                <a:solidFill>
                  <a:schemeClr val="dk1"/>
                </a:solidFill>
                <a:latin typeface="Calibri"/>
                <a:ea typeface="Calibri"/>
                <a:cs typeface="Calibri"/>
                <a:sym typeface="Calibri"/>
              </a:rPr>
              <a:t>2022; https://doi.org/10.2337/dci22-0034. </a:t>
            </a:r>
            <a:r>
              <a:rPr lang="en-US" sz="900" b="0" i="1" u="none" strike="noStrike">
                <a:solidFill>
                  <a:schemeClr val="dk1"/>
                </a:solidFill>
                <a:latin typeface="Calibri"/>
                <a:ea typeface="Calibri"/>
                <a:cs typeface="Calibri"/>
                <a:sym typeface="Calibri"/>
              </a:rPr>
              <a:t>Diabetologia </a:t>
            </a:r>
            <a:r>
              <a:rPr lang="en-US" sz="900" b="0" i="0" u="none" strike="noStrike">
                <a:solidFill>
                  <a:schemeClr val="dk1"/>
                </a:solidFill>
                <a:latin typeface="Calibri"/>
                <a:ea typeface="Calibri"/>
                <a:cs typeface="Calibri"/>
                <a:sym typeface="Calibri"/>
              </a:rPr>
              <a:t>2022; </a:t>
            </a:r>
            <a:r>
              <a:rPr lang="en-US" sz="900" b="0" i="0" strike="noStrike">
                <a:solidFill>
                  <a:schemeClr val="dk1"/>
                </a:solidFill>
                <a:latin typeface="Calibri"/>
                <a:ea typeface="Calibri"/>
                <a:cs typeface="Calibri"/>
                <a:sym typeface="Calibri"/>
              </a:rPr>
              <a:t>https://doi.org/10.1007/s00125-022-05787-2</a:t>
            </a:r>
            <a:r>
              <a:rPr lang="en-US" sz="1600" b="0" i="0" strike="noStrike">
                <a:solidFill>
                  <a:schemeClr val="dk1"/>
                </a:solidFill>
                <a:latin typeface="Calibri"/>
                <a:ea typeface="Calibri"/>
                <a:cs typeface="Calibri"/>
                <a:sym typeface="Calibri"/>
              </a:rPr>
              <a:t>.</a:t>
            </a:r>
            <a:endParaRPr sz="1600" i="1">
              <a:solidFill>
                <a:schemeClr val="dk1"/>
              </a:solidFill>
              <a:latin typeface="Calibri"/>
              <a:ea typeface="Calibri"/>
              <a:cs typeface="Calibri"/>
              <a:sym typeface="Calibri"/>
            </a:endParaRPr>
          </a:p>
          <a:p>
            <a:pPr marL="0" marR="0" lvl="0" indent="0" algn="ctr" rtl="0">
              <a:spcBef>
                <a:spcPts val="600"/>
              </a:spcBef>
              <a:spcAft>
                <a:spcPts val="0"/>
              </a:spcAft>
              <a:buNone/>
            </a:pPr>
            <a:r>
              <a:rPr lang="en-US" sz="900" b="0" i="0" strike="noStrike">
                <a:solidFill>
                  <a:schemeClr val="dk1"/>
                </a:solidFill>
                <a:latin typeface="Calibri"/>
                <a:ea typeface="Calibri"/>
                <a:cs typeface="Calibri"/>
                <a:sym typeface="Calibri"/>
              </a:rPr>
              <a:t>.</a:t>
            </a:r>
            <a:endParaRPr sz="9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270603"/>
        <p:cNvGrpSpPr/>
        <p:nvPr/>
      </p:nvGrpSpPr>
      <p:grpSpPr>
        <a:xfrm>
          <a:off x="0" y="0"/>
          <a:ext cx="0" cy="0"/>
          <a:chOff x="0" y="0"/>
          <a:chExt cx="0" cy="0"/>
        </a:xfrm>
      </p:grpSpPr>
      <p:sp>
        <p:nvSpPr>
          <p:cNvPr id="270604" name="Google Shape;270604;p127"/>
          <p:cNvSpPr txBox="1">
            <a:spLocks noGrp="1"/>
          </p:cNvSpPr>
          <p:nvPr>
            <p:ph type="title"/>
          </p:nvPr>
        </p:nvSpPr>
        <p:spPr>
          <a:xfrm>
            <a:off x="503767" y="766233"/>
            <a:ext cx="110787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Acknowledgements</a:t>
            </a:r>
            <a:endParaRPr/>
          </a:p>
        </p:txBody>
      </p:sp>
      <p:sp>
        <p:nvSpPr>
          <p:cNvPr id="270605" name="Google Shape;270605;p127"/>
          <p:cNvSpPr txBox="1">
            <a:spLocks noGrp="1"/>
          </p:cNvSpPr>
          <p:nvPr>
            <p:ph type="body" idx="1"/>
          </p:nvPr>
        </p:nvSpPr>
        <p:spPr>
          <a:xfrm>
            <a:off x="349418" y="1713172"/>
            <a:ext cx="11072700" cy="44409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chemeClr val="dk1"/>
              </a:buClr>
              <a:buSzPts val="2400"/>
              <a:buNone/>
            </a:pPr>
            <a:r>
              <a:rPr lang="en-US" sz="2400" b="1"/>
              <a:t>ADA</a:t>
            </a:r>
            <a:br>
              <a:rPr lang="en-US" sz="2400"/>
            </a:br>
            <a:r>
              <a:rPr lang="en-US" sz="2400"/>
              <a:t>Malaika Hill</a:t>
            </a:r>
            <a:br>
              <a:rPr lang="en-US" sz="2400"/>
            </a:br>
            <a:r>
              <a:rPr lang="en-US" sz="2400"/>
              <a:t>Raveendhara R. Bannuru, MD, FAGE</a:t>
            </a:r>
            <a:br>
              <a:rPr lang="en-US" sz="2400"/>
            </a:br>
            <a:r>
              <a:rPr lang="en-US" sz="2400"/>
              <a:t>Nuha El Sayed, MD, MMSc</a:t>
            </a:r>
            <a:endParaRPr sz="1000" b="1"/>
          </a:p>
          <a:p>
            <a:pPr marL="0" lvl="0" indent="0" algn="l" rtl="0">
              <a:lnSpc>
                <a:spcPct val="103333"/>
              </a:lnSpc>
              <a:spcBef>
                <a:spcPts val="2800"/>
              </a:spcBef>
              <a:spcAft>
                <a:spcPts val="0"/>
              </a:spcAft>
              <a:buClr>
                <a:schemeClr val="dk1"/>
              </a:buClr>
              <a:buSzPts val="2400"/>
              <a:buNone/>
            </a:pPr>
            <a:r>
              <a:rPr lang="en-US" sz="2400" b="1"/>
              <a:t>EASD </a:t>
            </a:r>
            <a:br>
              <a:rPr lang="en-US" sz="2400" b="1"/>
            </a:br>
            <a:r>
              <a:rPr lang="en-US" sz="2400"/>
              <a:t>Petra Niemann</a:t>
            </a:r>
            <a:br>
              <a:rPr lang="en-US" sz="2400"/>
            </a:br>
            <a:r>
              <a:rPr lang="en-US" sz="2400"/>
              <a:t>Natasha Buckley-Muehge</a:t>
            </a:r>
            <a:endParaRPr sz="600" b="1" i="0" u="none" strike="noStrike" cap="none">
              <a:solidFill>
                <a:srgbClr val="000000"/>
              </a:solidFill>
              <a:latin typeface="Calibri"/>
              <a:ea typeface="Calibri"/>
              <a:cs typeface="Calibri"/>
              <a:sym typeface="Calibri"/>
            </a:endParaRPr>
          </a:p>
          <a:p>
            <a:pPr marL="0" lvl="0" indent="0" algn="l" rtl="0">
              <a:lnSpc>
                <a:spcPct val="103333"/>
              </a:lnSpc>
              <a:spcBef>
                <a:spcPts val="2800"/>
              </a:spcBef>
              <a:spcAft>
                <a:spcPts val="0"/>
              </a:spcAft>
              <a:buClr>
                <a:srgbClr val="000000"/>
              </a:buClr>
              <a:buSzPts val="2400"/>
              <a:buNone/>
            </a:pPr>
            <a:r>
              <a:rPr lang="en-US" sz="2400" b="1" i="0" u="none" strike="noStrike" cap="none">
                <a:solidFill>
                  <a:srgbClr val="000000"/>
                </a:solidFill>
                <a:latin typeface="Calibri"/>
                <a:ea typeface="Calibri"/>
                <a:cs typeface="Calibri"/>
                <a:sym typeface="Calibri"/>
              </a:rPr>
              <a:t>Invited Reviewers </a:t>
            </a:r>
            <a:br>
              <a:rPr lang="en-US" sz="2400" b="1">
                <a:solidFill>
                  <a:srgbClr val="000000"/>
                </a:solidFill>
                <a:latin typeface="Calibri"/>
                <a:ea typeface="Calibri"/>
                <a:cs typeface="Calibri"/>
                <a:sym typeface="Calibri"/>
              </a:rPr>
            </a:br>
            <a:r>
              <a:rPr lang="en-US" sz="2400" b="0" i="0" u="none" strike="noStrike" cap="none">
                <a:solidFill>
                  <a:srgbClr val="000000"/>
                </a:solidFill>
                <a:latin typeface="Calibri"/>
                <a:ea typeface="Calibri"/>
                <a:cs typeface="Calibri"/>
                <a:sym typeface="Calibri"/>
              </a:rPr>
              <a:t>CCA of the EASD </a:t>
            </a:r>
            <a:br>
              <a:rPr lang="en-US" sz="2400" b="0" i="0" u="none" strike="noStrike" cap="none">
                <a:solidFill>
                  <a:srgbClr val="000000"/>
                </a:solidFill>
                <a:latin typeface="Calibri"/>
                <a:ea typeface="Calibri"/>
                <a:cs typeface="Calibri"/>
                <a:sym typeface="Calibri"/>
              </a:rPr>
            </a:br>
            <a:r>
              <a:rPr lang="en-US" sz="2400" b="0" i="0" u="none" strike="noStrike" cap="none">
                <a:solidFill>
                  <a:srgbClr val="000000"/>
                </a:solidFill>
                <a:latin typeface="Calibri"/>
                <a:ea typeface="Calibri"/>
                <a:cs typeface="Calibri"/>
                <a:sym typeface="Calibri"/>
              </a:rPr>
              <a:t>PPC of the ADA</a:t>
            </a:r>
            <a:endParaRPr sz="2400"/>
          </a:p>
        </p:txBody>
      </p:sp>
      <p:sp>
        <p:nvSpPr>
          <p:cNvPr id="270606" name="Google Shape;270606;p127"/>
          <p:cNvSpPr txBox="1">
            <a:spLocks noGrp="1"/>
          </p:cNvSpPr>
          <p:nvPr>
            <p:ph type="body" idx="2"/>
          </p:nvPr>
        </p:nvSpPr>
        <p:spPr>
          <a:xfrm>
            <a:off x="509654" y="483231"/>
            <a:ext cx="11072700" cy="342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A5A5A5"/>
              </a:buClr>
              <a:buSzPts val="1900"/>
              <a:buNone/>
            </a:pPr>
            <a:endParaRPr/>
          </a:p>
        </p:txBody>
      </p:sp>
      <p:sp>
        <p:nvSpPr>
          <p:cNvPr id="270607" name="Google Shape;270607;p127"/>
          <p:cNvSpPr txBox="1"/>
          <p:nvPr/>
        </p:nvSpPr>
        <p:spPr>
          <a:xfrm>
            <a:off x="5201394" y="1567452"/>
            <a:ext cx="6006900" cy="4524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Calibri"/>
              <a:buNone/>
            </a:pPr>
            <a:r>
              <a:rPr lang="en-US" sz="2400" b="1" i="0" u="none" strike="noStrike" cap="none">
                <a:solidFill>
                  <a:srgbClr val="000000"/>
                </a:solidFill>
                <a:latin typeface="Calibri"/>
                <a:ea typeface="Calibri"/>
                <a:cs typeface="Calibri"/>
                <a:sym typeface="Calibri"/>
              </a:rPr>
              <a:t>From Leicester Diabetes Centre, the University of Leicester and the NHS Hospital Trust (UHL University of Leicester NHS Trust):</a:t>
            </a:r>
            <a:endParaRPr/>
          </a:p>
          <a:p>
            <a:pPr marL="0" marR="0" lvl="0" indent="0" algn="l" rtl="0">
              <a:lnSpc>
                <a:spcPct val="100000"/>
              </a:lnSpc>
              <a:spcBef>
                <a:spcPts val="0"/>
              </a:spcBef>
              <a:spcAft>
                <a:spcPts val="0"/>
              </a:spcAft>
              <a:buClr>
                <a:srgbClr val="000000"/>
              </a:buClr>
              <a:buSzPts val="2400"/>
              <a:buFont typeface="Calibri"/>
              <a:buNone/>
            </a:pPr>
            <a:r>
              <a:rPr lang="en-US" sz="2400" b="0" i="0" u="none" strike="noStrike" cap="none">
                <a:solidFill>
                  <a:srgbClr val="000000"/>
                </a:solidFill>
                <a:latin typeface="Calibri"/>
                <a:ea typeface="Calibri"/>
                <a:cs typeface="Calibri"/>
                <a:sym typeface="Calibri"/>
              </a:rPr>
              <a:t>Michael Bonar</a:t>
            </a:r>
            <a:br>
              <a:rPr lang="en-US" sz="2400" b="0" i="0" u="none" strike="noStrike" cap="none">
                <a:solidFill>
                  <a:srgbClr val="000000"/>
                </a:solidFill>
                <a:latin typeface="Calibri"/>
                <a:ea typeface="Calibri"/>
                <a:cs typeface="Calibri"/>
                <a:sym typeface="Calibri"/>
              </a:rPr>
            </a:br>
            <a:r>
              <a:rPr lang="en-US" sz="2400" b="0" i="0" u="none" strike="noStrike" cap="none">
                <a:solidFill>
                  <a:srgbClr val="000000"/>
                </a:solidFill>
                <a:latin typeface="Calibri"/>
                <a:ea typeface="Calibri"/>
                <a:cs typeface="Calibri"/>
                <a:sym typeface="Calibri"/>
              </a:rPr>
              <a:t>Charlie Franklin</a:t>
            </a:r>
            <a:br>
              <a:rPr lang="en-US" sz="2400" b="0" i="0" u="none" strike="noStrike" cap="none">
                <a:solidFill>
                  <a:srgbClr val="000000"/>
                </a:solidFill>
                <a:latin typeface="Calibri"/>
                <a:ea typeface="Calibri"/>
                <a:cs typeface="Calibri"/>
                <a:sym typeface="Calibri"/>
              </a:rPr>
            </a:br>
            <a:r>
              <a:rPr lang="en-US" sz="2400" b="0" i="0" u="none" strike="noStrike" cap="none">
                <a:solidFill>
                  <a:srgbClr val="000000"/>
                </a:solidFill>
                <a:latin typeface="Calibri"/>
                <a:ea typeface="Calibri"/>
                <a:cs typeface="Calibri"/>
                <a:sym typeface="Calibri"/>
              </a:rPr>
              <a:t>Shehnaz Jamal </a:t>
            </a:r>
            <a:br>
              <a:rPr lang="en-US" sz="2400" b="0" i="0" u="none" strike="noStrike" cap="none">
                <a:solidFill>
                  <a:srgbClr val="000000"/>
                </a:solidFill>
                <a:latin typeface="Calibri"/>
                <a:ea typeface="Calibri"/>
                <a:cs typeface="Calibri"/>
                <a:sym typeface="Calibri"/>
              </a:rPr>
            </a:br>
            <a:r>
              <a:rPr lang="en-US" sz="2400" b="0" i="0" u="none" strike="noStrike" cap="none">
                <a:solidFill>
                  <a:srgbClr val="000000"/>
                </a:solidFill>
                <a:latin typeface="Calibri"/>
                <a:ea typeface="Calibri"/>
                <a:cs typeface="Calibri"/>
                <a:sym typeface="Calibri"/>
              </a:rPr>
              <a:t>Francesco Zaccardi </a:t>
            </a:r>
            <a:endParaRPr/>
          </a:p>
          <a:p>
            <a:pPr marL="0" marR="0" lvl="0" indent="0" algn="l" rtl="0">
              <a:lnSpc>
                <a:spcPct val="100000"/>
              </a:lnSpc>
              <a:spcBef>
                <a:spcPts val="0"/>
              </a:spcBef>
              <a:spcAft>
                <a:spcPts val="0"/>
              </a:spcAft>
              <a:buClr>
                <a:srgbClr val="000000"/>
              </a:buClr>
              <a:buSzPts val="2400"/>
              <a:buFont typeface="Calibri"/>
              <a:buNone/>
            </a:pPr>
            <a:r>
              <a:rPr lang="en-US" sz="2400" b="0" i="0" u="none" strike="noStrike" cap="none">
                <a:solidFill>
                  <a:srgbClr val="000000"/>
                </a:solidFill>
                <a:latin typeface="Calibri"/>
                <a:ea typeface="Calibri"/>
                <a:cs typeface="Calibri"/>
                <a:sym typeface="Calibri"/>
              </a:rPr>
              <a:t>Joe Henson </a:t>
            </a:r>
            <a:endParaRPr/>
          </a:p>
          <a:p>
            <a:pPr marL="0" marR="0" lvl="0" indent="0" algn="l" rtl="0">
              <a:lnSpc>
                <a:spcPct val="100000"/>
              </a:lnSpc>
              <a:spcBef>
                <a:spcPts val="0"/>
              </a:spcBef>
              <a:spcAft>
                <a:spcPts val="0"/>
              </a:spcAft>
              <a:buClr>
                <a:srgbClr val="000000"/>
              </a:buClr>
              <a:buSzPts val="2400"/>
              <a:buFont typeface="Calibri"/>
              <a:buNone/>
            </a:pPr>
            <a:r>
              <a:rPr lang="en-US" sz="2400" b="0" i="0" u="none" strike="noStrike" cap="none">
                <a:solidFill>
                  <a:srgbClr val="000000"/>
                </a:solidFill>
                <a:latin typeface="Calibri"/>
                <a:ea typeface="Calibri"/>
                <a:cs typeface="Calibri"/>
                <a:sym typeface="Calibri"/>
              </a:rPr>
              <a:t>Tom Yates</a:t>
            </a:r>
            <a:endParaRPr/>
          </a:p>
          <a:p>
            <a:pPr marL="0" marR="0" lvl="0" indent="0" algn="l" rtl="0">
              <a:lnSpc>
                <a:spcPct val="100000"/>
              </a:lnSpc>
              <a:spcBef>
                <a:spcPts val="0"/>
              </a:spcBef>
              <a:spcAft>
                <a:spcPts val="0"/>
              </a:spcAft>
              <a:buClr>
                <a:schemeClr val="dk1"/>
              </a:buClr>
              <a:buSzPts val="2400"/>
              <a:buFont typeface="Calibri"/>
              <a:buNone/>
            </a:pP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Calibri"/>
              <a:buNone/>
            </a:pPr>
            <a:r>
              <a:rPr lang="en-US" sz="2400" b="1" i="0" u="none" strike="noStrike" cap="none">
                <a:solidFill>
                  <a:srgbClr val="000000"/>
                </a:solidFill>
                <a:latin typeface="Calibri"/>
                <a:ea typeface="Calibri"/>
                <a:cs typeface="Calibri"/>
                <a:sym typeface="Calibri"/>
              </a:rPr>
              <a:t>From Aristotle University Thessaloniki</a:t>
            </a:r>
            <a:endParaRPr/>
          </a:p>
          <a:p>
            <a:pPr marL="0" marR="0" lvl="0" indent="0" algn="l" rtl="0">
              <a:lnSpc>
                <a:spcPct val="100000"/>
              </a:lnSpc>
              <a:spcBef>
                <a:spcPts val="0"/>
              </a:spcBef>
              <a:spcAft>
                <a:spcPts val="0"/>
              </a:spcAft>
              <a:buClr>
                <a:srgbClr val="000000"/>
              </a:buClr>
              <a:buSzPts val="2400"/>
              <a:buFont typeface="Calibri"/>
              <a:buNone/>
            </a:pPr>
            <a:r>
              <a:rPr lang="en-US" sz="2400" b="0" i="0" u="none" strike="noStrike" cap="none">
                <a:solidFill>
                  <a:srgbClr val="000000"/>
                </a:solidFill>
                <a:latin typeface="Calibri"/>
                <a:ea typeface="Calibri"/>
                <a:cs typeface="Calibri"/>
                <a:sym typeface="Calibri"/>
              </a:rPr>
              <a:t>Thomas Karagiannis</a:t>
            </a:r>
            <a:endParaRPr sz="2400" b="0" i="0" u="none" strike="noStrike" cap="none">
              <a:solidFill>
                <a:srgbClr val="000000"/>
              </a:solidFill>
              <a:latin typeface="Calibri"/>
              <a:ea typeface="Calibri"/>
              <a:cs typeface="Calibri"/>
              <a:sym typeface="Calibri"/>
            </a:endParaRPr>
          </a:p>
        </p:txBody>
      </p:sp>
      <p:sp>
        <p:nvSpPr>
          <p:cNvPr id="270608" name="Google Shape;270608;p127"/>
          <p:cNvSpPr txBox="1"/>
          <p:nvPr/>
        </p:nvSpPr>
        <p:spPr>
          <a:xfrm>
            <a:off x="5989240" y="6280972"/>
            <a:ext cx="213600" cy="230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900" b="0" i="0" strike="noStrike">
                <a:solidFill>
                  <a:schemeClr val="dk1"/>
                </a:solidFill>
                <a:latin typeface="Calibri"/>
                <a:ea typeface="Calibri"/>
                <a:cs typeface="Calibri"/>
                <a:sym typeface="Calibri"/>
              </a:rPr>
              <a:t>.</a:t>
            </a:r>
            <a:endParaRPr sz="900" i="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270612"/>
        <p:cNvGrpSpPr/>
        <p:nvPr/>
      </p:nvGrpSpPr>
      <p:grpSpPr>
        <a:xfrm>
          <a:off x="0" y="0"/>
          <a:ext cx="0" cy="0"/>
          <a:chOff x="0" y="0"/>
          <a:chExt cx="0" cy="0"/>
        </a:xfrm>
      </p:grpSpPr>
      <p:sp>
        <p:nvSpPr>
          <p:cNvPr id="270613" name="Google Shape;270613;p128"/>
          <p:cNvSpPr txBox="1">
            <a:spLocks noGrp="1"/>
          </p:cNvSpPr>
          <p:nvPr>
            <p:ph type="body" idx="1"/>
          </p:nvPr>
        </p:nvSpPr>
        <p:spPr>
          <a:xfrm>
            <a:off x="183134" y="539365"/>
            <a:ext cx="11825700" cy="5779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4000"/>
              <a:buNone/>
            </a:pPr>
            <a:r>
              <a:rPr lang="en-US" sz="4000" b="1">
                <a:latin typeface="Calibri"/>
                <a:ea typeface="Calibri"/>
                <a:cs typeface="Calibri"/>
                <a:sym typeface="Calibri"/>
              </a:rPr>
              <a:t>Invited Reviewers</a:t>
            </a:r>
            <a:endParaRPr/>
          </a:p>
          <a:p>
            <a:pPr marL="0" lvl="0" indent="0" algn="l" rtl="0">
              <a:lnSpc>
                <a:spcPct val="90000"/>
              </a:lnSpc>
              <a:spcBef>
                <a:spcPts val="1000"/>
              </a:spcBef>
              <a:spcAft>
                <a:spcPts val="0"/>
              </a:spcAft>
              <a:buClr>
                <a:schemeClr val="dk1"/>
              </a:buClr>
              <a:buSzPts val="4000"/>
              <a:buNone/>
            </a:pPr>
            <a:endParaRPr sz="4000" b="1">
              <a:latin typeface="Calibri"/>
              <a:ea typeface="Calibri"/>
              <a:cs typeface="Calibri"/>
              <a:sym typeface="Calibri"/>
            </a:endParaRPr>
          </a:p>
          <a:p>
            <a:pPr marL="0" lvl="0" indent="0" algn="l" rtl="0">
              <a:lnSpc>
                <a:spcPct val="90000"/>
              </a:lnSpc>
              <a:spcBef>
                <a:spcPts val="1000"/>
              </a:spcBef>
              <a:spcAft>
                <a:spcPts val="0"/>
              </a:spcAft>
              <a:buClr>
                <a:schemeClr val="dk1"/>
              </a:buClr>
              <a:buSzPts val="2600"/>
              <a:buNone/>
            </a:pPr>
            <a:r>
              <a:rPr lang="en-US" sz="2600" b="0" i="0" u="none" strike="noStrike"/>
              <a:t>D Bradley (Columbus, OH), P Home (Newcastle, UK), M S Kirkman (Chapel Hill, NC), </a:t>
            </a:r>
            <a:endParaRPr/>
          </a:p>
          <a:p>
            <a:pPr marL="0" lvl="0" indent="0" algn="l" rtl="0">
              <a:lnSpc>
                <a:spcPct val="90000"/>
              </a:lnSpc>
              <a:spcBef>
                <a:spcPts val="1000"/>
              </a:spcBef>
              <a:spcAft>
                <a:spcPts val="0"/>
              </a:spcAft>
              <a:buClr>
                <a:schemeClr val="dk1"/>
              </a:buClr>
              <a:buSzPts val="2600"/>
              <a:buNone/>
            </a:pPr>
            <a:r>
              <a:rPr lang="en-US" sz="2600" b="0" i="0" u="none" strike="noStrike"/>
              <a:t>S Dinneen (Galway, Ireland), HW Rodbard (Rockville, MD), G Sesti (Rome, Italy), </a:t>
            </a:r>
            <a:endParaRPr/>
          </a:p>
          <a:p>
            <a:pPr marL="0" lvl="0" indent="0" algn="l" rtl="0">
              <a:lnSpc>
                <a:spcPct val="90000"/>
              </a:lnSpc>
              <a:spcBef>
                <a:spcPts val="1000"/>
              </a:spcBef>
              <a:spcAft>
                <a:spcPts val="0"/>
              </a:spcAft>
              <a:buClr>
                <a:schemeClr val="dk1"/>
              </a:buClr>
              <a:buSzPts val="2600"/>
              <a:buNone/>
            </a:pPr>
            <a:r>
              <a:rPr lang="en-US" sz="2600" b="0" i="0" u="none" strike="noStrike"/>
              <a:t>P Newland-Jones (Southampton, UK), E Montanya (Barcelona, Spain), </a:t>
            </a:r>
            <a:endParaRPr/>
          </a:p>
          <a:p>
            <a:pPr marL="0" lvl="0" indent="0" algn="l" rtl="0">
              <a:lnSpc>
                <a:spcPct val="90000"/>
              </a:lnSpc>
              <a:spcBef>
                <a:spcPts val="1000"/>
              </a:spcBef>
              <a:spcAft>
                <a:spcPts val="0"/>
              </a:spcAft>
              <a:buClr>
                <a:schemeClr val="dk1"/>
              </a:buClr>
              <a:buSzPts val="2600"/>
              <a:buNone/>
            </a:pPr>
            <a:r>
              <a:rPr lang="en-US" sz="2600" b="0" i="0" u="none" strike="noStrike"/>
              <a:t>M Nauck (Bochum, Germany) </a:t>
            </a:r>
            <a:endParaRPr/>
          </a:p>
          <a:p>
            <a:pPr marL="0" marR="0" lvl="0" indent="0" algn="l" rtl="0">
              <a:lnSpc>
                <a:spcPct val="90000"/>
              </a:lnSpc>
              <a:spcBef>
                <a:spcPts val="0"/>
              </a:spcBef>
              <a:spcAft>
                <a:spcPts val="0"/>
              </a:spcAft>
              <a:buClr>
                <a:schemeClr val="dk1"/>
              </a:buClr>
              <a:buSzPts val="2400"/>
              <a:buNone/>
            </a:pPr>
            <a:endParaRPr sz="2400" b="0" i="0" u="none" strike="noStrike"/>
          </a:p>
          <a:p>
            <a:pPr marL="0" lvl="0" indent="0" algn="l" rtl="0">
              <a:lnSpc>
                <a:spcPct val="90000"/>
              </a:lnSpc>
              <a:spcBef>
                <a:spcPts val="2200"/>
              </a:spcBef>
              <a:spcAft>
                <a:spcPts val="0"/>
              </a:spcAft>
              <a:buClr>
                <a:schemeClr val="dk1"/>
              </a:buClr>
              <a:buSzPts val="2600"/>
              <a:buNone/>
            </a:pPr>
            <a:endParaRPr sz="2600" b="0" i="0" u="none" strike="noStrike"/>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270617"/>
        <p:cNvGrpSpPr/>
        <p:nvPr/>
      </p:nvGrpSpPr>
      <p:grpSpPr>
        <a:xfrm>
          <a:off x="0" y="0"/>
          <a:ext cx="0" cy="0"/>
          <a:chOff x="0" y="0"/>
          <a:chExt cx="0" cy="0"/>
        </a:xfrm>
      </p:grpSpPr>
      <p:sp>
        <p:nvSpPr>
          <p:cNvPr id="270618" name="Google Shape;270618;p129"/>
          <p:cNvSpPr txBox="1">
            <a:spLocks noGrp="1"/>
          </p:cNvSpPr>
          <p:nvPr>
            <p:ph type="body" idx="1"/>
          </p:nvPr>
        </p:nvSpPr>
        <p:spPr>
          <a:xfrm>
            <a:off x="201014" y="98765"/>
            <a:ext cx="11825700" cy="5779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4000"/>
              <a:buNone/>
            </a:pPr>
            <a:endParaRPr sz="4000" b="1">
              <a:latin typeface="Calibri"/>
              <a:ea typeface="Calibri"/>
              <a:cs typeface="Calibri"/>
              <a:sym typeface="Calibri"/>
            </a:endParaRPr>
          </a:p>
          <a:p>
            <a:pPr marL="0" lvl="0" indent="0" algn="l" rtl="0">
              <a:lnSpc>
                <a:spcPct val="90000"/>
              </a:lnSpc>
              <a:spcBef>
                <a:spcPts val="2200"/>
              </a:spcBef>
              <a:spcAft>
                <a:spcPts val="0"/>
              </a:spcAft>
              <a:buClr>
                <a:schemeClr val="dk1"/>
              </a:buClr>
              <a:buSzPts val="4000"/>
              <a:buNone/>
            </a:pPr>
            <a:r>
              <a:rPr lang="en-US" sz="4000" b="1">
                <a:latin typeface="Calibri"/>
                <a:ea typeface="Calibri"/>
                <a:cs typeface="Calibri"/>
                <a:sym typeface="Calibri"/>
              </a:rPr>
              <a:t>Copies of the manuscript and slides are available at </a:t>
            </a:r>
            <a:endParaRPr/>
          </a:p>
          <a:p>
            <a:pPr marL="0" lvl="0" indent="0" algn="l" rtl="0">
              <a:lnSpc>
                <a:spcPct val="90000"/>
              </a:lnSpc>
              <a:spcBef>
                <a:spcPts val="1200"/>
              </a:spcBef>
              <a:spcAft>
                <a:spcPts val="0"/>
              </a:spcAft>
              <a:buClr>
                <a:srgbClr val="FF0000"/>
              </a:buClr>
              <a:buSzPts val="2400"/>
              <a:buNone/>
            </a:pPr>
            <a:r>
              <a:rPr lang="en-US" sz="2400">
                <a:solidFill>
                  <a:srgbClr val="FF0000"/>
                </a:solidFill>
                <a:latin typeface="Calibri"/>
                <a:ea typeface="Calibri"/>
                <a:cs typeface="Calibri"/>
                <a:sym typeface="Calibri"/>
              </a:rPr>
              <a:t>For today only </a:t>
            </a:r>
            <a:endParaRPr/>
          </a:p>
          <a:p>
            <a:pPr marL="0" lvl="0" indent="0" algn="l" rtl="0">
              <a:lnSpc>
                <a:spcPct val="90000"/>
              </a:lnSpc>
              <a:spcBef>
                <a:spcPts val="1200"/>
              </a:spcBef>
              <a:spcAft>
                <a:spcPts val="0"/>
              </a:spcAft>
              <a:buClr>
                <a:srgbClr val="000068"/>
              </a:buClr>
              <a:buSzPts val="2400"/>
              <a:buNone/>
            </a:pPr>
            <a:r>
              <a:rPr lang="en-US" sz="2400" u="sng">
                <a:solidFill>
                  <a:schemeClr val="hlink"/>
                </a:solidFill>
                <a:latin typeface="Calibri"/>
                <a:ea typeface="Calibri"/>
                <a:cs typeface="Calibri"/>
                <a:sym typeface="Calibri"/>
                <a:hlinkClick r:id="rId3"/>
              </a:rPr>
              <a:t>https://diabetologia-journal.org/wpcontent/uploads/2022/09/ADAEASDConsensusReport.pdf</a:t>
            </a:r>
            <a:endParaRPr sz="2400" u="sng">
              <a:solidFill>
                <a:srgbClr val="000068"/>
              </a:solidFill>
              <a:latin typeface="Calibri"/>
              <a:ea typeface="Calibri"/>
              <a:cs typeface="Calibri"/>
              <a:sym typeface="Calibri"/>
            </a:endParaRPr>
          </a:p>
          <a:p>
            <a:pPr marL="0" lvl="0" indent="0" algn="l" rtl="0">
              <a:lnSpc>
                <a:spcPct val="90000"/>
              </a:lnSpc>
              <a:spcBef>
                <a:spcPts val="1200"/>
              </a:spcBef>
              <a:spcAft>
                <a:spcPts val="0"/>
              </a:spcAft>
              <a:buClr>
                <a:schemeClr val="dk1"/>
              </a:buClr>
              <a:buSzPts val="2400"/>
              <a:buNone/>
            </a:pPr>
            <a:endParaRPr sz="2400" b="0" i="0" u="none" strike="noStrike">
              <a:solidFill>
                <a:srgbClr val="000000"/>
              </a:solidFill>
              <a:latin typeface="Calibri"/>
              <a:ea typeface="Calibri"/>
              <a:cs typeface="Calibri"/>
              <a:sym typeface="Calibri"/>
            </a:endParaRPr>
          </a:p>
          <a:p>
            <a:pPr marL="0" lvl="0" indent="0" algn="l" rtl="0">
              <a:lnSpc>
                <a:spcPct val="90000"/>
              </a:lnSpc>
              <a:spcBef>
                <a:spcPts val="1200"/>
              </a:spcBef>
              <a:spcAft>
                <a:spcPts val="0"/>
              </a:spcAft>
              <a:buClr>
                <a:schemeClr val="dk1"/>
              </a:buClr>
              <a:buSzPts val="2400"/>
              <a:buNone/>
            </a:pPr>
            <a:endParaRPr sz="2400">
              <a:solidFill>
                <a:srgbClr val="000000"/>
              </a:solidFill>
              <a:latin typeface="Calibri"/>
              <a:ea typeface="Calibri"/>
              <a:cs typeface="Calibri"/>
              <a:sym typeface="Calibri"/>
            </a:endParaRPr>
          </a:p>
          <a:p>
            <a:pPr marL="0" lvl="0" indent="0" algn="l" rtl="0">
              <a:lnSpc>
                <a:spcPct val="90000"/>
              </a:lnSpc>
              <a:spcBef>
                <a:spcPts val="1200"/>
              </a:spcBef>
              <a:spcAft>
                <a:spcPts val="0"/>
              </a:spcAft>
              <a:buClr>
                <a:srgbClr val="000000"/>
              </a:buClr>
              <a:buSzPts val="2400"/>
              <a:buNone/>
            </a:pPr>
            <a:r>
              <a:rPr lang="en-US" sz="2400" b="0" i="0" u="none" strike="noStrike">
                <a:solidFill>
                  <a:srgbClr val="000000"/>
                </a:solidFill>
                <a:latin typeface="Calibri"/>
                <a:ea typeface="Calibri"/>
                <a:cs typeface="Calibri"/>
                <a:sym typeface="Calibri"/>
              </a:rPr>
              <a:t>Consensus report (EASD): 	</a:t>
            </a:r>
            <a:r>
              <a:rPr lang="en-US" sz="2400" u="sng">
                <a:solidFill>
                  <a:schemeClr val="hlink"/>
                </a:solidFill>
                <a:latin typeface="Calibri"/>
                <a:ea typeface="Calibri"/>
                <a:cs typeface="Calibri"/>
                <a:sym typeface="Calibri"/>
                <a:hlinkClick r:id="rId4"/>
              </a:rPr>
              <a:t>https://doi.org/10.1007/s00125-022-05787-2</a:t>
            </a:r>
            <a:r>
              <a:rPr lang="en-US" sz="2400" u="sng">
                <a:solidFill>
                  <a:srgbClr val="000068"/>
                </a:solidFill>
                <a:latin typeface="Calibri"/>
                <a:ea typeface="Calibri"/>
                <a:cs typeface="Calibri"/>
                <a:sym typeface="Calibri"/>
              </a:rPr>
              <a:t> </a:t>
            </a:r>
            <a:endParaRPr/>
          </a:p>
          <a:p>
            <a:pPr marL="0" lvl="0" indent="0" algn="l" rtl="0">
              <a:lnSpc>
                <a:spcPct val="90000"/>
              </a:lnSpc>
              <a:spcBef>
                <a:spcPts val="1200"/>
              </a:spcBef>
              <a:spcAft>
                <a:spcPts val="0"/>
              </a:spcAft>
              <a:buClr>
                <a:srgbClr val="000000"/>
              </a:buClr>
              <a:buSzPts val="2400"/>
              <a:buNone/>
            </a:pPr>
            <a:r>
              <a:rPr lang="en-US" sz="2400" b="0" i="0" u="none" strike="noStrike">
                <a:solidFill>
                  <a:srgbClr val="000000"/>
                </a:solidFill>
                <a:latin typeface="Calibri"/>
                <a:ea typeface="Calibri"/>
                <a:cs typeface="Calibri"/>
                <a:sym typeface="Calibri"/>
              </a:rPr>
              <a:t>Slide deck (EASD): 		</a:t>
            </a:r>
            <a:r>
              <a:rPr lang="en-US" sz="2400" u="sng">
                <a:solidFill>
                  <a:srgbClr val="044A91"/>
                </a:solidFill>
                <a:latin typeface="Calibri"/>
                <a:ea typeface="Calibri"/>
                <a:cs typeface="Calibri"/>
                <a:sym typeface="Calibri"/>
              </a:rPr>
              <a:t>https://tinyurl.com/ysxjwtm3 </a:t>
            </a:r>
            <a:endParaRPr/>
          </a:p>
          <a:p>
            <a:pPr marL="0" marR="0" lvl="0" indent="0" algn="l" rtl="0">
              <a:lnSpc>
                <a:spcPct val="90000"/>
              </a:lnSpc>
              <a:spcBef>
                <a:spcPts val="1200"/>
              </a:spcBef>
              <a:spcAft>
                <a:spcPts val="0"/>
              </a:spcAft>
              <a:buClr>
                <a:srgbClr val="000000"/>
              </a:buClr>
              <a:buSzPts val="2400"/>
              <a:buNone/>
            </a:pPr>
            <a:r>
              <a:rPr lang="en-US" sz="2400" b="0" i="0" u="none" strike="noStrike">
                <a:solidFill>
                  <a:srgbClr val="000000"/>
                </a:solidFill>
                <a:latin typeface="Calibri"/>
                <a:ea typeface="Calibri"/>
                <a:cs typeface="Calibri"/>
                <a:sym typeface="Calibri"/>
              </a:rPr>
              <a:t>Consensus report (ADA): 	</a:t>
            </a:r>
            <a:r>
              <a:rPr lang="en-US" sz="2400" b="0" i="0" u="sng" strike="noStrike">
                <a:solidFill>
                  <a:srgbClr val="044A91"/>
                </a:solidFill>
                <a:latin typeface="Calibri"/>
                <a:ea typeface="Calibri"/>
                <a:cs typeface="Calibri"/>
                <a:sym typeface="Calibri"/>
              </a:rPr>
              <a:t>https://doi.org/10.2337/dci22-0034</a:t>
            </a:r>
            <a:endParaRPr/>
          </a:p>
          <a:p>
            <a:pPr marL="0" marR="0" lvl="0" indent="0" algn="l" rtl="0">
              <a:lnSpc>
                <a:spcPct val="90000"/>
              </a:lnSpc>
              <a:spcBef>
                <a:spcPts val="1200"/>
              </a:spcBef>
              <a:spcAft>
                <a:spcPts val="0"/>
              </a:spcAft>
              <a:buClr>
                <a:srgbClr val="000000"/>
              </a:buClr>
              <a:buSzPts val="2400"/>
              <a:buNone/>
            </a:pPr>
            <a:r>
              <a:rPr lang="en-US" sz="2400" b="0" i="0" u="none" strike="noStrike">
                <a:solidFill>
                  <a:srgbClr val="000000"/>
                </a:solidFill>
                <a:latin typeface="Calibri"/>
                <a:ea typeface="Calibri"/>
                <a:cs typeface="Calibri"/>
                <a:sym typeface="Calibri"/>
              </a:rPr>
              <a:t>Slide deck (ADA):		</a:t>
            </a:r>
            <a:r>
              <a:rPr lang="en-US" sz="2400" i="0" u="sng" strike="noStrike">
                <a:solidFill>
                  <a:srgbClr val="000068"/>
                </a:solidFill>
                <a:latin typeface="Calibri"/>
                <a:ea typeface="Calibri"/>
                <a:cs typeface="Calibri"/>
                <a:sym typeface="Calibri"/>
              </a:rPr>
              <a:t>https://professional.diabetes.org/2022ADA/EASDconsensus</a:t>
            </a:r>
            <a:endParaRPr sz="2400" i="0" u="none" strike="noStrike">
              <a:solidFill>
                <a:srgbClr val="000000"/>
              </a:solidFill>
              <a:latin typeface="Calibri"/>
              <a:ea typeface="Calibri"/>
              <a:cs typeface="Calibri"/>
              <a:sym typeface="Calibri"/>
            </a:endParaRPr>
          </a:p>
          <a:p>
            <a:pPr marL="0" marR="0" lvl="0" indent="0" algn="l" rtl="0">
              <a:lnSpc>
                <a:spcPct val="90000"/>
              </a:lnSpc>
              <a:spcBef>
                <a:spcPts val="1200"/>
              </a:spcBef>
              <a:spcAft>
                <a:spcPts val="0"/>
              </a:spcAft>
              <a:buClr>
                <a:schemeClr val="dk1"/>
              </a:buClr>
              <a:buSzPts val="2400"/>
              <a:buNone/>
            </a:pPr>
            <a:endParaRPr sz="2400" b="0" i="0" u="none" strike="noStrike"/>
          </a:p>
          <a:p>
            <a:pPr marL="0" lvl="0" indent="0" algn="l" rtl="0">
              <a:lnSpc>
                <a:spcPct val="90000"/>
              </a:lnSpc>
              <a:spcBef>
                <a:spcPts val="2200"/>
              </a:spcBef>
              <a:spcAft>
                <a:spcPts val="0"/>
              </a:spcAft>
              <a:buClr>
                <a:schemeClr val="dk1"/>
              </a:buClr>
              <a:buSzPts val="2600"/>
              <a:buNone/>
            </a:pPr>
            <a:endParaRPr sz="2600" b="0" i="0" u="none" strike="noStrike"/>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theme/theme1.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114</Slides>
  <Notes>114</Notes>
  <HiddenSlides>1</HiddenSlides>
  <ScaleCrop>false</ScaleCrop>
  <HeadingPairs>
    <vt:vector size="4" baseType="variant">
      <vt:variant>
        <vt:lpstr>Theme</vt:lpstr>
      </vt:variant>
      <vt:variant>
        <vt:i4>2</vt:i4>
      </vt:variant>
      <vt:variant>
        <vt:lpstr>Slide Titles</vt:lpstr>
      </vt:variant>
      <vt:variant>
        <vt:i4>114</vt:i4>
      </vt:variant>
    </vt:vector>
  </HeadingPairs>
  <TitlesOfParts>
    <vt:vector size="116" baseType="lpstr">
      <vt:lpstr>3_Office Theme</vt:lpstr>
      <vt:lpstr>Office Theme</vt:lpstr>
      <vt:lpstr>Joint ADA/EASD—Management of Hyperglycaemia in Type 2 Diabetes </vt:lpstr>
      <vt:lpstr>Introduction </vt:lpstr>
      <vt:lpstr>Disclosures of Interest</vt:lpstr>
      <vt:lpstr>Papers will be simultaneously published and  slide set will be available to download  </vt:lpstr>
      <vt:lpstr>PowerPoint Presentation</vt:lpstr>
      <vt:lpstr>Methods</vt:lpstr>
      <vt:lpstr>Overview</vt:lpstr>
      <vt:lpstr>Methods</vt:lpstr>
      <vt:lpstr>Literature review</vt:lpstr>
      <vt:lpstr>Key points to emphasise</vt:lpstr>
      <vt:lpstr>This is a consensus report </vt:lpstr>
      <vt:lpstr>Review Process</vt:lpstr>
      <vt:lpstr>Acknowledgements</vt:lpstr>
      <vt:lpstr>The Rationale, Importance, and Context of Glucose-Lowering Treatment </vt:lpstr>
      <vt:lpstr>Disclosures of Interest</vt:lpstr>
      <vt:lpstr>Disclosures of Interest</vt:lpstr>
      <vt:lpstr>Goals of Diabetes Care</vt:lpstr>
      <vt:lpstr>Preventing Complications</vt:lpstr>
      <vt:lpstr>Language matters   </vt:lpstr>
      <vt:lpstr>Social Determinants of Health</vt:lpstr>
      <vt:lpstr>Importance of Glycaemic Control</vt:lpstr>
      <vt:lpstr>Glucose Control: Monitoring</vt:lpstr>
      <vt:lpstr>Improving Glycaemic Management</vt:lpstr>
      <vt:lpstr>Weight Reduction as a Targeted Intervention </vt:lpstr>
      <vt:lpstr>PowerPoint Presentation</vt:lpstr>
      <vt:lpstr>PowerPoint Presentation</vt:lpstr>
      <vt:lpstr>PowerPoint Presentation</vt:lpstr>
      <vt:lpstr>Shared Decision-Making in Type 2 Diabetes</vt:lpstr>
      <vt:lpstr>Diabetes Self-Management Education and Support (DSMES)</vt:lpstr>
      <vt:lpstr>PowerPoint Presentation</vt:lpstr>
      <vt:lpstr>Clinical Inertia</vt:lpstr>
      <vt:lpstr>PowerPoint Presentation</vt:lpstr>
      <vt:lpstr>Therapeutic Options: Lifestyle and Healthy Behaviour, Weight Management, and Pharmacotherapy for the Treatment of Type 2 Diabetes</vt:lpstr>
      <vt:lpstr>Disclosures of Interest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Metformin</vt:lpstr>
      <vt:lpstr>Sulfonylureas</vt:lpstr>
      <vt:lpstr>Thiazolidinediones</vt:lpstr>
      <vt:lpstr>DPP-4 Inhibitors</vt:lpstr>
      <vt:lpstr>SGLT2 Inhibitors</vt:lpstr>
      <vt:lpstr>PowerPoint Presentation</vt:lpstr>
      <vt:lpstr>GLP-1 RA Therapeutic Updates</vt:lpstr>
      <vt:lpstr>GLP-1 RA Therapeutic Updates</vt:lpstr>
      <vt:lpstr>Glucose-dependent insulinotropic polypeptide (GIP) receptor and GLP-1 receptor agonist (tirzepatide) </vt:lpstr>
      <vt:lpstr>Glucose-dependent insulinotropic polypeptide (GIP) receptor and GLP-1 receptor agonist (tirzepatide) </vt:lpstr>
      <vt:lpstr>Insulin</vt:lpstr>
      <vt:lpstr>Combination Therapy </vt:lpstr>
      <vt:lpstr>PowerPoint Presentation</vt:lpstr>
      <vt:lpstr>Personalised Approach to Treatment Based on  Individual Characteristics and Comorbidities</vt:lpstr>
      <vt:lpstr>Disclosures of Interest</vt:lpstr>
      <vt:lpstr>PowerPoint Presentation</vt:lpstr>
      <vt:lpstr>New evidence accrued after the last consensus update</vt:lpstr>
      <vt:lpstr>Interpretation of syntheses of subgroup analyses</vt:lpstr>
      <vt:lpstr>PowerPoint Presentation</vt:lpstr>
      <vt:lpstr>Choosing glucose-lowering medication in people with CVD</vt:lpstr>
      <vt:lpstr>Consensus recommendations</vt:lpstr>
      <vt:lpstr>Consensus recommendations</vt:lpstr>
      <vt:lpstr>Evidence for patients with indicators of high CVD risk</vt:lpstr>
      <vt:lpstr>Effect on MACE by background use of metformin or baseline HbA1c</vt:lpstr>
      <vt:lpstr>Consensus recommendations</vt:lpstr>
      <vt:lpstr>Choosing glucose-lowering medication in people with heart failure </vt:lpstr>
      <vt:lpstr>Effect of SGLT2i in people with heart failure</vt:lpstr>
      <vt:lpstr>Effect of SGLT2i in people with heart failure</vt:lpstr>
      <vt:lpstr>Choosing glucose-lowering medication in people with chronic kidney disease</vt:lpstr>
      <vt:lpstr>Effects of SGLT2i in people with chronic kidney disease</vt:lpstr>
      <vt:lpstr>Conclusions and recommendations</vt:lpstr>
      <vt:lpstr>Age</vt:lpstr>
      <vt:lpstr>Age</vt:lpstr>
      <vt:lpstr>Age</vt:lpstr>
      <vt:lpstr>Age</vt:lpstr>
      <vt:lpstr>Age</vt:lpstr>
      <vt:lpstr>Obesity and Weight-Related Comorbidities</vt:lpstr>
      <vt:lpstr>Race, Ethnicity and Sex</vt:lpstr>
      <vt:lpstr>Putting it all Together:  Strategies for Implementation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Knowledge Gaps and A Call to Action</vt:lpstr>
      <vt:lpstr>Disclosures of Interest</vt:lpstr>
      <vt:lpstr>Call to Action</vt:lpstr>
      <vt:lpstr>Key Opportunities</vt:lpstr>
      <vt:lpstr>Key Knowledge Gaps</vt:lpstr>
      <vt:lpstr>Key Knowledge Gaps</vt:lpstr>
      <vt:lpstr>Overall Summary</vt:lpstr>
      <vt:lpstr>PowerPoint Presentation</vt:lpstr>
      <vt:lpstr>Acknowledgements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Joint ADA/EASD—Management of Hyperglycaemia in Type 2 Diabetes </dc:title>
  <cp:lastModifiedBy>drtummala@gmail.com</cp:lastModifiedBy>
  <cp:revision>1</cp:revision>
  <dcterms:modified xsi:type="dcterms:W3CDTF">2022-09-23T13:34:16Z</dcterms:modified>
</cp:coreProperties>
</file>